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notesSlides/notesSlide12.xml" ContentType="application/vnd.openxmlformats-officedocument.presentationml.notesSlide+xml"/>
  <Override PartName="/ppt/charts/chart2.xml" ContentType="application/vnd.openxmlformats-officedocument.drawingml.chart+xml"/>
  <Override PartName="/ppt/notesSlides/notesSlide13.xml" ContentType="application/vnd.openxmlformats-officedocument.presentationml.notesSlide+xml"/>
  <Override PartName="/ppt/charts/chart3.xml" ContentType="application/vnd.openxmlformats-officedocument.drawingml.chart+xml"/>
  <Override PartName="/ppt/notesSlides/notesSlide14.xml" ContentType="application/vnd.openxmlformats-officedocument.presentationml.notesSlide+xml"/>
  <Override PartName="/ppt/charts/chart4.xml" ContentType="application/vnd.openxmlformats-officedocument.drawingml.chart+xml"/>
  <Override PartName="/ppt/notesSlides/notesSlide15.xml" ContentType="application/vnd.openxmlformats-officedocument.presentationml.notesSlide+xml"/>
  <Override PartName="/ppt/charts/chart5.xml" ContentType="application/vnd.openxmlformats-officedocument.drawingml.chart+xml"/>
  <Override PartName="/ppt/notesSlides/notesSlide16.xml" ContentType="application/vnd.openxmlformats-officedocument.presentationml.notesSlide+xml"/>
  <Override PartName="/ppt/charts/chart6.xml" ContentType="application/vnd.openxmlformats-officedocument.drawingml.chart+xml"/>
  <Override PartName="/ppt/notesSlides/notesSlide17.xml" ContentType="application/vnd.openxmlformats-officedocument.presentationml.notesSlide+xml"/>
  <Override PartName="/ppt/charts/chart7.xml" ContentType="application/vnd.openxmlformats-officedocument.drawingml.chart+xml"/>
  <Override PartName="/ppt/notesSlides/notesSlide18.xml" ContentType="application/vnd.openxmlformats-officedocument.presentationml.notesSlide+xml"/>
  <Override PartName="/ppt/charts/chart8.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9.xml" ContentType="application/vnd.openxmlformats-officedocument.drawingml.chart+xml"/>
  <Override PartName="/ppt/notesSlides/notesSlide25.xml" ContentType="application/vnd.openxmlformats-officedocument.presentationml.notesSlide+xml"/>
  <Override PartName="/ppt/charts/chart10.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6.xml" ContentType="application/vnd.openxmlformats-officedocument.presentationml.notesSlide+xml"/>
  <Override PartName="/ppt/charts/chart11.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2.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9.xml" ContentType="application/vnd.openxmlformats-officedocument.presentationml.notesSlide+xml"/>
  <Override PartName="/ppt/charts/chart13.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14.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3.xml" ContentType="application/vnd.openxmlformats-officedocument.presentationml.notesSlide+xml"/>
  <Override PartName="/ppt/charts/chart15.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4.xml" ContentType="application/vnd.openxmlformats-officedocument.presentationml.notesSlide+xml"/>
  <Override PartName="/ppt/charts/chart16.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35.xml" ContentType="application/vnd.openxmlformats-officedocument.presentationml.notesSlide+xml"/>
  <Override PartName="/ppt/charts/chart17.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36.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37.xml" ContentType="application/vnd.openxmlformats-officedocument.presentationml.notesSlide+xml"/>
  <Override PartName="/ppt/tags/tag4.xml" ContentType="application/vnd.openxmlformats-officedocument.presentationml.tags+xml"/>
  <Override PartName="/ppt/notesSlides/notesSlide38.xml" ContentType="application/vnd.openxmlformats-officedocument.presentationml.notesSlide+xml"/>
  <Override PartName="/ppt/tags/tag5.xml" ContentType="application/vnd.openxmlformats-officedocument.presentationml.tags+xml"/>
  <Override PartName="/ppt/notesSlides/notesSlide39.xml" ContentType="application/vnd.openxmlformats-officedocument.presentationml.notesSlide+xml"/>
  <Override PartName="/ppt/tags/tag6.xml" ContentType="application/vnd.openxmlformats-officedocument.presentationml.tags+xml"/>
  <Override PartName="/ppt/notesSlides/notesSlide40.xml" ContentType="application/vnd.openxmlformats-officedocument.presentationml.notesSlide+xml"/>
  <Override PartName="/ppt/tags/tag7.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8.xml" ContentType="application/vnd.openxmlformats-officedocument.presentationml.tags+xml"/>
  <Override PartName="/ppt/notesSlides/notesSlide44.xml" ContentType="application/vnd.openxmlformats-officedocument.presentationml.notesSlide+xml"/>
  <Override PartName="/ppt/charts/chart18.xml" ContentType="application/vnd.openxmlformats-officedocument.drawingml.chart+xml"/>
  <Override PartName="/ppt/charts/style10.xml" ContentType="application/vnd.ms-office.chartstyle+xml"/>
  <Override PartName="/ppt/charts/colors10.xml" ContentType="application/vnd.ms-office.chartcolorstyle+xml"/>
  <Override PartName="/ppt/tags/tag9.xml" ContentType="application/vnd.openxmlformats-officedocument.presentationml.tags+xml"/>
  <Override PartName="/ppt/notesSlides/notesSlide45.xml" ContentType="application/vnd.openxmlformats-officedocument.presentationml.notesSlide+xml"/>
  <Override PartName="/ppt/charts/chart19.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46.xml" ContentType="application/vnd.openxmlformats-officedocument.presentationml.notesSlide+xml"/>
  <Override PartName="/ppt/charts/chart20.xml" ContentType="application/vnd.openxmlformats-officedocument.drawingml.chart+xml"/>
  <Override PartName="/ppt/charts/style12.xml" ContentType="application/vnd.ms-office.chartstyle+xml"/>
  <Override PartName="/ppt/charts/colors12.xml" ContentType="application/vnd.ms-office.chartcolorstyle+xml"/>
  <Override PartName="/ppt/tags/tag10.xml" ContentType="application/vnd.openxmlformats-officedocument.presentationml.tags+xml"/>
  <Override PartName="/ppt/notesSlides/notesSlide47.xml" ContentType="application/vnd.openxmlformats-officedocument.presentationml.notesSlide+xml"/>
  <Override PartName="/ppt/charts/chart21.xml" ContentType="application/vnd.openxmlformats-officedocument.drawingml.chart+xml"/>
  <Override PartName="/ppt/charts/style13.xml" ContentType="application/vnd.ms-office.chartstyle+xml"/>
  <Override PartName="/ppt/charts/colors13.xml" ContentType="application/vnd.ms-office.chartcolorstyle+xml"/>
  <Override PartName="/ppt/tags/tag11.xml" ContentType="application/vnd.openxmlformats-officedocument.presentationml.tags+xml"/>
  <Override PartName="/ppt/notesSlides/notesSlide48.xml" ContentType="application/vnd.openxmlformats-officedocument.presentationml.notesSlide+xml"/>
  <Override PartName="/ppt/tags/tag12.xml" ContentType="application/vnd.openxmlformats-officedocument.presentationml.tags+xml"/>
  <Override PartName="/ppt/notesSlides/notesSlide49.xml" ContentType="application/vnd.openxmlformats-officedocument.presentationml.notesSlide+xml"/>
  <Override PartName="/ppt/tags/tag13.xml" ContentType="application/vnd.openxmlformats-officedocument.presentationml.tags+xml"/>
  <Override PartName="/ppt/notesSlides/notesSlide50.xml" ContentType="application/vnd.openxmlformats-officedocument.presentationml.notesSlide+xml"/>
  <Override PartName="/ppt/tags/tag14.xml" ContentType="application/vnd.openxmlformats-officedocument.presentationml.tags+xml"/>
  <Override PartName="/ppt/notesSlides/notesSlide51.xml" ContentType="application/vnd.openxmlformats-officedocument.presentationml.notesSlide+xml"/>
  <Override PartName="/ppt/tags/tag15.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16.xml" ContentType="application/vnd.openxmlformats-officedocument.presentationml.tags+xml"/>
  <Override PartName="/ppt/notesSlides/notesSlide54.xml" ContentType="application/vnd.openxmlformats-officedocument.presentationml.notesSlide+xml"/>
  <Override PartName="/ppt/charts/chart22.xml" ContentType="application/vnd.openxmlformats-officedocument.drawingml.chart+xml"/>
  <Override PartName="/ppt/charts/style14.xml" ContentType="application/vnd.ms-office.chartstyle+xml"/>
  <Override PartName="/ppt/charts/colors14.xml" ContentType="application/vnd.ms-office.chartcolorstyle+xml"/>
  <Override PartName="/ppt/tags/tag17.xml" ContentType="application/vnd.openxmlformats-officedocument.presentationml.tags+xml"/>
  <Override PartName="/ppt/notesSlides/notesSlide55.xml" ContentType="application/vnd.openxmlformats-officedocument.presentationml.notesSlide+xml"/>
  <Override PartName="/ppt/charts/chart23.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18.xml" ContentType="application/vnd.openxmlformats-officedocument.presentationml.tags+xml"/>
  <Override PartName="/ppt/notesSlides/notesSlide58.xml" ContentType="application/vnd.openxmlformats-officedocument.presentationml.notesSlide+xml"/>
  <Override PartName="/ppt/tags/tag19.xml" ContentType="application/vnd.openxmlformats-officedocument.presentationml.tags+xml"/>
  <Override PartName="/ppt/notesSlides/notesSlide59.xml" ContentType="application/vnd.openxmlformats-officedocument.presentationml.notesSlide+xml"/>
  <Override PartName="/ppt/tags/tag20.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tags/tag21.xml" ContentType="application/vnd.openxmlformats-officedocument.presentationml.tags+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8" r:id="rId2"/>
  </p:sldMasterIdLst>
  <p:notesMasterIdLst>
    <p:notesMasterId r:id="rId82"/>
  </p:notesMasterIdLst>
  <p:sldIdLst>
    <p:sldId id="257" r:id="rId3"/>
    <p:sldId id="838" r:id="rId4"/>
    <p:sldId id="839" r:id="rId5"/>
    <p:sldId id="319" r:id="rId6"/>
    <p:sldId id="828" r:id="rId7"/>
    <p:sldId id="808" r:id="rId8"/>
    <p:sldId id="809" r:id="rId9"/>
    <p:sldId id="762" r:id="rId10"/>
    <p:sldId id="793" r:id="rId11"/>
    <p:sldId id="761" r:id="rId12"/>
    <p:sldId id="768" r:id="rId13"/>
    <p:sldId id="810" r:id="rId14"/>
    <p:sldId id="730" r:id="rId15"/>
    <p:sldId id="765" r:id="rId16"/>
    <p:sldId id="767" r:id="rId17"/>
    <p:sldId id="625" r:id="rId18"/>
    <p:sldId id="673" r:id="rId19"/>
    <p:sldId id="674" r:id="rId20"/>
    <p:sldId id="675" r:id="rId21"/>
    <p:sldId id="629" r:id="rId22"/>
    <p:sldId id="630" r:id="rId23"/>
    <p:sldId id="631" r:id="rId24"/>
    <p:sldId id="818" r:id="rId25"/>
    <p:sldId id="773" r:id="rId26"/>
    <p:sldId id="774" r:id="rId27"/>
    <p:sldId id="806" r:id="rId28"/>
    <p:sldId id="775" r:id="rId29"/>
    <p:sldId id="757" r:id="rId30"/>
    <p:sldId id="777" r:id="rId31"/>
    <p:sldId id="819" r:id="rId32"/>
    <p:sldId id="811" r:id="rId33"/>
    <p:sldId id="778" r:id="rId34"/>
    <p:sldId id="795" r:id="rId35"/>
    <p:sldId id="820" r:id="rId36"/>
    <p:sldId id="821" r:id="rId37"/>
    <p:sldId id="796" r:id="rId38"/>
    <p:sldId id="835" r:id="rId39"/>
    <p:sldId id="779" r:id="rId40"/>
    <p:sldId id="780" r:id="rId41"/>
    <p:sldId id="781" r:id="rId42"/>
    <p:sldId id="783" r:id="rId43"/>
    <p:sldId id="727" r:id="rId44"/>
    <p:sldId id="782" r:id="rId45"/>
    <p:sldId id="832" r:id="rId46"/>
    <p:sldId id="833" r:id="rId47"/>
    <p:sldId id="834" r:id="rId48"/>
    <p:sldId id="542" r:id="rId49"/>
    <p:sldId id="812" r:id="rId50"/>
    <p:sldId id="798" r:id="rId51"/>
    <p:sldId id="836" r:id="rId52"/>
    <p:sldId id="785" r:id="rId53"/>
    <p:sldId id="822" r:id="rId54"/>
    <p:sldId id="786" r:id="rId55"/>
    <p:sldId id="559" r:id="rId56"/>
    <p:sldId id="553" r:id="rId57"/>
    <p:sldId id="750" r:id="rId58"/>
    <p:sldId id="787" r:id="rId59"/>
    <p:sldId id="751" r:id="rId60"/>
    <p:sldId id="827" r:id="rId61"/>
    <p:sldId id="802" r:id="rId62"/>
    <p:sldId id="724" r:id="rId63"/>
    <p:sldId id="725" r:id="rId64"/>
    <p:sldId id="804" r:id="rId65"/>
    <p:sldId id="841" r:id="rId66"/>
    <p:sldId id="837" r:id="rId67"/>
    <p:sldId id="829" r:id="rId68"/>
    <p:sldId id="830" r:id="rId69"/>
    <p:sldId id="831" r:id="rId70"/>
    <p:sldId id="813" r:id="rId71"/>
    <p:sldId id="800" r:id="rId72"/>
    <p:sldId id="805" r:id="rId73"/>
    <p:sldId id="618" r:id="rId74"/>
    <p:sldId id="790" r:id="rId75"/>
    <p:sldId id="814" r:id="rId76"/>
    <p:sldId id="661" r:id="rId77"/>
    <p:sldId id="663" r:id="rId78"/>
    <p:sldId id="840" r:id="rId79"/>
    <p:sldId id="385" r:id="rId80"/>
    <p:sldId id="732"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redits" id="{D63B37EF-F8BC-114A-83C7-2C06861E3F3E}">
          <p14:sldIdLst>
            <p14:sldId id="257"/>
            <p14:sldId id="838"/>
            <p14:sldId id="839"/>
            <p14:sldId id="319"/>
            <p14:sldId id="828"/>
          </p14:sldIdLst>
        </p14:section>
        <p14:section name="Intro and Outline" id="{7692AA41-8242-2643-934C-B96DE421BA47}">
          <p14:sldIdLst>
            <p14:sldId id="808"/>
          </p14:sldIdLst>
        </p14:section>
        <p14:section name="True Treatment Effect" id="{BBC96E89-719A-3E43-A19D-1F35C4E82ECA}">
          <p14:sldIdLst>
            <p14:sldId id="809"/>
            <p14:sldId id="762"/>
            <p14:sldId id="793"/>
            <p14:sldId id="761"/>
            <p14:sldId id="768"/>
          </p14:sldIdLst>
        </p14:section>
        <p14:section name="Distribution of the Treatment Effect" id="{9378A3C6-373C-0145-9160-2A994D80F9BE}">
          <p14:sldIdLst>
            <p14:sldId id="810"/>
            <p14:sldId id="730"/>
            <p14:sldId id="765"/>
            <p14:sldId id="767"/>
            <p14:sldId id="625"/>
            <p14:sldId id="673"/>
            <p14:sldId id="674"/>
            <p14:sldId id="675"/>
            <p14:sldId id="629"/>
            <p14:sldId id="630"/>
            <p14:sldId id="631"/>
            <p14:sldId id="818"/>
            <p14:sldId id="773"/>
            <p14:sldId id="774"/>
            <p14:sldId id="806"/>
            <p14:sldId id="775"/>
            <p14:sldId id="757"/>
            <p14:sldId id="777"/>
            <p14:sldId id="819"/>
          </p14:sldIdLst>
        </p14:section>
        <p14:section name="Hypothesis Testing" id="{88AB78E4-95A4-7042-B466-18CAAB16DECB}">
          <p14:sldIdLst>
            <p14:sldId id="811"/>
            <p14:sldId id="778"/>
            <p14:sldId id="795"/>
            <p14:sldId id="820"/>
            <p14:sldId id="821"/>
            <p14:sldId id="796"/>
            <p14:sldId id="835"/>
            <p14:sldId id="779"/>
            <p14:sldId id="780"/>
            <p14:sldId id="781"/>
            <p14:sldId id="783"/>
            <p14:sldId id="727"/>
            <p14:sldId id="782"/>
            <p14:sldId id="832"/>
            <p14:sldId id="833"/>
            <p14:sldId id="834"/>
            <p14:sldId id="542"/>
          </p14:sldIdLst>
        </p14:section>
        <p14:section name="Statistical Power and Sample Size" id="{811E42F8-6109-C042-A2D9-27FDFB6646C6}">
          <p14:sldIdLst>
            <p14:sldId id="812"/>
            <p14:sldId id="798"/>
            <p14:sldId id="836"/>
            <p14:sldId id="785"/>
            <p14:sldId id="822"/>
            <p14:sldId id="786"/>
            <p14:sldId id="559"/>
            <p14:sldId id="553"/>
            <p14:sldId id="750"/>
            <p14:sldId id="787"/>
            <p14:sldId id="751"/>
            <p14:sldId id="827"/>
            <p14:sldId id="802"/>
            <p14:sldId id="724"/>
            <p14:sldId id="725"/>
            <p14:sldId id="804"/>
            <p14:sldId id="841"/>
            <p14:sldId id="837"/>
            <p14:sldId id="829"/>
            <p14:sldId id="830"/>
            <p14:sldId id="831"/>
          </p14:sldIdLst>
        </p14:section>
        <p14:section name="Power in Clustered Designs" id="{069B77E3-B94D-1343-B21B-3F4AEC11910A}">
          <p14:sldIdLst>
            <p14:sldId id="813"/>
            <p14:sldId id="800"/>
            <p14:sldId id="805"/>
            <p14:sldId id="618"/>
            <p14:sldId id="790"/>
          </p14:sldIdLst>
        </p14:section>
        <p14:section name="Calculating Power in Practice" id="{2037FBFC-7F23-E948-9338-D6DE550E8E74}">
          <p14:sldIdLst>
            <p14:sldId id="814"/>
            <p14:sldId id="661"/>
            <p14:sldId id="663"/>
            <p14:sldId id="840"/>
            <p14:sldId id="385"/>
            <p14:sldId id="73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7" clrIdx="0">
    <p:extLst>
      <p:ext uri="{19B8F6BF-5375-455C-9EA6-DF929625EA0E}">
        <p15:presenceInfo xmlns:p15="http://schemas.microsoft.com/office/powerpoint/2012/main" userId="Microsoft Office User" providerId="None"/>
      </p:ext>
    </p:extLst>
  </p:cmAuthor>
  <p:cmAuthor id="2" name="Elizabeth Bond" initials="EB" lastIdx="13" clrIdx="1">
    <p:extLst>
      <p:ext uri="{19B8F6BF-5375-455C-9EA6-DF929625EA0E}">
        <p15:presenceInfo xmlns:p15="http://schemas.microsoft.com/office/powerpoint/2012/main" userId="Elizabeth Bon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59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96"/>
    <p:restoredTop sz="74155"/>
  </p:normalViewPr>
  <p:slideViewPr>
    <p:cSldViewPr snapToGrid="0" snapToObjects="1">
      <p:cViewPr varScale="1">
        <p:scale>
          <a:sx n="119" d="100"/>
          <a:sy n="119" d="100"/>
        </p:scale>
        <p:origin x="2384" y="80"/>
      </p:cViewPr>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Lst>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13" Type="http://schemas.openxmlformats.org/officeDocument/2006/relationships/slide" Target="slides/slide21.xml"/><Relationship Id="rId18" Type="http://schemas.openxmlformats.org/officeDocument/2006/relationships/slide" Target="slides/slide26.xml"/><Relationship Id="rId26" Type="http://schemas.openxmlformats.org/officeDocument/2006/relationships/slide" Target="slides/slide35.xml"/><Relationship Id="rId39" Type="http://schemas.openxmlformats.org/officeDocument/2006/relationships/slide" Target="slides/slide54.xml"/><Relationship Id="rId21" Type="http://schemas.openxmlformats.org/officeDocument/2006/relationships/slide" Target="slides/slide29.xml"/><Relationship Id="rId34" Type="http://schemas.openxmlformats.org/officeDocument/2006/relationships/slide" Target="slides/slide47.xml"/><Relationship Id="rId42" Type="http://schemas.openxmlformats.org/officeDocument/2006/relationships/slide" Target="slides/slide57.xml"/><Relationship Id="rId47" Type="http://schemas.openxmlformats.org/officeDocument/2006/relationships/slide" Target="slides/slide62.xml"/><Relationship Id="rId50" Type="http://schemas.openxmlformats.org/officeDocument/2006/relationships/slide" Target="slides/slide70.xml"/><Relationship Id="rId55" Type="http://schemas.openxmlformats.org/officeDocument/2006/relationships/slide" Target="slides/slide76.xml"/><Relationship Id="rId7" Type="http://schemas.openxmlformats.org/officeDocument/2006/relationships/slide" Target="slides/slide15.xml"/><Relationship Id="rId2" Type="http://schemas.openxmlformats.org/officeDocument/2006/relationships/slide" Target="slides/slide9.xml"/><Relationship Id="rId16" Type="http://schemas.openxmlformats.org/officeDocument/2006/relationships/slide" Target="slides/slide24.xml"/><Relationship Id="rId29" Type="http://schemas.openxmlformats.org/officeDocument/2006/relationships/slide" Target="slides/slide39.xml"/><Relationship Id="rId11" Type="http://schemas.openxmlformats.org/officeDocument/2006/relationships/slide" Target="slides/slide19.xml"/><Relationship Id="rId24" Type="http://schemas.openxmlformats.org/officeDocument/2006/relationships/slide" Target="slides/slide33.xml"/><Relationship Id="rId32" Type="http://schemas.openxmlformats.org/officeDocument/2006/relationships/slide" Target="slides/slide42.xml"/><Relationship Id="rId37" Type="http://schemas.openxmlformats.org/officeDocument/2006/relationships/slide" Target="slides/slide52.xml"/><Relationship Id="rId40" Type="http://schemas.openxmlformats.org/officeDocument/2006/relationships/slide" Target="slides/slide55.xml"/><Relationship Id="rId45" Type="http://schemas.openxmlformats.org/officeDocument/2006/relationships/slide" Target="slides/slide60.xml"/><Relationship Id="rId53" Type="http://schemas.openxmlformats.org/officeDocument/2006/relationships/slide" Target="slides/slide73.xml"/><Relationship Id="rId5" Type="http://schemas.openxmlformats.org/officeDocument/2006/relationships/slide" Target="slides/slide13.xml"/><Relationship Id="rId19" Type="http://schemas.openxmlformats.org/officeDocument/2006/relationships/slide" Target="slides/slide27.xml"/><Relationship Id="rId4" Type="http://schemas.openxmlformats.org/officeDocument/2006/relationships/slide" Target="slides/slide11.xml"/><Relationship Id="rId9" Type="http://schemas.openxmlformats.org/officeDocument/2006/relationships/slide" Target="slides/slide17.xml"/><Relationship Id="rId14" Type="http://schemas.openxmlformats.org/officeDocument/2006/relationships/slide" Target="slides/slide22.xml"/><Relationship Id="rId22" Type="http://schemas.openxmlformats.org/officeDocument/2006/relationships/slide" Target="slides/slide30.xml"/><Relationship Id="rId27" Type="http://schemas.openxmlformats.org/officeDocument/2006/relationships/slide" Target="slides/slide36.xml"/><Relationship Id="rId30" Type="http://schemas.openxmlformats.org/officeDocument/2006/relationships/slide" Target="slides/slide40.xml"/><Relationship Id="rId35" Type="http://schemas.openxmlformats.org/officeDocument/2006/relationships/slide" Target="slides/slide49.xml"/><Relationship Id="rId43" Type="http://schemas.openxmlformats.org/officeDocument/2006/relationships/slide" Target="slides/slide58.xml"/><Relationship Id="rId48" Type="http://schemas.openxmlformats.org/officeDocument/2006/relationships/slide" Target="slides/slide63.xml"/><Relationship Id="rId56" Type="http://schemas.openxmlformats.org/officeDocument/2006/relationships/slide" Target="slides/slide77.xml"/><Relationship Id="rId8" Type="http://schemas.openxmlformats.org/officeDocument/2006/relationships/slide" Target="slides/slide16.xml"/><Relationship Id="rId51" Type="http://schemas.openxmlformats.org/officeDocument/2006/relationships/slide" Target="slides/slide71.xml"/><Relationship Id="rId3" Type="http://schemas.openxmlformats.org/officeDocument/2006/relationships/slide" Target="slides/slide10.xml"/><Relationship Id="rId12" Type="http://schemas.openxmlformats.org/officeDocument/2006/relationships/slide" Target="slides/slide20.xml"/><Relationship Id="rId17" Type="http://schemas.openxmlformats.org/officeDocument/2006/relationships/slide" Target="slides/slide25.xml"/><Relationship Id="rId25" Type="http://schemas.openxmlformats.org/officeDocument/2006/relationships/slide" Target="slides/slide34.xml"/><Relationship Id="rId33" Type="http://schemas.openxmlformats.org/officeDocument/2006/relationships/slide" Target="slides/slide43.xml"/><Relationship Id="rId38" Type="http://schemas.openxmlformats.org/officeDocument/2006/relationships/slide" Target="slides/slide53.xml"/><Relationship Id="rId46" Type="http://schemas.openxmlformats.org/officeDocument/2006/relationships/slide" Target="slides/slide61.xml"/><Relationship Id="rId20" Type="http://schemas.openxmlformats.org/officeDocument/2006/relationships/slide" Target="slides/slide28.xml"/><Relationship Id="rId41" Type="http://schemas.openxmlformats.org/officeDocument/2006/relationships/slide" Target="slides/slide56.xml"/><Relationship Id="rId54" Type="http://schemas.openxmlformats.org/officeDocument/2006/relationships/slide" Target="slides/slide75.xml"/><Relationship Id="rId1" Type="http://schemas.openxmlformats.org/officeDocument/2006/relationships/slide" Target="slides/slide8.xml"/><Relationship Id="rId6" Type="http://schemas.openxmlformats.org/officeDocument/2006/relationships/slide" Target="slides/slide14.xml"/><Relationship Id="rId15" Type="http://schemas.openxmlformats.org/officeDocument/2006/relationships/slide" Target="slides/slide23.xml"/><Relationship Id="rId23" Type="http://schemas.openxmlformats.org/officeDocument/2006/relationships/slide" Target="slides/slide32.xml"/><Relationship Id="rId28" Type="http://schemas.openxmlformats.org/officeDocument/2006/relationships/slide" Target="slides/slide38.xml"/><Relationship Id="rId36" Type="http://schemas.openxmlformats.org/officeDocument/2006/relationships/slide" Target="slides/slide51.xml"/><Relationship Id="rId49" Type="http://schemas.openxmlformats.org/officeDocument/2006/relationships/slide" Target="slides/slide65.xml"/><Relationship Id="rId57" Type="http://schemas.openxmlformats.org/officeDocument/2006/relationships/slide" Target="slides/slide79.xml"/><Relationship Id="rId10" Type="http://schemas.openxmlformats.org/officeDocument/2006/relationships/slide" Target="slides/slide18.xml"/><Relationship Id="rId31" Type="http://schemas.openxmlformats.org/officeDocument/2006/relationships/slide" Target="slides/slide41.xml"/><Relationship Id="rId44" Type="http://schemas.openxmlformats.org/officeDocument/2006/relationships/slide" Target="slides/slide59.xml"/><Relationship Id="rId52" Type="http://schemas.openxmlformats.org/officeDocument/2006/relationships/slide" Target="slides/slide72.xml"/></Relationships>
</file>

<file path=ppt/charts/_rels/chart1.xml.rels><?xml version="1.0" encoding="UTF-8" standalone="yes"?>
<Relationships xmlns="http://schemas.openxmlformats.org/package/2006/relationships"><Relationship Id="rId1" Type="http://schemas.openxmlformats.org/officeDocument/2006/relationships/oleObject" Target="../embeddings/oleObject1.bin"/></Relationships>
</file>

<file path=ppt/charts/_rels/chart10.xml.rels><?xml version="1.0" encoding="UTF-8" standalone="yes"?>
<Relationships xmlns="http://schemas.openxmlformats.org/package/2006/relationships"><Relationship Id="rId3" Type="http://schemas.openxmlformats.org/officeDocument/2006/relationships/oleObject" Target="Book3" TargetMode="External"/><Relationship Id="rId2" Type="http://schemas.microsoft.com/office/2011/relationships/chartColorStyle" Target="colors2.xml"/><Relationship Id="rId1" Type="http://schemas.microsoft.com/office/2011/relationships/chartStyle" Target="style2.xml"/></Relationships>
</file>

<file path=ppt/charts/_rels/chart11.xml.rels><?xml version="1.0" encoding="UTF-8" standalone="yes"?>
<Relationships xmlns="http://schemas.openxmlformats.org/package/2006/relationships"><Relationship Id="rId3" Type="http://schemas.openxmlformats.org/officeDocument/2006/relationships/oleObject" Target="Book3" TargetMode="External"/><Relationship Id="rId2" Type="http://schemas.microsoft.com/office/2011/relationships/chartColorStyle" Target="colors3.xml"/><Relationship Id="rId1" Type="http://schemas.microsoft.com/office/2011/relationships/chartStyle" Target="style3.xml"/></Relationships>
</file>

<file path=ppt/charts/_rels/chart12.xml.rels><?xml version="1.0" encoding="UTF-8" standalone="yes"?>
<Relationships xmlns="http://schemas.openxmlformats.org/package/2006/relationships"><Relationship Id="rId3" Type="http://schemas.openxmlformats.org/officeDocument/2006/relationships/oleObject" Target="Book3" TargetMode="External"/><Relationship Id="rId2" Type="http://schemas.microsoft.com/office/2011/relationships/chartColorStyle" Target="colors4.xml"/><Relationship Id="rId1" Type="http://schemas.microsoft.com/office/2011/relationships/chartStyle" Target="style4.xml"/></Relationships>
</file>

<file path=ppt/charts/_rels/chart13.xml.rels><?xml version="1.0" encoding="UTF-8" standalone="yes"?>
<Relationships xmlns="http://schemas.openxmlformats.org/package/2006/relationships"><Relationship Id="rId3" Type="http://schemas.openxmlformats.org/officeDocument/2006/relationships/oleObject" Target="Book3" TargetMode="External"/><Relationship Id="rId2" Type="http://schemas.microsoft.com/office/2011/relationships/chartColorStyle" Target="colors5.xml"/><Relationship Id="rId1" Type="http://schemas.microsoft.com/office/2011/relationships/chartStyle" Target="style5.xml"/></Relationships>
</file>

<file path=ppt/charts/_rels/chart14.xml.rels><?xml version="1.0" encoding="UTF-8" standalone="yes"?>
<Relationships xmlns="http://schemas.openxmlformats.org/package/2006/relationships"><Relationship Id="rId3" Type="http://schemas.openxmlformats.org/officeDocument/2006/relationships/oleObject" Target="Book3" TargetMode="External"/><Relationship Id="rId2" Type="http://schemas.microsoft.com/office/2011/relationships/chartColorStyle" Target="colors6.xml"/><Relationship Id="rId1" Type="http://schemas.microsoft.com/office/2011/relationships/chartStyle" Target="style6.xml"/></Relationships>
</file>

<file path=ppt/charts/_rels/chart15.xml.rels><?xml version="1.0" encoding="UTF-8" standalone="yes"?>
<Relationships xmlns="http://schemas.openxmlformats.org/package/2006/relationships"><Relationship Id="rId3" Type="http://schemas.openxmlformats.org/officeDocument/2006/relationships/oleObject" Target="Book3" TargetMode="External"/><Relationship Id="rId2" Type="http://schemas.microsoft.com/office/2011/relationships/chartColorStyle" Target="colors7.xml"/><Relationship Id="rId1" Type="http://schemas.microsoft.com/office/2011/relationships/chartStyle" Target="style7.xml"/></Relationships>
</file>

<file path=ppt/charts/_rels/chart16.xml.rels><?xml version="1.0" encoding="UTF-8" standalone="yes"?>
<Relationships xmlns="http://schemas.openxmlformats.org/package/2006/relationships"><Relationship Id="rId3" Type="http://schemas.openxmlformats.org/officeDocument/2006/relationships/oleObject" Target="Book3" TargetMode="External"/><Relationship Id="rId2" Type="http://schemas.microsoft.com/office/2011/relationships/chartColorStyle" Target="colors8.xml"/><Relationship Id="rId1" Type="http://schemas.microsoft.com/office/2011/relationships/chartStyle" Target="style8.xml"/></Relationships>
</file>

<file path=ppt/charts/_rels/chart17.xml.rels><?xml version="1.0" encoding="UTF-8" standalone="yes"?>
<Relationships xmlns="http://schemas.openxmlformats.org/package/2006/relationships"><Relationship Id="rId3" Type="http://schemas.openxmlformats.org/officeDocument/2006/relationships/oleObject" Target="Book3" TargetMode="External"/><Relationship Id="rId2" Type="http://schemas.microsoft.com/office/2011/relationships/chartColorStyle" Target="colors9.xml"/><Relationship Id="rId1" Type="http://schemas.microsoft.com/office/2011/relationships/chartStyle" Target="style9.xml"/></Relationships>
</file>

<file path=ppt/charts/_rels/chart18.xml.rels><?xml version="1.0" encoding="UTF-8" standalone="yes"?>
<Relationships xmlns="http://schemas.openxmlformats.org/package/2006/relationships"><Relationship Id="rId3" Type="http://schemas.openxmlformats.org/officeDocument/2006/relationships/oleObject" Target="Book3" TargetMode="External"/><Relationship Id="rId2" Type="http://schemas.microsoft.com/office/2011/relationships/chartColorStyle" Target="colors10.xml"/><Relationship Id="rId1" Type="http://schemas.microsoft.com/office/2011/relationships/chartStyle" Target="style10.xml"/></Relationships>
</file>

<file path=ppt/charts/_rels/chart19.xml.rels><?xml version="1.0" encoding="UTF-8" standalone="yes"?>
<Relationships xmlns="http://schemas.openxmlformats.org/package/2006/relationships"><Relationship Id="rId3" Type="http://schemas.openxmlformats.org/officeDocument/2006/relationships/oleObject" Target="file:///\\Volumes\GoogleDrive\My%20Drive\J-PAL%20Shared%20Files\Training\Course%20Updates\ESP%202018\Sampling%20and%20Power\Normal-distribution-graphs.xlsx" TargetMode="External"/><Relationship Id="rId2" Type="http://schemas.microsoft.com/office/2011/relationships/chartColorStyle" Target="colors11.xml"/><Relationship Id="rId1" Type="http://schemas.microsoft.com/office/2011/relationships/chartStyle" Target="style11.xml"/></Relationships>
</file>

<file path=ppt/charts/_rels/chart2.xml.rels><?xml version="1.0" encoding="UTF-8" standalone="yes"?>
<Relationships xmlns="http://schemas.openxmlformats.org/package/2006/relationships"><Relationship Id="rId1" Type="http://schemas.openxmlformats.org/officeDocument/2006/relationships/oleObject" Target="../embeddings/oleObject2.bin"/></Relationships>
</file>

<file path=ppt/charts/_rels/chart20.xml.rels><?xml version="1.0" encoding="UTF-8" standalone="yes"?>
<Relationships xmlns="http://schemas.openxmlformats.org/package/2006/relationships"><Relationship Id="rId3" Type="http://schemas.openxmlformats.org/officeDocument/2006/relationships/oleObject" Target="file:///\\Volumes\GoogleDrive\My%20Drive\J-PAL%20Shared%20Files\Training\Course%20Updates\ESP%202018\Sampling%20and%20Power\Normal-distribution-graphs.xlsx" TargetMode="External"/><Relationship Id="rId2" Type="http://schemas.microsoft.com/office/2011/relationships/chartColorStyle" Target="colors12.xml"/><Relationship Id="rId1" Type="http://schemas.microsoft.com/office/2011/relationships/chartStyle" Target="style12.xml"/></Relationships>
</file>

<file path=ppt/charts/_rels/chart21.xml.rels><?xml version="1.0" encoding="UTF-8" standalone="yes"?>
<Relationships xmlns="http://schemas.openxmlformats.org/package/2006/relationships"><Relationship Id="rId3" Type="http://schemas.openxmlformats.org/officeDocument/2006/relationships/oleObject" Target="file:///\\Volumes\GoogleDrive\My%20Drive\J-PAL%20Shared%20Files\Training\Course%20Updates\ESP%202018\Sampling%20and%20Power\Normal-distribution-graphs.xlsx" TargetMode="External"/><Relationship Id="rId2" Type="http://schemas.microsoft.com/office/2011/relationships/chartColorStyle" Target="colors13.xml"/><Relationship Id="rId1" Type="http://schemas.microsoft.com/office/2011/relationships/chartStyle" Target="style13.xml"/></Relationships>
</file>

<file path=ppt/charts/_rels/chart22.xml.rels><?xml version="1.0" encoding="UTF-8" standalone="yes"?>
<Relationships xmlns="http://schemas.openxmlformats.org/package/2006/relationships"><Relationship Id="rId3" Type="http://schemas.openxmlformats.org/officeDocument/2006/relationships/oleObject" Target="Book3" TargetMode="External"/><Relationship Id="rId2" Type="http://schemas.microsoft.com/office/2011/relationships/chartColorStyle" Target="colors14.xml"/><Relationship Id="rId1" Type="http://schemas.microsoft.com/office/2011/relationships/chartStyle" Target="style14.xml"/></Relationships>
</file>

<file path=ppt/charts/_rels/chart23.xml.rels><?xml version="1.0" encoding="UTF-8" standalone="yes"?>
<Relationships xmlns="http://schemas.openxmlformats.org/package/2006/relationships"><Relationship Id="rId3" Type="http://schemas.openxmlformats.org/officeDocument/2006/relationships/oleObject" Target="file:///\\Volumes\GoogleDrive\My%20Drive\J-PAL%20Shared%20Files\Training\Course%20Updates\ESP%202018\Sampling%20and%20Power\Normal-distribution-graphs.xlsx" TargetMode="External"/><Relationship Id="rId2" Type="http://schemas.microsoft.com/office/2011/relationships/chartColorStyle" Target="colors15.xml"/><Relationship Id="rId1" Type="http://schemas.microsoft.com/office/2011/relationships/chartStyle" Target="style15.xml"/></Relationships>
</file>

<file path=ppt/charts/_rels/chart3.xml.rels><?xml version="1.0" encoding="UTF-8" standalone="yes"?>
<Relationships xmlns="http://schemas.openxmlformats.org/package/2006/relationships"><Relationship Id="rId1" Type="http://schemas.openxmlformats.org/officeDocument/2006/relationships/oleObject" Target="../embeddings/oleObject3.bin"/></Relationships>
</file>

<file path=ppt/charts/_rels/chart4.xml.rels><?xml version="1.0" encoding="UTF-8" standalone="yes"?>
<Relationships xmlns="http://schemas.openxmlformats.org/package/2006/relationships"><Relationship Id="rId1" Type="http://schemas.openxmlformats.org/officeDocument/2006/relationships/oleObject" Target="../embeddings/oleObject4.bin"/></Relationships>
</file>

<file path=ppt/charts/_rels/chart5.xml.rels><?xml version="1.0" encoding="UTF-8" standalone="yes"?>
<Relationships xmlns="http://schemas.openxmlformats.org/package/2006/relationships"><Relationship Id="rId1" Type="http://schemas.openxmlformats.org/officeDocument/2006/relationships/oleObject" Target="../embeddings/oleObject5.bin"/></Relationships>
</file>

<file path=ppt/charts/_rels/chart6.xml.rels><?xml version="1.0" encoding="UTF-8" standalone="yes"?>
<Relationships xmlns="http://schemas.openxmlformats.org/package/2006/relationships"><Relationship Id="rId1" Type="http://schemas.openxmlformats.org/officeDocument/2006/relationships/oleObject" Target="../embeddings/oleObject6.bin"/></Relationships>
</file>

<file path=ppt/charts/_rels/chart7.xml.rels><?xml version="1.0" encoding="UTF-8" standalone="yes"?>
<Relationships xmlns="http://schemas.openxmlformats.org/package/2006/relationships"><Relationship Id="rId1" Type="http://schemas.openxmlformats.org/officeDocument/2006/relationships/oleObject" Target="../embeddings/oleObject7.bin"/></Relationships>
</file>

<file path=ppt/charts/_rels/chart8.xml.rels><?xml version="1.0" encoding="UTF-8" standalone="yes"?>
<Relationships xmlns="http://schemas.openxmlformats.org/package/2006/relationships"><Relationship Id="rId3" Type="http://schemas.openxmlformats.org/officeDocument/2006/relationships/oleObject" Target="Book3" TargetMode="External"/><Relationship Id="rId2" Type="http://schemas.microsoft.com/office/2011/relationships/chartColorStyle" Target="colors1.xml"/><Relationship Id="rId1" Type="http://schemas.microsoft.com/office/2011/relationships/chartStyle" Target="style1.xml"/></Relationships>
</file>

<file path=ppt/charts/_rels/chart9.xml.rels><?xml version="1.0" encoding="UTF-8" standalone="yes"?>
<Relationships xmlns="http://schemas.openxmlformats.org/package/2006/relationships"><Relationship Id="rId1" Type="http://schemas.openxmlformats.org/officeDocument/2006/relationships/oleObject" Target="../embeddings/oleObject8.bin"/></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pPr>
              <a:noFill/>
              <a:ln>
                <a:noFill/>
              </a:ln>
            </c:spPr>
          </c:marker>
          <c:xVal>
            <c:strRef>
              <c:f>[SalesforceTemplate_Denmark.xlsx]Sheet2!$A$1:$B$1</c:f>
              <c:strCache>
                <c:ptCount val="2"/>
                <c:pt idx="0">
                  <c:v>Frequency</c:v>
                </c:pt>
                <c:pt idx="1">
                  <c:v>Test scores</c:v>
                </c:pt>
              </c:strCache>
            </c:strRef>
          </c:xVal>
          <c:yVal>
            <c:numRef>
              <c:f>[SalesforceTemplate_Denmark.xlsx]Sheet2!$A$2:$B$2</c:f>
              <c:numCache>
                <c:formatCode>General</c:formatCode>
                <c:ptCount val="2"/>
                <c:pt idx="0">
                  <c:v>0</c:v>
                </c:pt>
              </c:numCache>
            </c:numRef>
          </c:yVal>
          <c:smooth val="0"/>
          <c:extLst>
            <c:ext xmlns:c16="http://schemas.microsoft.com/office/drawing/2014/chart" uri="{C3380CC4-5D6E-409C-BE32-E72D297353CC}">
              <c16:uniqueId val="{00000000-BDB2-458C-8CB8-9C90EBB6E0D7}"/>
            </c:ext>
          </c:extLst>
        </c:ser>
        <c:dLbls>
          <c:showLegendKey val="0"/>
          <c:showVal val="0"/>
          <c:showCatName val="0"/>
          <c:showSerName val="0"/>
          <c:showPercent val="0"/>
          <c:showBubbleSize val="0"/>
        </c:dLbls>
        <c:axId val="419453264"/>
        <c:axId val="391421936"/>
      </c:scatterChart>
      <c:valAx>
        <c:axId val="419453264"/>
        <c:scaling>
          <c:orientation val="minMax"/>
          <c:max val="10"/>
          <c:min val="-3"/>
        </c:scaling>
        <c:delete val="0"/>
        <c:axPos val="b"/>
        <c:majorGridlines>
          <c:spPr>
            <a:ln>
              <a:solidFill>
                <a:schemeClr val="bg1">
                  <a:lumMod val="85000"/>
                </a:schemeClr>
              </a:solidFill>
            </a:ln>
          </c:spPr>
        </c:majorGridlines>
        <c:minorGridlines>
          <c:spPr>
            <a:ln>
              <a:noFill/>
            </a:ln>
          </c:spPr>
        </c:minorGridlines>
        <c:title>
          <c:tx>
            <c:rich>
              <a:bodyPr/>
              <a:lstStyle/>
              <a:p>
                <a:pPr>
                  <a:defRPr/>
                </a:pPr>
                <a:r>
                  <a:rPr lang="en-US" sz="1400" dirty="0">
                    <a:latin typeface="Fira Sans Condensed Black" panose="020B0A03050000020004" pitchFamily="34" charset="0"/>
                  </a:rPr>
                  <a:t>Difference</a:t>
                </a:r>
              </a:p>
            </c:rich>
          </c:tx>
          <c:overlay val="0"/>
        </c:title>
        <c:majorTickMark val="out"/>
        <c:minorTickMark val="none"/>
        <c:tickLblPos val="nextTo"/>
        <c:crossAx val="391421936"/>
        <c:crosses val="autoZero"/>
        <c:crossBetween val="midCat"/>
        <c:majorUnit val="1"/>
      </c:valAx>
      <c:valAx>
        <c:axId val="391421936"/>
        <c:scaling>
          <c:orientation val="minMax"/>
          <c:max val="100"/>
        </c:scaling>
        <c:delete val="0"/>
        <c:axPos val="l"/>
        <c:majorGridlines>
          <c:spPr>
            <a:ln>
              <a:noFill/>
            </a:ln>
          </c:spPr>
        </c:majorGridlines>
        <c:title>
          <c:tx>
            <c:rich>
              <a:bodyPr rot="-5400000" vert="horz"/>
              <a:lstStyle/>
              <a:p>
                <a:pPr>
                  <a:defRPr/>
                </a:pPr>
                <a:r>
                  <a:rPr lang="en-US" sz="1400" dirty="0">
                    <a:latin typeface="Fira Sans Condensed Black" panose="020B0A03050000020004" pitchFamily="34" charset="0"/>
                  </a:rPr>
                  <a:t>Frequency</a:t>
                </a:r>
              </a:p>
            </c:rich>
          </c:tx>
          <c:overlay val="0"/>
        </c:title>
        <c:numFmt formatCode="General" sourceLinked="1"/>
        <c:majorTickMark val="out"/>
        <c:minorTickMark val="none"/>
        <c:tickLblPos val="none"/>
        <c:crossAx val="419453264"/>
        <c:crosses val="autoZero"/>
        <c:crossBetween val="midCat"/>
      </c:valAx>
    </c:plotArea>
    <c:plotVisOnly val="1"/>
    <c:dispBlanksAs val="gap"/>
    <c:showDLblsOverMax val="0"/>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38100" cap="rnd">
              <a:solidFill>
                <a:schemeClr val="accent2"/>
              </a:solidFill>
              <a:round/>
            </a:ln>
            <a:effectLst/>
          </c:spPr>
          <c:marker>
            <c:symbol val="none"/>
          </c:marker>
          <c:xVal>
            <c:numRef>
              <c:f>'Sheet1 (2)'!$A$2:$A$24</c:f>
              <c:numCache>
                <c:formatCode>General</c:formatCode>
                <c:ptCount val="23"/>
                <c:pt idx="0">
                  <c:v>-4</c:v>
                </c:pt>
                <c:pt idx="1">
                  <c:v>-3.5</c:v>
                </c:pt>
                <c:pt idx="2">
                  <c:v>-3</c:v>
                </c:pt>
                <c:pt idx="3">
                  <c:v>-2.5</c:v>
                </c:pt>
                <c:pt idx="4">
                  <c:v>-2</c:v>
                </c:pt>
                <c:pt idx="5">
                  <c:v>-1.5</c:v>
                </c:pt>
                <c:pt idx="6">
                  <c:v>-1</c:v>
                </c:pt>
                <c:pt idx="7">
                  <c:v>-0.5</c:v>
                </c:pt>
                <c:pt idx="8">
                  <c:v>0</c:v>
                </c:pt>
                <c:pt idx="9">
                  <c:v>0.5</c:v>
                </c:pt>
                <c:pt idx="10">
                  <c:v>1</c:v>
                </c:pt>
                <c:pt idx="11">
                  <c:v>1.5</c:v>
                </c:pt>
                <c:pt idx="12">
                  <c:v>2</c:v>
                </c:pt>
                <c:pt idx="13">
                  <c:v>2.5</c:v>
                </c:pt>
                <c:pt idx="14">
                  <c:v>2.75</c:v>
                </c:pt>
                <c:pt idx="15">
                  <c:v>3</c:v>
                </c:pt>
                <c:pt idx="16">
                  <c:v>3.25</c:v>
                </c:pt>
                <c:pt idx="17">
                  <c:v>3.5</c:v>
                </c:pt>
                <c:pt idx="18">
                  <c:v>4</c:v>
                </c:pt>
                <c:pt idx="19">
                  <c:v>4.5</c:v>
                </c:pt>
                <c:pt idx="20">
                  <c:v>5</c:v>
                </c:pt>
                <c:pt idx="21">
                  <c:v>5.5</c:v>
                </c:pt>
                <c:pt idx="22">
                  <c:v>6</c:v>
                </c:pt>
              </c:numCache>
            </c:numRef>
          </c:xVal>
          <c:yVal>
            <c:numRef>
              <c:f>'Sheet1 (2)'!$B$2:$B$24</c:f>
              <c:numCache>
                <c:formatCode>General</c:formatCode>
                <c:ptCount val="23"/>
                <c:pt idx="0">
                  <c:v>1.0992283752437743E-22</c:v>
                </c:pt>
                <c:pt idx="1">
                  <c:v>1.07746200442751E-19</c:v>
                </c:pt>
                <c:pt idx="2">
                  <c:v>6.3406996299110661E-17</c:v>
                </c:pt>
                <c:pt idx="3">
                  <c:v>2.2402350062652511E-14</c:v>
                </c:pt>
                <c:pt idx="4">
                  <c:v>4.7519423251815869E-12</c:v>
                </c:pt>
                <c:pt idx="5">
                  <c:v>6.0515959736511137E-10</c:v>
                </c:pt>
                <c:pt idx="6">
                  <c:v>4.6268974321914449E-8</c:v>
                </c:pt>
                <c:pt idx="7">
                  <c:v>2.1238850210489969E-6</c:v>
                </c:pt>
                <c:pt idx="8">
                  <c:v>5.8531993332058324E-5</c:v>
                </c:pt>
                <c:pt idx="9">
                  <c:v>9.684491216181097E-4</c:v>
                </c:pt>
                <c:pt idx="10">
                  <c:v>9.6201421074717762E-3</c:v>
                </c:pt>
                <c:pt idx="11">
                  <c:v>5.7372972058433037E-2</c:v>
                </c:pt>
                <c:pt idx="12">
                  <c:v>0.20542551821266894</c:v>
                </c:pt>
                <c:pt idx="13">
                  <c:v>0.44159344402723777</c:v>
                </c:pt>
                <c:pt idx="14">
                  <c:v>0.53470552752052791</c:v>
                </c:pt>
                <c:pt idx="15">
                  <c:v>0.56991754343061818</c:v>
                </c:pt>
                <c:pt idx="16">
                  <c:v>0.53470552752052791</c:v>
                </c:pt>
                <c:pt idx="17">
                  <c:v>0.44159344402723777</c:v>
                </c:pt>
                <c:pt idx="18">
                  <c:v>0.20542551821266894</c:v>
                </c:pt>
                <c:pt idx="19">
                  <c:v>5.7372972058433037E-2</c:v>
                </c:pt>
                <c:pt idx="20">
                  <c:v>9.6201421074717762E-3</c:v>
                </c:pt>
                <c:pt idx="21">
                  <c:v>9.684491216181097E-4</c:v>
                </c:pt>
                <c:pt idx="22">
                  <c:v>5.8531993332058324E-5</c:v>
                </c:pt>
              </c:numCache>
            </c:numRef>
          </c:yVal>
          <c:smooth val="1"/>
          <c:extLst>
            <c:ext xmlns:c16="http://schemas.microsoft.com/office/drawing/2014/chart" uri="{C3380CC4-5D6E-409C-BE32-E72D297353CC}">
              <c16:uniqueId val="{00000000-2B79-EC48-9E94-F2ACEECEA42C}"/>
            </c:ext>
          </c:extLst>
        </c:ser>
        <c:dLbls>
          <c:showLegendKey val="0"/>
          <c:showVal val="0"/>
          <c:showCatName val="0"/>
          <c:showSerName val="0"/>
          <c:showPercent val="0"/>
          <c:showBubbleSize val="0"/>
        </c:dLbls>
        <c:axId val="214503535"/>
        <c:axId val="214531759"/>
      </c:scatterChart>
      <c:valAx>
        <c:axId val="214503535"/>
        <c:scaling>
          <c:orientation val="minMax"/>
          <c:max val="6"/>
          <c:min val="-4"/>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spPr>
          <a:noFill/>
          <a:ln w="9525" cap="flat" cmpd="sng" algn="ctr">
            <a:solidFill>
              <a:schemeClr val="accent6"/>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31759"/>
        <c:crosses val="autoZero"/>
        <c:crossBetween val="midCat"/>
      </c:valAx>
      <c:valAx>
        <c:axId val="214531759"/>
        <c:scaling>
          <c:orientation val="minMax"/>
          <c:max val="0.60000000000000009"/>
        </c:scaling>
        <c:delete val="0"/>
        <c:axPos val="l"/>
        <c:majorGridlines>
          <c:spPr>
            <a:ln w="9525" cap="flat" cmpd="sng" algn="ctr">
              <a:noFill/>
              <a:round/>
            </a:ln>
            <a:effectLst/>
          </c:spPr>
        </c:majorGridlines>
        <c:numFmt formatCode="General" sourceLinked="1"/>
        <c:majorTickMark val="none"/>
        <c:minorTickMark val="none"/>
        <c:tickLblPos val="none"/>
        <c:spPr>
          <a:noFill/>
          <a:ln w="9525" cap="flat" cmpd="sng" algn="ctr">
            <a:solidFill>
              <a:schemeClr val="accent6"/>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0353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19050" cap="rnd">
              <a:solidFill>
                <a:schemeClr val="bg1">
                  <a:alpha val="1000"/>
                </a:schemeClr>
              </a:solidFill>
              <a:round/>
            </a:ln>
            <a:effectLst/>
          </c:spPr>
          <c:marker>
            <c:symbol val="none"/>
          </c:marker>
          <c:xVal>
            <c:numRef>
              <c:f>Sheet1!$A$2:$A$22</c:f>
              <c:numCache>
                <c:formatCode>General</c:formatCode>
                <c:ptCount val="21"/>
                <c:pt idx="0">
                  <c:v>-4</c:v>
                </c:pt>
                <c:pt idx="1">
                  <c:v>-3.5</c:v>
                </c:pt>
                <c:pt idx="2">
                  <c:v>-3</c:v>
                </c:pt>
                <c:pt idx="3">
                  <c:v>-2.5</c:v>
                </c:pt>
                <c:pt idx="4">
                  <c:v>-2</c:v>
                </c:pt>
                <c:pt idx="5">
                  <c:v>-1.5</c:v>
                </c:pt>
                <c:pt idx="6">
                  <c:v>-1</c:v>
                </c:pt>
                <c:pt idx="7">
                  <c:v>-0.5</c:v>
                </c:pt>
                <c:pt idx="8">
                  <c:v>0</c:v>
                </c:pt>
                <c:pt idx="9">
                  <c:v>0.5</c:v>
                </c:pt>
                <c:pt idx="10">
                  <c:v>1</c:v>
                </c:pt>
                <c:pt idx="11">
                  <c:v>1.5</c:v>
                </c:pt>
                <c:pt idx="12">
                  <c:v>2</c:v>
                </c:pt>
                <c:pt idx="13">
                  <c:v>2.5</c:v>
                </c:pt>
                <c:pt idx="14">
                  <c:v>3</c:v>
                </c:pt>
                <c:pt idx="15">
                  <c:v>3.5</c:v>
                </c:pt>
                <c:pt idx="16">
                  <c:v>4</c:v>
                </c:pt>
                <c:pt idx="17">
                  <c:v>4.5</c:v>
                </c:pt>
                <c:pt idx="18">
                  <c:v>5</c:v>
                </c:pt>
                <c:pt idx="19">
                  <c:v>5.5</c:v>
                </c:pt>
                <c:pt idx="20">
                  <c:v>6</c:v>
                </c:pt>
              </c:numCache>
            </c:numRef>
          </c:xVal>
          <c:yVal>
            <c:numRef>
              <c:f>Sheet1!$B$2:$B$22</c:f>
              <c:numCache>
                <c:formatCode>General</c:formatCode>
                <c:ptCount val="21"/>
                <c:pt idx="0">
                  <c:v>9.1347204083645936E-12</c:v>
                </c:pt>
                <c:pt idx="1">
                  <c:v>2.6695566147628519E-10</c:v>
                </c:pt>
                <c:pt idx="2">
                  <c:v>6.0758828498232861E-9</c:v>
                </c:pt>
                <c:pt idx="3">
                  <c:v>1.0769760042543276E-7</c:v>
                </c:pt>
                <c:pt idx="4">
                  <c:v>1.4867195147342977E-6</c:v>
                </c:pt>
                <c:pt idx="5">
                  <c:v>1.5983741106905475E-5</c:v>
                </c:pt>
                <c:pt idx="6">
                  <c:v>1.3383022576488537E-4</c:v>
                </c:pt>
                <c:pt idx="7">
                  <c:v>8.7268269504576015E-4</c:v>
                </c:pt>
                <c:pt idx="8">
                  <c:v>4.4318484119380075E-3</c:v>
                </c:pt>
                <c:pt idx="9">
                  <c:v>1.752830049356854E-2</c:v>
                </c:pt>
                <c:pt idx="10">
                  <c:v>5.3990966513188063E-2</c:v>
                </c:pt>
                <c:pt idx="11">
                  <c:v>0.12951759566589174</c:v>
                </c:pt>
                <c:pt idx="12">
                  <c:v>0.24197072451914337</c:v>
                </c:pt>
                <c:pt idx="13">
                  <c:v>0.35206532676429952</c:v>
                </c:pt>
                <c:pt idx="14">
                  <c:v>0.3989422804014327</c:v>
                </c:pt>
                <c:pt idx="15">
                  <c:v>0.35206532676429952</c:v>
                </c:pt>
                <c:pt idx="16">
                  <c:v>0.24197072451914337</c:v>
                </c:pt>
                <c:pt idx="17">
                  <c:v>0.12951759566589174</c:v>
                </c:pt>
                <c:pt idx="18">
                  <c:v>5.3990966513188063E-2</c:v>
                </c:pt>
                <c:pt idx="19">
                  <c:v>1.752830049356854E-2</c:v>
                </c:pt>
                <c:pt idx="20">
                  <c:v>4.4318484119380075E-3</c:v>
                </c:pt>
              </c:numCache>
            </c:numRef>
          </c:yVal>
          <c:smooth val="1"/>
          <c:extLst>
            <c:ext xmlns:c16="http://schemas.microsoft.com/office/drawing/2014/chart" uri="{C3380CC4-5D6E-409C-BE32-E72D297353CC}">
              <c16:uniqueId val="{00000000-ADE9-7542-BEA9-E61679ED86CA}"/>
            </c:ext>
          </c:extLst>
        </c:ser>
        <c:dLbls>
          <c:showLegendKey val="0"/>
          <c:showVal val="0"/>
          <c:showCatName val="0"/>
          <c:showSerName val="0"/>
          <c:showPercent val="0"/>
          <c:showBubbleSize val="0"/>
        </c:dLbls>
        <c:axId val="214503535"/>
        <c:axId val="214531759"/>
      </c:scatterChart>
      <c:valAx>
        <c:axId val="214503535"/>
        <c:scaling>
          <c:orientation val="minMax"/>
          <c:max val="6"/>
          <c:min val="-4"/>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spPr>
          <a:noFill/>
          <a:ln w="9525" cap="flat" cmpd="sng" algn="ctr">
            <a:solidFill>
              <a:schemeClr val="accent6"/>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31759"/>
        <c:crosses val="autoZero"/>
        <c:crossBetween val="midCat"/>
      </c:valAx>
      <c:valAx>
        <c:axId val="214531759"/>
        <c:scaling>
          <c:orientation val="minMax"/>
          <c:max val="0.60000000000000009"/>
        </c:scaling>
        <c:delete val="0"/>
        <c:axPos val="l"/>
        <c:majorGridlines>
          <c:spPr>
            <a:ln w="9525" cap="flat" cmpd="sng" algn="ctr">
              <a:noFill/>
              <a:round/>
            </a:ln>
            <a:effectLst/>
          </c:spPr>
        </c:majorGridlines>
        <c:numFmt formatCode="General" sourceLinked="1"/>
        <c:majorTickMark val="none"/>
        <c:minorTickMark val="none"/>
        <c:tickLblPos val="none"/>
        <c:spPr>
          <a:noFill/>
          <a:ln w="9525" cap="flat" cmpd="sng" algn="ctr">
            <a:solidFill>
              <a:schemeClr val="accent6"/>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0353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38100" cap="rnd">
              <a:solidFill>
                <a:schemeClr val="accent1"/>
              </a:solidFill>
              <a:round/>
            </a:ln>
            <a:effectLst/>
          </c:spPr>
          <c:marker>
            <c:symbol val="none"/>
          </c:marker>
          <c:xVal>
            <c:numRef>
              <c:f>'Sheet1 (3)'!$A$2:$A$22</c:f>
              <c:numCache>
                <c:formatCode>General</c:formatCode>
                <c:ptCount val="21"/>
                <c:pt idx="0">
                  <c:v>-4</c:v>
                </c:pt>
                <c:pt idx="1">
                  <c:v>-3.5</c:v>
                </c:pt>
                <c:pt idx="2">
                  <c:v>-3</c:v>
                </c:pt>
                <c:pt idx="3">
                  <c:v>-2.5</c:v>
                </c:pt>
                <c:pt idx="4">
                  <c:v>-2</c:v>
                </c:pt>
                <c:pt idx="5">
                  <c:v>-1.5</c:v>
                </c:pt>
                <c:pt idx="6">
                  <c:v>-1</c:v>
                </c:pt>
                <c:pt idx="7">
                  <c:v>-0.5</c:v>
                </c:pt>
                <c:pt idx="8">
                  <c:v>0</c:v>
                </c:pt>
                <c:pt idx="9">
                  <c:v>0.5</c:v>
                </c:pt>
                <c:pt idx="10">
                  <c:v>1</c:v>
                </c:pt>
                <c:pt idx="11">
                  <c:v>1.5</c:v>
                </c:pt>
                <c:pt idx="12">
                  <c:v>2</c:v>
                </c:pt>
                <c:pt idx="13">
                  <c:v>2.5</c:v>
                </c:pt>
                <c:pt idx="14">
                  <c:v>3</c:v>
                </c:pt>
                <c:pt idx="15">
                  <c:v>3.5</c:v>
                </c:pt>
                <c:pt idx="16">
                  <c:v>4</c:v>
                </c:pt>
                <c:pt idx="17">
                  <c:v>4.5</c:v>
                </c:pt>
                <c:pt idx="18">
                  <c:v>5</c:v>
                </c:pt>
                <c:pt idx="19">
                  <c:v>5.5</c:v>
                </c:pt>
                <c:pt idx="20">
                  <c:v>6</c:v>
                </c:pt>
              </c:numCache>
            </c:numRef>
          </c:xVal>
          <c:yVal>
            <c:numRef>
              <c:f>'Sheet1 (3)'!$B$2:$B$22</c:f>
              <c:numCache>
                <c:formatCode>General</c:formatCode>
                <c:ptCount val="21"/>
                <c:pt idx="0">
                  <c:v>1.3383022576488537E-4</c:v>
                </c:pt>
                <c:pt idx="1">
                  <c:v>8.7268269504576015E-4</c:v>
                </c:pt>
                <c:pt idx="2">
                  <c:v>4.4318484119380075E-3</c:v>
                </c:pt>
                <c:pt idx="3">
                  <c:v>1.752830049356854E-2</c:v>
                </c:pt>
                <c:pt idx="4">
                  <c:v>5.3990966513188063E-2</c:v>
                </c:pt>
                <c:pt idx="5">
                  <c:v>0.12951759566589174</c:v>
                </c:pt>
                <c:pt idx="6">
                  <c:v>0.24197072451914337</c:v>
                </c:pt>
                <c:pt idx="7">
                  <c:v>0.35206532676429952</c:v>
                </c:pt>
                <c:pt idx="8">
                  <c:v>0.3989422804014327</c:v>
                </c:pt>
                <c:pt idx="9">
                  <c:v>0.35206532676429952</c:v>
                </c:pt>
                <c:pt idx="10">
                  <c:v>0.24197072451914337</c:v>
                </c:pt>
                <c:pt idx="11">
                  <c:v>0.12951759566589174</c:v>
                </c:pt>
                <c:pt idx="12">
                  <c:v>5.3990966513188063E-2</c:v>
                </c:pt>
                <c:pt idx="13">
                  <c:v>1.752830049356854E-2</c:v>
                </c:pt>
                <c:pt idx="14">
                  <c:v>4.4318484119380075E-3</c:v>
                </c:pt>
                <c:pt idx="15">
                  <c:v>8.7268269504576015E-4</c:v>
                </c:pt>
                <c:pt idx="16">
                  <c:v>1.3383022576488537E-4</c:v>
                </c:pt>
                <c:pt idx="17">
                  <c:v>1.5983741106905475E-5</c:v>
                </c:pt>
                <c:pt idx="18">
                  <c:v>1.4867195147342977E-6</c:v>
                </c:pt>
                <c:pt idx="19">
                  <c:v>1.0769760042543276E-7</c:v>
                </c:pt>
                <c:pt idx="20">
                  <c:v>6.0758828498232861E-9</c:v>
                </c:pt>
              </c:numCache>
            </c:numRef>
          </c:yVal>
          <c:smooth val="1"/>
          <c:extLst>
            <c:ext xmlns:c16="http://schemas.microsoft.com/office/drawing/2014/chart" uri="{C3380CC4-5D6E-409C-BE32-E72D297353CC}">
              <c16:uniqueId val="{00000000-7FAA-3943-B5EC-95DADE89DFD2}"/>
            </c:ext>
          </c:extLst>
        </c:ser>
        <c:dLbls>
          <c:showLegendKey val="0"/>
          <c:showVal val="0"/>
          <c:showCatName val="0"/>
          <c:showSerName val="0"/>
          <c:showPercent val="0"/>
          <c:showBubbleSize val="0"/>
        </c:dLbls>
        <c:axId val="214503535"/>
        <c:axId val="214531759"/>
      </c:scatterChart>
      <c:valAx>
        <c:axId val="214503535"/>
        <c:scaling>
          <c:orientation val="minMax"/>
          <c:max val="6"/>
          <c:min val="-4"/>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spPr>
          <a:noFill/>
          <a:ln w="9525" cap="flat" cmpd="sng" algn="ctr">
            <a:solidFill>
              <a:schemeClr val="accent6"/>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31759"/>
        <c:crosses val="autoZero"/>
        <c:crossBetween val="midCat"/>
      </c:valAx>
      <c:valAx>
        <c:axId val="214531759"/>
        <c:scaling>
          <c:orientation val="minMax"/>
          <c:max val="0.60000000000000009"/>
        </c:scaling>
        <c:delete val="0"/>
        <c:axPos val="l"/>
        <c:majorGridlines>
          <c:spPr>
            <a:ln w="9525" cap="flat" cmpd="sng" algn="ctr">
              <a:noFill/>
              <a:round/>
            </a:ln>
            <a:effectLst/>
          </c:spPr>
        </c:majorGridlines>
        <c:numFmt formatCode="General" sourceLinked="1"/>
        <c:majorTickMark val="none"/>
        <c:minorTickMark val="none"/>
        <c:tickLblPos val="none"/>
        <c:spPr>
          <a:noFill/>
          <a:ln w="9525" cap="flat" cmpd="sng" algn="ctr">
            <a:solidFill>
              <a:schemeClr val="accent6"/>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0353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38100" cap="rnd">
              <a:solidFill>
                <a:schemeClr val="accent1"/>
              </a:solidFill>
              <a:round/>
            </a:ln>
            <a:effectLst/>
          </c:spPr>
          <c:marker>
            <c:symbol val="none"/>
          </c:marker>
          <c:xVal>
            <c:numRef>
              <c:f>'Sheet1 (3)'!$A$2:$A$22</c:f>
              <c:numCache>
                <c:formatCode>General</c:formatCode>
                <c:ptCount val="21"/>
                <c:pt idx="0">
                  <c:v>-4</c:v>
                </c:pt>
                <c:pt idx="1">
                  <c:v>-3.5</c:v>
                </c:pt>
                <c:pt idx="2">
                  <c:v>-3</c:v>
                </c:pt>
                <c:pt idx="3">
                  <c:v>-2.5</c:v>
                </c:pt>
                <c:pt idx="4">
                  <c:v>-2</c:v>
                </c:pt>
                <c:pt idx="5">
                  <c:v>-1.5</c:v>
                </c:pt>
                <c:pt idx="6">
                  <c:v>-1</c:v>
                </c:pt>
                <c:pt idx="7">
                  <c:v>-0.5</c:v>
                </c:pt>
                <c:pt idx="8">
                  <c:v>0</c:v>
                </c:pt>
                <c:pt idx="9">
                  <c:v>0.5</c:v>
                </c:pt>
                <c:pt idx="10">
                  <c:v>1</c:v>
                </c:pt>
                <c:pt idx="11">
                  <c:v>1.5</c:v>
                </c:pt>
                <c:pt idx="12">
                  <c:v>2</c:v>
                </c:pt>
                <c:pt idx="13">
                  <c:v>2.5</c:v>
                </c:pt>
                <c:pt idx="14">
                  <c:v>3</c:v>
                </c:pt>
                <c:pt idx="15">
                  <c:v>3.5</c:v>
                </c:pt>
                <c:pt idx="16">
                  <c:v>4</c:v>
                </c:pt>
                <c:pt idx="17">
                  <c:v>4.5</c:v>
                </c:pt>
                <c:pt idx="18">
                  <c:v>5</c:v>
                </c:pt>
                <c:pt idx="19">
                  <c:v>5.5</c:v>
                </c:pt>
                <c:pt idx="20">
                  <c:v>6</c:v>
                </c:pt>
              </c:numCache>
            </c:numRef>
          </c:xVal>
          <c:yVal>
            <c:numRef>
              <c:f>'Sheet1 (3)'!$B$2:$B$22</c:f>
              <c:numCache>
                <c:formatCode>General</c:formatCode>
                <c:ptCount val="21"/>
                <c:pt idx="0">
                  <c:v>1.3383022576488537E-4</c:v>
                </c:pt>
                <c:pt idx="1">
                  <c:v>8.7268269504576015E-4</c:v>
                </c:pt>
                <c:pt idx="2">
                  <c:v>4.4318484119380075E-3</c:v>
                </c:pt>
                <c:pt idx="3">
                  <c:v>1.752830049356854E-2</c:v>
                </c:pt>
                <c:pt idx="4">
                  <c:v>5.3990966513188063E-2</c:v>
                </c:pt>
                <c:pt idx="5">
                  <c:v>0.12951759566589174</c:v>
                </c:pt>
                <c:pt idx="6">
                  <c:v>0.24197072451914337</c:v>
                </c:pt>
                <c:pt idx="7">
                  <c:v>0.35206532676429952</c:v>
                </c:pt>
                <c:pt idx="8">
                  <c:v>0.3989422804014327</c:v>
                </c:pt>
                <c:pt idx="9">
                  <c:v>0.35206532676429952</c:v>
                </c:pt>
                <c:pt idx="10">
                  <c:v>0.24197072451914337</c:v>
                </c:pt>
                <c:pt idx="11">
                  <c:v>0.12951759566589174</c:v>
                </c:pt>
                <c:pt idx="12">
                  <c:v>5.3990966513188063E-2</c:v>
                </c:pt>
                <c:pt idx="13">
                  <c:v>1.752830049356854E-2</c:v>
                </c:pt>
                <c:pt idx="14">
                  <c:v>4.4318484119380075E-3</c:v>
                </c:pt>
                <c:pt idx="15">
                  <c:v>8.7268269504576015E-4</c:v>
                </c:pt>
                <c:pt idx="16">
                  <c:v>1.3383022576488537E-4</c:v>
                </c:pt>
                <c:pt idx="17">
                  <c:v>1.5983741106905475E-5</c:v>
                </c:pt>
                <c:pt idx="18">
                  <c:v>1.4867195147342977E-6</c:v>
                </c:pt>
                <c:pt idx="19">
                  <c:v>1.0769760042543276E-7</c:v>
                </c:pt>
                <c:pt idx="20">
                  <c:v>6.0758828498232861E-9</c:v>
                </c:pt>
              </c:numCache>
            </c:numRef>
          </c:yVal>
          <c:smooth val="1"/>
          <c:extLst>
            <c:ext xmlns:c16="http://schemas.microsoft.com/office/drawing/2014/chart" uri="{C3380CC4-5D6E-409C-BE32-E72D297353CC}">
              <c16:uniqueId val="{00000000-FF54-7846-B9ED-8A083546C54A}"/>
            </c:ext>
          </c:extLst>
        </c:ser>
        <c:dLbls>
          <c:showLegendKey val="0"/>
          <c:showVal val="0"/>
          <c:showCatName val="0"/>
          <c:showSerName val="0"/>
          <c:showPercent val="0"/>
          <c:showBubbleSize val="0"/>
        </c:dLbls>
        <c:axId val="214503535"/>
        <c:axId val="214531759"/>
      </c:scatterChart>
      <c:valAx>
        <c:axId val="214503535"/>
        <c:scaling>
          <c:orientation val="minMax"/>
          <c:max val="6"/>
          <c:min val="-4"/>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spPr>
          <a:noFill/>
          <a:ln w="9525" cap="flat" cmpd="sng" algn="ctr">
            <a:solidFill>
              <a:schemeClr val="accent6"/>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31759"/>
        <c:crosses val="autoZero"/>
        <c:crossBetween val="midCat"/>
      </c:valAx>
      <c:valAx>
        <c:axId val="214531759"/>
        <c:scaling>
          <c:orientation val="minMax"/>
          <c:max val="0.60000000000000009"/>
        </c:scaling>
        <c:delete val="0"/>
        <c:axPos val="l"/>
        <c:majorGridlines>
          <c:spPr>
            <a:ln w="9525" cap="flat" cmpd="sng" algn="ctr">
              <a:noFill/>
              <a:round/>
            </a:ln>
            <a:effectLst/>
          </c:spPr>
        </c:majorGridlines>
        <c:numFmt formatCode="General" sourceLinked="1"/>
        <c:majorTickMark val="none"/>
        <c:minorTickMark val="none"/>
        <c:tickLblPos val="none"/>
        <c:spPr>
          <a:noFill/>
          <a:ln w="9525" cap="flat" cmpd="sng" algn="ctr">
            <a:solidFill>
              <a:schemeClr val="accent6"/>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0353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38100" cap="rnd">
              <a:solidFill>
                <a:schemeClr val="accent1"/>
              </a:solidFill>
              <a:round/>
            </a:ln>
            <a:effectLst/>
          </c:spPr>
          <c:marker>
            <c:symbol val="none"/>
          </c:marker>
          <c:xVal>
            <c:numRef>
              <c:f>'Sheet1 (3)'!$A$2:$A$22</c:f>
              <c:numCache>
                <c:formatCode>General</c:formatCode>
                <c:ptCount val="21"/>
                <c:pt idx="0">
                  <c:v>-4</c:v>
                </c:pt>
                <c:pt idx="1">
                  <c:v>-3.5</c:v>
                </c:pt>
                <c:pt idx="2">
                  <c:v>-3</c:v>
                </c:pt>
                <c:pt idx="3">
                  <c:v>-2.5</c:v>
                </c:pt>
                <c:pt idx="4">
                  <c:v>-2</c:v>
                </c:pt>
                <c:pt idx="5">
                  <c:v>-1.5</c:v>
                </c:pt>
                <c:pt idx="6">
                  <c:v>-1</c:v>
                </c:pt>
                <c:pt idx="7">
                  <c:v>-0.5</c:v>
                </c:pt>
                <c:pt idx="8">
                  <c:v>0</c:v>
                </c:pt>
                <c:pt idx="9">
                  <c:v>0.5</c:v>
                </c:pt>
                <c:pt idx="10">
                  <c:v>1</c:v>
                </c:pt>
                <c:pt idx="11">
                  <c:v>1.5</c:v>
                </c:pt>
                <c:pt idx="12">
                  <c:v>2</c:v>
                </c:pt>
                <c:pt idx="13">
                  <c:v>2.5</c:v>
                </c:pt>
                <c:pt idx="14">
                  <c:v>3</c:v>
                </c:pt>
                <c:pt idx="15">
                  <c:v>3.5</c:v>
                </c:pt>
                <c:pt idx="16">
                  <c:v>4</c:v>
                </c:pt>
                <c:pt idx="17">
                  <c:v>4.5</c:v>
                </c:pt>
                <c:pt idx="18">
                  <c:v>5</c:v>
                </c:pt>
                <c:pt idx="19">
                  <c:v>5.5</c:v>
                </c:pt>
                <c:pt idx="20">
                  <c:v>6</c:v>
                </c:pt>
              </c:numCache>
            </c:numRef>
          </c:xVal>
          <c:yVal>
            <c:numRef>
              <c:f>'Sheet1 (3)'!$B$2:$B$22</c:f>
              <c:numCache>
                <c:formatCode>General</c:formatCode>
                <c:ptCount val="21"/>
                <c:pt idx="0">
                  <c:v>1.3383022576488537E-4</c:v>
                </c:pt>
                <c:pt idx="1">
                  <c:v>8.7268269504576015E-4</c:v>
                </c:pt>
                <c:pt idx="2">
                  <c:v>4.4318484119380075E-3</c:v>
                </c:pt>
                <c:pt idx="3">
                  <c:v>1.752830049356854E-2</c:v>
                </c:pt>
                <c:pt idx="4">
                  <c:v>5.3990966513188063E-2</c:v>
                </c:pt>
                <c:pt idx="5">
                  <c:v>0.12951759566589174</c:v>
                </c:pt>
                <c:pt idx="6">
                  <c:v>0.24197072451914337</c:v>
                </c:pt>
                <c:pt idx="7">
                  <c:v>0.35206532676429952</c:v>
                </c:pt>
                <c:pt idx="8">
                  <c:v>0.3989422804014327</c:v>
                </c:pt>
                <c:pt idx="9">
                  <c:v>0.35206532676429952</c:v>
                </c:pt>
                <c:pt idx="10">
                  <c:v>0.24197072451914337</c:v>
                </c:pt>
                <c:pt idx="11">
                  <c:v>0.12951759566589174</c:v>
                </c:pt>
                <c:pt idx="12">
                  <c:v>5.3990966513188063E-2</c:v>
                </c:pt>
                <c:pt idx="13">
                  <c:v>1.752830049356854E-2</c:v>
                </c:pt>
                <c:pt idx="14">
                  <c:v>4.4318484119380075E-3</c:v>
                </c:pt>
                <c:pt idx="15">
                  <c:v>8.7268269504576015E-4</c:v>
                </c:pt>
                <c:pt idx="16">
                  <c:v>1.3383022576488537E-4</c:v>
                </c:pt>
                <c:pt idx="17">
                  <c:v>1.5983741106905475E-5</c:v>
                </c:pt>
                <c:pt idx="18">
                  <c:v>1.4867195147342977E-6</c:v>
                </c:pt>
                <c:pt idx="19">
                  <c:v>1.0769760042543276E-7</c:v>
                </c:pt>
                <c:pt idx="20">
                  <c:v>6.0758828498232861E-9</c:v>
                </c:pt>
              </c:numCache>
            </c:numRef>
          </c:yVal>
          <c:smooth val="1"/>
          <c:extLst>
            <c:ext xmlns:c16="http://schemas.microsoft.com/office/drawing/2014/chart" uri="{C3380CC4-5D6E-409C-BE32-E72D297353CC}">
              <c16:uniqueId val="{00000000-048B-5540-9703-FF43D5A38F86}"/>
            </c:ext>
          </c:extLst>
        </c:ser>
        <c:dLbls>
          <c:showLegendKey val="0"/>
          <c:showVal val="0"/>
          <c:showCatName val="0"/>
          <c:showSerName val="0"/>
          <c:showPercent val="0"/>
          <c:showBubbleSize val="0"/>
        </c:dLbls>
        <c:axId val="214503535"/>
        <c:axId val="214531759"/>
      </c:scatterChart>
      <c:valAx>
        <c:axId val="214503535"/>
        <c:scaling>
          <c:orientation val="minMax"/>
          <c:max val="6"/>
          <c:min val="-4"/>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spPr>
          <a:noFill/>
          <a:ln w="9525" cap="flat" cmpd="sng" algn="ctr">
            <a:solidFill>
              <a:schemeClr val="accent6"/>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31759"/>
        <c:crosses val="autoZero"/>
        <c:crossBetween val="midCat"/>
      </c:valAx>
      <c:valAx>
        <c:axId val="214531759"/>
        <c:scaling>
          <c:orientation val="minMax"/>
          <c:max val="0.60000000000000009"/>
        </c:scaling>
        <c:delete val="0"/>
        <c:axPos val="l"/>
        <c:majorGridlines>
          <c:spPr>
            <a:ln w="9525" cap="flat" cmpd="sng" algn="ctr">
              <a:noFill/>
              <a:round/>
            </a:ln>
            <a:effectLst/>
          </c:spPr>
        </c:majorGridlines>
        <c:numFmt formatCode="General" sourceLinked="1"/>
        <c:majorTickMark val="none"/>
        <c:minorTickMark val="none"/>
        <c:tickLblPos val="none"/>
        <c:spPr>
          <a:noFill/>
          <a:ln w="9525" cap="flat" cmpd="sng" algn="ctr">
            <a:solidFill>
              <a:schemeClr val="accent6"/>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0353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38100" cap="rnd">
              <a:solidFill>
                <a:schemeClr val="accent1"/>
              </a:solidFill>
              <a:round/>
            </a:ln>
            <a:effectLst/>
          </c:spPr>
          <c:marker>
            <c:symbol val="none"/>
          </c:marker>
          <c:xVal>
            <c:numRef>
              <c:f>'Sheet1 (3)'!$A$2:$A$22</c:f>
              <c:numCache>
                <c:formatCode>General</c:formatCode>
                <c:ptCount val="21"/>
                <c:pt idx="0">
                  <c:v>-4</c:v>
                </c:pt>
                <c:pt idx="1">
                  <c:v>-3.5</c:v>
                </c:pt>
                <c:pt idx="2">
                  <c:v>-3</c:v>
                </c:pt>
                <c:pt idx="3">
                  <c:v>-2.5</c:v>
                </c:pt>
                <c:pt idx="4">
                  <c:v>-2</c:v>
                </c:pt>
                <c:pt idx="5">
                  <c:v>-1.5</c:v>
                </c:pt>
                <c:pt idx="6">
                  <c:v>-1</c:v>
                </c:pt>
                <c:pt idx="7">
                  <c:v>-0.5</c:v>
                </c:pt>
                <c:pt idx="8">
                  <c:v>0</c:v>
                </c:pt>
                <c:pt idx="9">
                  <c:v>0.5</c:v>
                </c:pt>
                <c:pt idx="10">
                  <c:v>1</c:v>
                </c:pt>
                <c:pt idx="11">
                  <c:v>1.5</c:v>
                </c:pt>
                <c:pt idx="12">
                  <c:v>2</c:v>
                </c:pt>
                <c:pt idx="13">
                  <c:v>2.5</c:v>
                </c:pt>
                <c:pt idx="14">
                  <c:v>3</c:v>
                </c:pt>
                <c:pt idx="15">
                  <c:v>3.5</c:v>
                </c:pt>
                <c:pt idx="16">
                  <c:v>4</c:v>
                </c:pt>
                <c:pt idx="17">
                  <c:v>4.5</c:v>
                </c:pt>
                <c:pt idx="18">
                  <c:v>5</c:v>
                </c:pt>
                <c:pt idx="19">
                  <c:v>5.5</c:v>
                </c:pt>
                <c:pt idx="20">
                  <c:v>6</c:v>
                </c:pt>
              </c:numCache>
            </c:numRef>
          </c:xVal>
          <c:yVal>
            <c:numRef>
              <c:f>'Sheet1 (3)'!$B$2:$B$22</c:f>
              <c:numCache>
                <c:formatCode>General</c:formatCode>
                <c:ptCount val="21"/>
                <c:pt idx="0">
                  <c:v>1.3383022576488537E-4</c:v>
                </c:pt>
                <c:pt idx="1">
                  <c:v>8.7268269504576015E-4</c:v>
                </c:pt>
                <c:pt idx="2">
                  <c:v>4.4318484119380075E-3</c:v>
                </c:pt>
                <c:pt idx="3">
                  <c:v>1.752830049356854E-2</c:v>
                </c:pt>
                <c:pt idx="4">
                  <c:v>5.3990966513188063E-2</c:v>
                </c:pt>
                <c:pt idx="5">
                  <c:v>0.12951759566589174</c:v>
                </c:pt>
                <c:pt idx="6">
                  <c:v>0.24197072451914337</c:v>
                </c:pt>
                <c:pt idx="7">
                  <c:v>0.35206532676429952</c:v>
                </c:pt>
                <c:pt idx="8">
                  <c:v>0.3989422804014327</c:v>
                </c:pt>
                <c:pt idx="9">
                  <c:v>0.35206532676429952</c:v>
                </c:pt>
                <c:pt idx="10">
                  <c:v>0.24197072451914337</c:v>
                </c:pt>
                <c:pt idx="11">
                  <c:v>0.12951759566589174</c:v>
                </c:pt>
                <c:pt idx="12">
                  <c:v>5.3990966513188063E-2</c:v>
                </c:pt>
                <c:pt idx="13">
                  <c:v>1.752830049356854E-2</c:v>
                </c:pt>
                <c:pt idx="14">
                  <c:v>4.4318484119380075E-3</c:v>
                </c:pt>
                <c:pt idx="15">
                  <c:v>8.7268269504576015E-4</c:v>
                </c:pt>
                <c:pt idx="16">
                  <c:v>1.3383022576488537E-4</c:v>
                </c:pt>
                <c:pt idx="17">
                  <c:v>1.5983741106905475E-5</c:v>
                </c:pt>
                <c:pt idx="18">
                  <c:v>1.4867195147342977E-6</c:v>
                </c:pt>
                <c:pt idx="19">
                  <c:v>1.0769760042543276E-7</c:v>
                </c:pt>
                <c:pt idx="20">
                  <c:v>6.0758828498232861E-9</c:v>
                </c:pt>
              </c:numCache>
            </c:numRef>
          </c:yVal>
          <c:smooth val="1"/>
          <c:extLst>
            <c:ext xmlns:c16="http://schemas.microsoft.com/office/drawing/2014/chart" uri="{C3380CC4-5D6E-409C-BE32-E72D297353CC}">
              <c16:uniqueId val="{00000000-FD6E-6A41-B055-89ADD742F9A1}"/>
            </c:ext>
          </c:extLst>
        </c:ser>
        <c:dLbls>
          <c:showLegendKey val="0"/>
          <c:showVal val="0"/>
          <c:showCatName val="0"/>
          <c:showSerName val="0"/>
          <c:showPercent val="0"/>
          <c:showBubbleSize val="0"/>
        </c:dLbls>
        <c:axId val="214503535"/>
        <c:axId val="214531759"/>
      </c:scatterChart>
      <c:valAx>
        <c:axId val="214503535"/>
        <c:scaling>
          <c:orientation val="minMax"/>
          <c:max val="6"/>
          <c:min val="-4"/>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spPr>
          <a:noFill/>
          <a:ln w="9525" cap="flat" cmpd="sng" algn="ctr">
            <a:solidFill>
              <a:schemeClr val="accent6"/>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31759"/>
        <c:crosses val="autoZero"/>
        <c:crossBetween val="midCat"/>
      </c:valAx>
      <c:valAx>
        <c:axId val="214531759"/>
        <c:scaling>
          <c:orientation val="minMax"/>
          <c:max val="0.60000000000000009"/>
        </c:scaling>
        <c:delete val="0"/>
        <c:axPos val="l"/>
        <c:majorGridlines>
          <c:spPr>
            <a:ln w="9525" cap="flat" cmpd="sng" algn="ctr">
              <a:noFill/>
              <a:round/>
            </a:ln>
            <a:effectLst/>
          </c:spPr>
        </c:majorGridlines>
        <c:numFmt formatCode="General" sourceLinked="1"/>
        <c:majorTickMark val="none"/>
        <c:minorTickMark val="none"/>
        <c:tickLblPos val="none"/>
        <c:spPr>
          <a:noFill/>
          <a:ln w="9525" cap="flat" cmpd="sng" algn="ctr">
            <a:solidFill>
              <a:schemeClr val="accent6"/>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0353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38100" cap="rnd">
              <a:solidFill>
                <a:schemeClr val="accent1"/>
              </a:solidFill>
              <a:round/>
            </a:ln>
            <a:effectLst/>
          </c:spPr>
          <c:marker>
            <c:symbol val="none"/>
          </c:marker>
          <c:xVal>
            <c:numRef>
              <c:f>'Sheet1 (3)'!$A$2:$A$22</c:f>
              <c:numCache>
                <c:formatCode>General</c:formatCode>
                <c:ptCount val="21"/>
                <c:pt idx="0">
                  <c:v>-4</c:v>
                </c:pt>
                <c:pt idx="1">
                  <c:v>-3.5</c:v>
                </c:pt>
                <c:pt idx="2">
                  <c:v>-3</c:v>
                </c:pt>
                <c:pt idx="3">
                  <c:v>-2.5</c:v>
                </c:pt>
                <c:pt idx="4">
                  <c:v>-2</c:v>
                </c:pt>
                <c:pt idx="5">
                  <c:v>-1.5</c:v>
                </c:pt>
                <c:pt idx="6">
                  <c:v>-1</c:v>
                </c:pt>
                <c:pt idx="7">
                  <c:v>-0.5</c:v>
                </c:pt>
                <c:pt idx="8">
                  <c:v>0</c:v>
                </c:pt>
                <c:pt idx="9">
                  <c:v>0.5</c:v>
                </c:pt>
                <c:pt idx="10">
                  <c:v>1</c:v>
                </c:pt>
                <c:pt idx="11">
                  <c:v>1.5</c:v>
                </c:pt>
                <c:pt idx="12">
                  <c:v>2</c:v>
                </c:pt>
                <c:pt idx="13">
                  <c:v>2.5</c:v>
                </c:pt>
                <c:pt idx="14">
                  <c:v>3</c:v>
                </c:pt>
                <c:pt idx="15">
                  <c:v>3.5</c:v>
                </c:pt>
                <c:pt idx="16">
                  <c:v>4</c:v>
                </c:pt>
                <c:pt idx="17">
                  <c:v>4.5</c:v>
                </c:pt>
                <c:pt idx="18">
                  <c:v>5</c:v>
                </c:pt>
                <c:pt idx="19">
                  <c:v>5.5</c:v>
                </c:pt>
                <c:pt idx="20">
                  <c:v>6</c:v>
                </c:pt>
              </c:numCache>
            </c:numRef>
          </c:xVal>
          <c:yVal>
            <c:numRef>
              <c:f>'Sheet1 (3)'!$B$2:$B$22</c:f>
              <c:numCache>
                <c:formatCode>General</c:formatCode>
                <c:ptCount val="21"/>
                <c:pt idx="0">
                  <c:v>1.3383022576488537E-4</c:v>
                </c:pt>
                <c:pt idx="1">
                  <c:v>8.7268269504576015E-4</c:v>
                </c:pt>
                <c:pt idx="2">
                  <c:v>4.4318484119380075E-3</c:v>
                </c:pt>
                <c:pt idx="3">
                  <c:v>1.752830049356854E-2</c:v>
                </c:pt>
                <c:pt idx="4">
                  <c:v>5.3990966513188063E-2</c:v>
                </c:pt>
                <c:pt idx="5">
                  <c:v>0.12951759566589174</c:v>
                </c:pt>
                <c:pt idx="6">
                  <c:v>0.24197072451914337</c:v>
                </c:pt>
                <c:pt idx="7">
                  <c:v>0.35206532676429952</c:v>
                </c:pt>
                <c:pt idx="8">
                  <c:v>0.3989422804014327</c:v>
                </c:pt>
                <c:pt idx="9">
                  <c:v>0.35206532676429952</c:v>
                </c:pt>
                <c:pt idx="10">
                  <c:v>0.24197072451914337</c:v>
                </c:pt>
                <c:pt idx="11">
                  <c:v>0.12951759566589174</c:v>
                </c:pt>
                <c:pt idx="12">
                  <c:v>5.3990966513188063E-2</c:v>
                </c:pt>
                <c:pt idx="13">
                  <c:v>1.752830049356854E-2</c:v>
                </c:pt>
                <c:pt idx="14">
                  <c:v>4.4318484119380075E-3</c:v>
                </c:pt>
                <c:pt idx="15">
                  <c:v>8.7268269504576015E-4</c:v>
                </c:pt>
                <c:pt idx="16">
                  <c:v>1.3383022576488537E-4</c:v>
                </c:pt>
                <c:pt idx="17">
                  <c:v>1.5983741106905475E-5</c:v>
                </c:pt>
                <c:pt idx="18">
                  <c:v>1.4867195147342977E-6</c:v>
                </c:pt>
                <c:pt idx="19">
                  <c:v>1.0769760042543276E-7</c:v>
                </c:pt>
                <c:pt idx="20">
                  <c:v>6.0758828498232861E-9</c:v>
                </c:pt>
              </c:numCache>
            </c:numRef>
          </c:yVal>
          <c:smooth val="1"/>
          <c:extLst>
            <c:ext xmlns:c16="http://schemas.microsoft.com/office/drawing/2014/chart" uri="{C3380CC4-5D6E-409C-BE32-E72D297353CC}">
              <c16:uniqueId val="{00000000-81CF-1540-A022-1818DCF3F783}"/>
            </c:ext>
          </c:extLst>
        </c:ser>
        <c:dLbls>
          <c:showLegendKey val="0"/>
          <c:showVal val="0"/>
          <c:showCatName val="0"/>
          <c:showSerName val="0"/>
          <c:showPercent val="0"/>
          <c:showBubbleSize val="0"/>
        </c:dLbls>
        <c:axId val="214503535"/>
        <c:axId val="214531759"/>
      </c:scatterChart>
      <c:valAx>
        <c:axId val="214503535"/>
        <c:scaling>
          <c:orientation val="minMax"/>
          <c:max val="6"/>
          <c:min val="-4"/>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spPr>
          <a:noFill/>
          <a:ln w="9525" cap="flat" cmpd="sng" algn="ctr">
            <a:solidFill>
              <a:schemeClr val="accent6"/>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31759"/>
        <c:crosses val="autoZero"/>
        <c:crossBetween val="midCat"/>
      </c:valAx>
      <c:valAx>
        <c:axId val="214531759"/>
        <c:scaling>
          <c:orientation val="minMax"/>
          <c:max val="0.60000000000000009"/>
        </c:scaling>
        <c:delete val="0"/>
        <c:axPos val="l"/>
        <c:majorGridlines>
          <c:spPr>
            <a:ln w="9525" cap="flat" cmpd="sng" algn="ctr">
              <a:noFill/>
              <a:round/>
            </a:ln>
            <a:effectLst/>
          </c:spPr>
        </c:majorGridlines>
        <c:numFmt formatCode="General" sourceLinked="1"/>
        <c:majorTickMark val="none"/>
        <c:minorTickMark val="none"/>
        <c:tickLblPos val="none"/>
        <c:spPr>
          <a:noFill/>
          <a:ln w="9525" cap="flat" cmpd="sng" algn="ctr">
            <a:solidFill>
              <a:schemeClr val="accent6"/>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0353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38100" cap="rnd">
              <a:solidFill>
                <a:schemeClr val="accent1"/>
              </a:solidFill>
              <a:round/>
            </a:ln>
            <a:effectLst/>
          </c:spPr>
          <c:marker>
            <c:symbol val="none"/>
          </c:marker>
          <c:xVal>
            <c:numRef>
              <c:f>'Sheet1 (3)'!$A$2:$A$22</c:f>
              <c:numCache>
                <c:formatCode>General</c:formatCode>
                <c:ptCount val="21"/>
                <c:pt idx="0">
                  <c:v>-4</c:v>
                </c:pt>
                <c:pt idx="1">
                  <c:v>-3.5</c:v>
                </c:pt>
                <c:pt idx="2">
                  <c:v>-3</c:v>
                </c:pt>
                <c:pt idx="3">
                  <c:v>-2.5</c:v>
                </c:pt>
                <c:pt idx="4">
                  <c:v>-2</c:v>
                </c:pt>
                <c:pt idx="5">
                  <c:v>-1.5</c:v>
                </c:pt>
                <c:pt idx="6">
                  <c:v>-1</c:v>
                </c:pt>
                <c:pt idx="7">
                  <c:v>-0.5</c:v>
                </c:pt>
                <c:pt idx="8">
                  <c:v>0</c:v>
                </c:pt>
                <c:pt idx="9">
                  <c:v>0.5</c:v>
                </c:pt>
                <c:pt idx="10">
                  <c:v>1</c:v>
                </c:pt>
                <c:pt idx="11">
                  <c:v>1.5</c:v>
                </c:pt>
                <c:pt idx="12">
                  <c:v>2</c:v>
                </c:pt>
                <c:pt idx="13">
                  <c:v>2.5</c:v>
                </c:pt>
                <c:pt idx="14">
                  <c:v>3</c:v>
                </c:pt>
                <c:pt idx="15">
                  <c:v>3.5</c:v>
                </c:pt>
                <c:pt idx="16">
                  <c:v>4</c:v>
                </c:pt>
                <c:pt idx="17">
                  <c:v>4.5</c:v>
                </c:pt>
                <c:pt idx="18">
                  <c:v>5</c:v>
                </c:pt>
                <c:pt idx="19">
                  <c:v>5.5</c:v>
                </c:pt>
                <c:pt idx="20">
                  <c:v>6</c:v>
                </c:pt>
              </c:numCache>
            </c:numRef>
          </c:xVal>
          <c:yVal>
            <c:numRef>
              <c:f>'Sheet1 (3)'!$B$2:$B$22</c:f>
              <c:numCache>
                <c:formatCode>General</c:formatCode>
                <c:ptCount val="21"/>
                <c:pt idx="0">
                  <c:v>1.3383022576488537E-4</c:v>
                </c:pt>
                <c:pt idx="1">
                  <c:v>8.7268269504576015E-4</c:v>
                </c:pt>
                <c:pt idx="2">
                  <c:v>4.4318484119380075E-3</c:v>
                </c:pt>
                <c:pt idx="3">
                  <c:v>1.752830049356854E-2</c:v>
                </c:pt>
                <c:pt idx="4">
                  <c:v>5.3990966513188063E-2</c:v>
                </c:pt>
                <c:pt idx="5">
                  <c:v>0.12951759566589174</c:v>
                </c:pt>
                <c:pt idx="6">
                  <c:v>0.24197072451914337</c:v>
                </c:pt>
                <c:pt idx="7">
                  <c:v>0.35206532676429952</c:v>
                </c:pt>
                <c:pt idx="8">
                  <c:v>0.3989422804014327</c:v>
                </c:pt>
                <c:pt idx="9">
                  <c:v>0.35206532676429952</c:v>
                </c:pt>
                <c:pt idx="10">
                  <c:v>0.24197072451914337</c:v>
                </c:pt>
                <c:pt idx="11">
                  <c:v>0.12951759566589174</c:v>
                </c:pt>
                <c:pt idx="12">
                  <c:v>5.3990966513188063E-2</c:v>
                </c:pt>
                <c:pt idx="13">
                  <c:v>1.752830049356854E-2</c:v>
                </c:pt>
                <c:pt idx="14">
                  <c:v>4.4318484119380075E-3</c:v>
                </c:pt>
                <c:pt idx="15">
                  <c:v>8.7268269504576015E-4</c:v>
                </c:pt>
                <c:pt idx="16">
                  <c:v>1.3383022576488537E-4</c:v>
                </c:pt>
                <c:pt idx="17">
                  <c:v>1.5983741106905475E-5</c:v>
                </c:pt>
                <c:pt idx="18">
                  <c:v>1.4867195147342977E-6</c:v>
                </c:pt>
                <c:pt idx="19">
                  <c:v>1.0769760042543276E-7</c:v>
                </c:pt>
                <c:pt idx="20">
                  <c:v>6.0758828498232861E-9</c:v>
                </c:pt>
              </c:numCache>
            </c:numRef>
          </c:yVal>
          <c:smooth val="1"/>
          <c:extLst>
            <c:ext xmlns:c16="http://schemas.microsoft.com/office/drawing/2014/chart" uri="{C3380CC4-5D6E-409C-BE32-E72D297353CC}">
              <c16:uniqueId val="{00000000-AF3C-EF49-B6E6-C30FE8CDC3C5}"/>
            </c:ext>
          </c:extLst>
        </c:ser>
        <c:dLbls>
          <c:showLegendKey val="0"/>
          <c:showVal val="0"/>
          <c:showCatName val="0"/>
          <c:showSerName val="0"/>
          <c:showPercent val="0"/>
          <c:showBubbleSize val="0"/>
        </c:dLbls>
        <c:axId val="214503535"/>
        <c:axId val="214531759"/>
      </c:scatterChart>
      <c:valAx>
        <c:axId val="214503535"/>
        <c:scaling>
          <c:orientation val="minMax"/>
          <c:max val="6"/>
          <c:min val="-4"/>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spPr>
          <a:noFill/>
          <a:ln w="9525" cap="flat" cmpd="sng" algn="ctr">
            <a:solidFill>
              <a:schemeClr val="accent6"/>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31759"/>
        <c:crosses val="autoZero"/>
        <c:crossBetween val="midCat"/>
      </c:valAx>
      <c:valAx>
        <c:axId val="214531759"/>
        <c:scaling>
          <c:orientation val="minMax"/>
          <c:max val="0.60000000000000009"/>
        </c:scaling>
        <c:delete val="0"/>
        <c:axPos val="l"/>
        <c:majorGridlines>
          <c:spPr>
            <a:ln w="9525" cap="flat" cmpd="sng" algn="ctr">
              <a:noFill/>
              <a:round/>
            </a:ln>
            <a:effectLst/>
          </c:spPr>
        </c:majorGridlines>
        <c:numFmt formatCode="General" sourceLinked="1"/>
        <c:majorTickMark val="none"/>
        <c:minorTickMark val="none"/>
        <c:tickLblPos val="none"/>
        <c:spPr>
          <a:noFill/>
          <a:ln w="9525" cap="flat" cmpd="sng" algn="ctr">
            <a:solidFill>
              <a:schemeClr val="accent6"/>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0353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38100" cap="rnd">
              <a:solidFill>
                <a:schemeClr val="accent1"/>
              </a:solidFill>
              <a:round/>
            </a:ln>
            <a:effectLst/>
          </c:spPr>
          <c:marker>
            <c:symbol val="none"/>
          </c:marker>
          <c:xVal>
            <c:numRef>
              <c:f>'Sheet1 (4)'!$A$2:$A$22</c:f>
              <c:numCache>
                <c:formatCode>General</c:formatCode>
                <c:ptCount val="21"/>
                <c:pt idx="0">
                  <c:v>-4</c:v>
                </c:pt>
                <c:pt idx="1">
                  <c:v>-3.5</c:v>
                </c:pt>
                <c:pt idx="2">
                  <c:v>-3</c:v>
                </c:pt>
                <c:pt idx="3">
                  <c:v>-2.5</c:v>
                </c:pt>
                <c:pt idx="4">
                  <c:v>-2</c:v>
                </c:pt>
                <c:pt idx="5">
                  <c:v>-1.5</c:v>
                </c:pt>
                <c:pt idx="6">
                  <c:v>-1</c:v>
                </c:pt>
                <c:pt idx="7">
                  <c:v>-0.5</c:v>
                </c:pt>
                <c:pt idx="8">
                  <c:v>0</c:v>
                </c:pt>
                <c:pt idx="9">
                  <c:v>0.5</c:v>
                </c:pt>
                <c:pt idx="10">
                  <c:v>1</c:v>
                </c:pt>
                <c:pt idx="11">
                  <c:v>1.5</c:v>
                </c:pt>
                <c:pt idx="12">
                  <c:v>2</c:v>
                </c:pt>
                <c:pt idx="13">
                  <c:v>2.5</c:v>
                </c:pt>
                <c:pt idx="14">
                  <c:v>3</c:v>
                </c:pt>
                <c:pt idx="15">
                  <c:v>3.5</c:v>
                </c:pt>
                <c:pt idx="16">
                  <c:v>4</c:v>
                </c:pt>
                <c:pt idx="17">
                  <c:v>4.5</c:v>
                </c:pt>
                <c:pt idx="18">
                  <c:v>5</c:v>
                </c:pt>
                <c:pt idx="19">
                  <c:v>5.5</c:v>
                </c:pt>
                <c:pt idx="20">
                  <c:v>6</c:v>
                </c:pt>
              </c:numCache>
            </c:numRef>
          </c:xVal>
          <c:yVal>
            <c:numRef>
              <c:f>'Sheet1 (4)'!$B$2:$B$22</c:f>
              <c:numCache>
                <c:formatCode>General</c:formatCode>
                <c:ptCount val="21"/>
                <c:pt idx="0">
                  <c:v>1.3383022576488537E-4</c:v>
                </c:pt>
                <c:pt idx="1">
                  <c:v>8.7268269504576015E-4</c:v>
                </c:pt>
                <c:pt idx="2">
                  <c:v>4.4318484119380075E-3</c:v>
                </c:pt>
                <c:pt idx="3">
                  <c:v>1.752830049356854E-2</c:v>
                </c:pt>
                <c:pt idx="4">
                  <c:v>5.3990966513188063E-2</c:v>
                </c:pt>
                <c:pt idx="5">
                  <c:v>0.12951759566589174</c:v>
                </c:pt>
                <c:pt idx="6">
                  <c:v>0.24197072451914337</c:v>
                </c:pt>
                <c:pt idx="7">
                  <c:v>0.35206532676429952</c:v>
                </c:pt>
                <c:pt idx="8">
                  <c:v>0.3989422804014327</c:v>
                </c:pt>
                <c:pt idx="9">
                  <c:v>0.35206532676429952</c:v>
                </c:pt>
                <c:pt idx="10">
                  <c:v>0.24197072451914337</c:v>
                </c:pt>
                <c:pt idx="11">
                  <c:v>0.12951759566589174</c:v>
                </c:pt>
                <c:pt idx="12">
                  <c:v>5.3990966513188063E-2</c:v>
                </c:pt>
                <c:pt idx="13">
                  <c:v>1.752830049356854E-2</c:v>
                </c:pt>
                <c:pt idx="14">
                  <c:v>4.4318484119380075E-3</c:v>
                </c:pt>
                <c:pt idx="15">
                  <c:v>8.7268269504576015E-4</c:v>
                </c:pt>
                <c:pt idx="16">
                  <c:v>1.3383022576488537E-4</c:v>
                </c:pt>
                <c:pt idx="17">
                  <c:v>1.5983741106905475E-5</c:v>
                </c:pt>
                <c:pt idx="18">
                  <c:v>1.4867195147342977E-6</c:v>
                </c:pt>
                <c:pt idx="19">
                  <c:v>1.0769760042543276E-7</c:v>
                </c:pt>
                <c:pt idx="20">
                  <c:v>6.0758828498232861E-9</c:v>
                </c:pt>
              </c:numCache>
            </c:numRef>
          </c:yVal>
          <c:smooth val="1"/>
          <c:extLst>
            <c:ext xmlns:c16="http://schemas.microsoft.com/office/drawing/2014/chart" uri="{C3380CC4-5D6E-409C-BE32-E72D297353CC}">
              <c16:uniqueId val="{00000000-EA52-0D4C-A481-AD018D6B3232}"/>
            </c:ext>
          </c:extLst>
        </c:ser>
        <c:ser>
          <c:idx val="1"/>
          <c:order val="1"/>
          <c:spPr>
            <a:ln w="38100" cap="rnd">
              <a:solidFill>
                <a:schemeClr val="accent2"/>
              </a:solidFill>
              <a:round/>
            </a:ln>
            <a:effectLst/>
          </c:spPr>
          <c:marker>
            <c:symbol val="none"/>
          </c:marker>
          <c:xVal>
            <c:numRef>
              <c:f>'Sheet1 (4)'!$A$2:$A$22</c:f>
              <c:numCache>
                <c:formatCode>General</c:formatCode>
                <c:ptCount val="21"/>
                <c:pt idx="0">
                  <c:v>-4</c:v>
                </c:pt>
                <c:pt idx="1">
                  <c:v>-3.5</c:v>
                </c:pt>
                <c:pt idx="2">
                  <c:v>-3</c:v>
                </c:pt>
                <c:pt idx="3">
                  <c:v>-2.5</c:v>
                </c:pt>
                <c:pt idx="4">
                  <c:v>-2</c:v>
                </c:pt>
                <c:pt idx="5">
                  <c:v>-1.5</c:v>
                </c:pt>
                <c:pt idx="6">
                  <c:v>-1</c:v>
                </c:pt>
                <c:pt idx="7">
                  <c:v>-0.5</c:v>
                </c:pt>
                <c:pt idx="8">
                  <c:v>0</c:v>
                </c:pt>
                <c:pt idx="9">
                  <c:v>0.5</c:v>
                </c:pt>
                <c:pt idx="10">
                  <c:v>1</c:v>
                </c:pt>
                <c:pt idx="11">
                  <c:v>1.5</c:v>
                </c:pt>
                <c:pt idx="12">
                  <c:v>2</c:v>
                </c:pt>
                <c:pt idx="13">
                  <c:v>2.5</c:v>
                </c:pt>
                <c:pt idx="14">
                  <c:v>3</c:v>
                </c:pt>
                <c:pt idx="15">
                  <c:v>3.5</c:v>
                </c:pt>
                <c:pt idx="16">
                  <c:v>4</c:v>
                </c:pt>
                <c:pt idx="17">
                  <c:v>4.5</c:v>
                </c:pt>
                <c:pt idx="18">
                  <c:v>5</c:v>
                </c:pt>
                <c:pt idx="19">
                  <c:v>5.5</c:v>
                </c:pt>
                <c:pt idx="20">
                  <c:v>6</c:v>
                </c:pt>
              </c:numCache>
            </c:numRef>
          </c:xVal>
          <c:yVal>
            <c:numRef>
              <c:f>'Sheet1 (4)'!$C$2:$C$22</c:f>
              <c:numCache>
                <c:formatCode>General</c:formatCode>
                <c:ptCount val="21"/>
                <c:pt idx="0">
                  <c:v>9.1347204083645936E-12</c:v>
                </c:pt>
                <c:pt idx="1">
                  <c:v>2.6695566147628519E-10</c:v>
                </c:pt>
                <c:pt idx="2">
                  <c:v>6.0758828498232861E-9</c:v>
                </c:pt>
                <c:pt idx="3">
                  <c:v>1.0769760042543276E-7</c:v>
                </c:pt>
                <c:pt idx="4">
                  <c:v>1.4867195147342977E-6</c:v>
                </c:pt>
                <c:pt idx="5">
                  <c:v>1.5983741106905475E-5</c:v>
                </c:pt>
                <c:pt idx="6">
                  <c:v>1.3383022576488537E-4</c:v>
                </c:pt>
                <c:pt idx="7">
                  <c:v>8.7268269504576015E-4</c:v>
                </c:pt>
                <c:pt idx="8">
                  <c:v>4.4318484119380075E-3</c:v>
                </c:pt>
                <c:pt idx="9">
                  <c:v>1.752830049356854E-2</c:v>
                </c:pt>
                <c:pt idx="10">
                  <c:v>5.3990966513188063E-2</c:v>
                </c:pt>
                <c:pt idx="11">
                  <c:v>0.12951759566589174</c:v>
                </c:pt>
                <c:pt idx="12">
                  <c:v>0.24197072451914337</c:v>
                </c:pt>
                <c:pt idx="13">
                  <c:v>0.35206532676429952</c:v>
                </c:pt>
                <c:pt idx="14">
                  <c:v>0.3989422804014327</c:v>
                </c:pt>
                <c:pt idx="15">
                  <c:v>0.35206532676429952</c:v>
                </c:pt>
                <c:pt idx="16">
                  <c:v>0.24197072451914337</c:v>
                </c:pt>
                <c:pt idx="17">
                  <c:v>0.12951759566589174</c:v>
                </c:pt>
                <c:pt idx="18">
                  <c:v>5.3990966513188063E-2</c:v>
                </c:pt>
                <c:pt idx="19">
                  <c:v>1.752830049356854E-2</c:v>
                </c:pt>
                <c:pt idx="20">
                  <c:v>4.4318484119380075E-3</c:v>
                </c:pt>
              </c:numCache>
            </c:numRef>
          </c:yVal>
          <c:smooth val="1"/>
          <c:extLst>
            <c:ext xmlns:c16="http://schemas.microsoft.com/office/drawing/2014/chart" uri="{C3380CC4-5D6E-409C-BE32-E72D297353CC}">
              <c16:uniqueId val="{00000001-EA52-0D4C-A481-AD018D6B3232}"/>
            </c:ext>
          </c:extLst>
        </c:ser>
        <c:dLbls>
          <c:showLegendKey val="0"/>
          <c:showVal val="0"/>
          <c:showCatName val="0"/>
          <c:showSerName val="0"/>
          <c:showPercent val="0"/>
          <c:showBubbleSize val="0"/>
        </c:dLbls>
        <c:axId val="214503535"/>
        <c:axId val="214531759"/>
      </c:scatterChart>
      <c:valAx>
        <c:axId val="214503535"/>
        <c:scaling>
          <c:orientation val="minMax"/>
          <c:max val="6"/>
          <c:min val="-4"/>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spPr>
          <a:noFill/>
          <a:ln w="9525" cap="flat" cmpd="sng" algn="ctr">
            <a:solidFill>
              <a:schemeClr val="accent6"/>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31759"/>
        <c:crosses val="autoZero"/>
        <c:crossBetween val="midCat"/>
      </c:valAx>
      <c:valAx>
        <c:axId val="214531759"/>
        <c:scaling>
          <c:orientation val="minMax"/>
          <c:max val="0.60000000000000009"/>
        </c:scaling>
        <c:delete val="0"/>
        <c:axPos val="l"/>
        <c:majorGridlines>
          <c:spPr>
            <a:ln w="9525" cap="flat" cmpd="sng" algn="ctr">
              <a:noFill/>
              <a:round/>
            </a:ln>
            <a:effectLst/>
          </c:spPr>
        </c:majorGridlines>
        <c:numFmt formatCode="General" sourceLinked="1"/>
        <c:majorTickMark val="none"/>
        <c:minorTickMark val="none"/>
        <c:tickLblPos val="none"/>
        <c:spPr>
          <a:noFill/>
          <a:ln w="9525" cap="flat" cmpd="sng" algn="ctr">
            <a:solidFill>
              <a:schemeClr val="accent6"/>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0353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38100" cap="rnd">
              <a:solidFill>
                <a:schemeClr val="accent1"/>
              </a:solidFill>
              <a:round/>
            </a:ln>
            <a:effectLst/>
          </c:spPr>
          <c:marker>
            <c:symbol val="none"/>
          </c:marker>
          <c:xVal>
            <c:numRef>
              <c:f>'Sheet1 (5)'!$A$2:$A$31</c:f>
              <c:numCache>
                <c:formatCode>General</c:formatCode>
                <c:ptCount val="30"/>
                <c:pt idx="0">
                  <c:v>-4</c:v>
                </c:pt>
                <c:pt idx="1">
                  <c:v>-3.5</c:v>
                </c:pt>
                <c:pt idx="2">
                  <c:v>-3</c:v>
                </c:pt>
                <c:pt idx="3">
                  <c:v>-2.5</c:v>
                </c:pt>
                <c:pt idx="4">
                  <c:v>-2</c:v>
                </c:pt>
                <c:pt idx="5">
                  <c:v>-1.5</c:v>
                </c:pt>
                <c:pt idx="6">
                  <c:v>-1</c:v>
                </c:pt>
                <c:pt idx="7">
                  <c:v>-0.5</c:v>
                </c:pt>
                <c:pt idx="8">
                  <c:v>0</c:v>
                </c:pt>
                <c:pt idx="9">
                  <c:v>0.5</c:v>
                </c:pt>
                <c:pt idx="10">
                  <c:v>1</c:v>
                </c:pt>
                <c:pt idx="11">
                  <c:v>1.5</c:v>
                </c:pt>
                <c:pt idx="12">
                  <c:v>1.75</c:v>
                </c:pt>
                <c:pt idx="13">
                  <c:v>2</c:v>
                </c:pt>
                <c:pt idx="14">
                  <c:v>2.25</c:v>
                </c:pt>
                <c:pt idx="15">
                  <c:v>2.5</c:v>
                </c:pt>
                <c:pt idx="16">
                  <c:v>2.75</c:v>
                </c:pt>
                <c:pt idx="17">
                  <c:v>3</c:v>
                </c:pt>
                <c:pt idx="18">
                  <c:v>3.25</c:v>
                </c:pt>
                <c:pt idx="19">
                  <c:v>3.5</c:v>
                </c:pt>
                <c:pt idx="20">
                  <c:v>3.75</c:v>
                </c:pt>
                <c:pt idx="21">
                  <c:v>4</c:v>
                </c:pt>
                <c:pt idx="22">
                  <c:v>4.25</c:v>
                </c:pt>
                <c:pt idx="23">
                  <c:v>4.5</c:v>
                </c:pt>
                <c:pt idx="24">
                  <c:v>4.75</c:v>
                </c:pt>
                <c:pt idx="25">
                  <c:v>5</c:v>
                </c:pt>
                <c:pt idx="26">
                  <c:v>5.25</c:v>
                </c:pt>
                <c:pt idx="27">
                  <c:v>5.5</c:v>
                </c:pt>
                <c:pt idx="28">
                  <c:v>5.75</c:v>
                </c:pt>
                <c:pt idx="29">
                  <c:v>6</c:v>
                </c:pt>
              </c:numCache>
            </c:numRef>
          </c:xVal>
          <c:yVal>
            <c:numRef>
              <c:f>'Sheet1 (5)'!$B$2:$B$31</c:f>
              <c:numCache>
                <c:formatCode>General</c:formatCode>
                <c:ptCount val="30"/>
                <c:pt idx="0">
                  <c:v>1.3383022576488537E-4</c:v>
                </c:pt>
                <c:pt idx="1">
                  <c:v>8.7268269504576015E-4</c:v>
                </c:pt>
                <c:pt idx="2">
                  <c:v>4.4318484119380075E-3</c:v>
                </c:pt>
                <c:pt idx="3">
                  <c:v>1.752830049356854E-2</c:v>
                </c:pt>
                <c:pt idx="4">
                  <c:v>5.3990966513188063E-2</c:v>
                </c:pt>
                <c:pt idx="5">
                  <c:v>0.12951759566589174</c:v>
                </c:pt>
                <c:pt idx="6">
                  <c:v>0.24197072451914337</c:v>
                </c:pt>
                <c:pt idx="7">
                  <c:v>0.35206532676429952</c:v>
                </c:pt>
                <c:pt idx="8">
                  <c:v>0.3989422804014327</c:v>
                </c:pt>
                <c:pt idx="9">
                  <c:v>0.35206532676429952</c:v>
                </c:pt>
                <c:pt idx="10">
                  <c:v>0.24197072451914337</c:v>
                </c:pt>
                <c:pt idx="11">
                  <c:v>0.12951759566589174</c:v>
                </c:pt>
                <c:pt idx="12">
                  <c:v>8.6277318826511532E-2</c:v>
                </c:pt>
                <c:pt idx="13">
                  <c:v>5.3990966513188063E-2</c:v>
                </c:pt>
                <c:pt idx="14">
                  <c:v>3.1739651835667418E-2</c:v>
                </c:pt>
                <c:pt idx="15">
                  <c:v>1.752830049356854E-2</c:v>
                </c:pt>
                <c:pt idx="16">
                  <c:v>9.0935625015910529E-3</c:v>
                </c:pt>
                <c:pt idx="17">
                  <c:v>4.4318484119380075E-3</c:v>
                </c:pt>
                <c:pt idx="18">
                  <c:v>2.0290480572997681E-3</c:v>
                </c:pt>
                <c:pt idx="19">
                  <c:v>8.7268269504576015E-4</c:v>
                </c:pt>
                <c:pt idx="20">
                  <c:v>3.5259568236744541E-4</c:v>
                </c:pt>
                <c:pt idx="21">
                  <c:v>1.3383022576488537E-4</c:v>
                </c:pt>
                <c:pt idx="22">
                  <c:v>4.7718636541204952E-5</c:v>
                </c:pt>
                <c:pt idx="23">
                  <c:v>1.5983741106905475E-5</c:v>
                </c:pt>
                <c:pt idx="24">
                  <c:v>5.0295072885924454E-6</c:v>
                </c:pt>
                <c:pt idx="25">
                  <c:v>1.4867195147342977E-6</c:v>
                </c:pt>
                <c:pt idx="26">
                  <c:v>4.1284709886299984E-7</c:v>
                </c:pt>
                <c:pt idx="27">
                  <c:v>1.0769760042543276E-7</c:v>
                </c:pt>
                <c:pt idx="28">
                  <c:v>2.6392432035705735E-8</c:v>
                </c:pt>
                <c:pt idx="29">
                  <c:v>6.0758828498232861E-9</c:v>
                </c:pt>
              </c:numCache>
            </c:numRef>
          </c:yVal>
          <c:smooth val="1"/>
          <c:extLst>
            <c:ext xmlns:c16="http://schemas.microsoft.com/office/drawing/2014/chart" uri="{C3380CC4-5D6E-409C-BE32-E72D297353CC}">
              <c16:uniqueId val="{00000000-D9A8-B04D-9B38-C0096703BE6F}"/>
            </c:ext>
          </c:extLst>
        </c:ser>
        <c:ser>
          <c:idx val="1"/>
          <c:order val="1"/>
          <c:spPr>
            <a:ln w="38100" cap="rnd">
              <a:solidFill>
                <a:schemeClr val="accent2"/>
              </a:solidFill>
              <a:round/>
            </a:ln>
            <a:effectLst/>
          </c:spPr>
          <c:marker>
            <c:symbol val="none"/>
          </c:marker>
          <c:xVal>
            <c:numRef>
              <c:f>'Sheet1 (5)'!$A$2:$A$31</c:f>
              <c:numCache>
                <c:formatCode>General</c:formatCode>
                <c:ptCount val="30"/>
                <c:pt idx="0">
                  <c:v>-4</c:v>
                </c:pt>
                <c:pt idx="1">
                  <c:v>-3.5</c:v>
                </c:pt>
                <c:pt idx="2">
                  <c:v>-3</c:v>
                </c:pt>
                <c:pt idx="3">
                  <c:v>-2.5</c:v>
                </c:pt>
                <c:pt idx="4">
                  <c:v>-2</c:v>
                </c:pt>
                <c:pt idx="5">
                  <c:v>-1.5</c:v>
                </c:pt>
                <c:pt idx="6">
                  <c:v>-1</c:v>
                </c:pt>
                <c:pt idx="7">
                  <c:v>-0.5</c:v>
                </c:pt>
                <c:pt idx="8">
                  <c:v>0</c:v>
                </c:pt>
                <c:pt idx="9">
                  <c:v>0.5</c:v>
                </c:pt>
                <c:pt idx="10">
                  <c:v>1</c:v>
                </c:pt>
                <c:pt idx="11">
                  <c:v>1.5</c:v>
                </c:pt>
                <c:pt idx="12">
                  <c:v>1.75</c:v>
                </c:pt>
                <c:pt idx="13">
                  <c:v>2</c:v>
                </c:pt>
                <c:pt idx="14">
                  <c:v>2.25</c:v>
                </c:pt>
                <c:pt idx="15">
                  <c:v>2.5</c:v>
                </c:pt>
                <c:pt idx="16">
                  <c:v>2.75</c:v>
                </c:pt>
                <c:pt idx="17">
                  <c:v>3</c:v>
                </c:pt>
                <c:pt idx="18">
                  <c:v>3.25</c:v>
                </c:pt>
                <c:pt idx="19">
                  <c:v>3.5</c:v>
                </c:pt>
                <c:pt idx="20">
                  <c:v>3.75</c:v>
                </c:pt>
                <c:pt idx="21">
                  <c:v>4</c:v>
                </c:pt>
                <c:pt idx="22">
                  <c:v>4.25</c:v>
                </c:pt>
                <c:pt idx="23">
                  <c:v>4.5</c:v>
                </c:pt>
                <c:pt idx="24">
                  <c:v>4.75</c:v>
                </c:pt>
                <c:pt idx="25">
                  <c:v>5</c:v>
                </c:pt>
                <c:pt idx="26">
                  <c:v>5.25</c:v>
                </c:pt>
                <c:pt idx="27">
                  <c:v>5.5</c:v>
                </c:pt>
                <c:pt idx="28">
                  <c:v>5.75</c:v>
                </c:pt>
                <c:pt idx="29">
                  <c:v>6</c:v>
                </c:pt>
              </c:numCache>
            </c:numRef>
          </c:xVal>
          <c:yVal>
            <c:numRef>
              <c:f>'Sheet1 (5)'!$C$2:$C$31</c:f>
              <c:numCache>
                <c:formatCode>General</c:formatCode>
                <c:ptCount val="30"/>
                <c:pt idx="0">
                  <c:v>9.1347204083645936E-12</c:v>
                </c:pt>
                <c:pt idx="1">
                  <c:v>2.6695566147628519E-10</c:v>
                </c:pt>
                <c:pt idx="2">
                  <c:v>6.0758828498232861E-9</c:v>
                </c:pt>
                <c:pt idx="3">
                  <c:v>1.0769760042543276E-7</c:v>
                </c:pt>
                <c:pt idx="4">
                  <c:v>1.4867195147342977E-6</c:v>
                </c:pt>
                <c:pt idx="5">
                  <c:v>1.5983741106905475E-5</c:v>
                </c:pt>
                <c:pt idx="6">
                  <c:v>1.3383022576488537E-4</c:v>
                </c:pt>
                <c:pt idx="7">
                  <c:v>8.7268269504576015E-4</c:v>
                </c:pt>
                <c:pt idx="8">
                  <c:v>4.4318484119380075E-3</c:v>
                </c:pt>
                <c:pt idx="9">
                  <c:v>1.752830049356854E-2</c:v>
                </c:pt>
                <c:pt idx="10">
                  <c:v>5.3990966513188063E-2</c:v>
                </c:pt>
                <c:pt idx="11">
                  <c:v>0.12951759566589174</c:v>
                </c:pt>
                <c:pt idx="12">
                  <c:v>0.18264908538902191</c:v>
                </c:pt>
                <c:pt idx="13">
                  <c:v>0.24197072451914337</c:v>
                </c:pt>
                <c:pt idx="14">
                  <c:v>0.30113743215480443</c:v>
                </c:pt>
                <c:pt idx="15">
                  <c:v>0.35206532676429952</c:v>
                </c:pt>
                <c:pt idx="16">
                  <c:v>0.38666811680284924</c:v>
                </c:pt>
                <c:pt idx="17">
                  <c:v>0.3989422804014327</c:v>
                </c:pt>
                <c:pt idx="18">
                  <c:v>0.38666811680284924</c:v>
                </c:pt>
                <c:pt idx="19">
                  <c:v>0.35206532676429952</c:v>
                </c:pt>
                <c:pt idx="20">
                  <c:v>0.30113743215480443</c:v>
                </c:pt>
                <c:pt idx="21">
                  <c:v>0.24197072451914337</c:v>
                </c:pt>
                <c:pt idx="22">
                  <c:v>0.18264908538902191</c:v>
                </c:pt>
                <c:pt idx="23">
                  <c:v>0.12951759566589174</c:v>
                </c:pt>
                <c:pt idx="24">
                  <c:v>8.6277318826511532E-2</c:v>
                </c:pt>
                <c:pt idx="25">
                  <c:v>5.3990966513188063E-2</c:v>
                </c:pt>
                <c:pt idx="26">
                  <c:v>3.1739651835667418E-2</c:v>
                </c:pt>
                <c:pt idx="27">
                  <c:v>1.752830049356854E-2</c:v>
                </c:pt>
                <c:pt idx="28">
                  <c:v>9.0935625015910529E-3</c:v>
                </c:pt>
                <c:pt idx="29">
                  <c:v>4.4318484119380075E-3</c:v>
                </c:pt>
              </c:numCache>
            </c:numRef>
          </c:yVal>
          <c:smooth val="1"/>
          <c:extLst>
            <c:ext xmlns:c16="http://schemas.microsoft.com/office/drawing/2014/chart" uri="{C3380CC4-5D6E-409C-BE32-E72D297353CC}">
              <c16:uniqueId val="{00000001-D9A8-B04D-9B38-C0096703BE6F}"/>
            </c:ext>
          </c:extLst>
        </c:ser>
        <c:ser>
          <c:idx val="2"/>
          <c:order val="2"/>
          <c:spPr>
            <a:ln w="38100" cap="rnd">
              <a:solidFill>
                <a:schemeClr val="accent6"/>
              </a:solidFill>
              <a:round/>
            </a:ln>
            <a:effectLst/>
          </c:spPr>
          <c:marker>
            <c:symbol val="none"/>
          </c:marker>
          <c:errBars>
            <c:errDir val="y"/>
            <c:errBarType val="minus"/>
            <c:errValType val="percentage"/>
            <c:noEndCap val="1"/>
            <c:val val="100"/>
            <c:spPr>
              <a:noFill/>
              <a:ln w="19050" cap="flat" cmpd="sng" algn="ctr">
                <a:solidFill>
                  <a:schemeClr val="tx1">
                    <a:lumMod val="65000"/>
                    <a:lumOff val="35000"/>
                  </a:schemeClr>
                </a:solidFill>
                <a:round/>
              </a:ln>
              <a:effectLst/>
            </c:spPr>
          </c:errBars>
          <c:xVal>
            <c:numRef>
              <c:f>'Sheet1 (5)'!$A$2:$A$31</c:f>
              <c:numCache>
                <c:formatCode>General</c:formatCode>
                <c:ptCount val="30"/>
                <c:pt idx="0">
                  <c:v>-4</c:v>
                </c:pt>
                <c:pt idx="1">
                  <c:v>-3.5</c:v>
                </c:pt>
                <c:pt idx="2">
                  <c:v>-3</c:v>
                </c:pt>
                <c:pt idx="3">
                  <c:v>-2.5</c:v>
                </c:pt>
                <c:pt idx="4">
                  <c:v>-2</c:v>
                </c:pt>
                <c:pt idx="5">
                  <c:v>-1.5</c:v>
                </c:pt>
                <c:pt idx="6">
                  <c:v>-1</c:v>
                </c:pt>
                <c:pt idx="7">
                  <c:v>-0.5</c:v>
                </c:pt>
                <c:pt idx="8">
                  <c:v>0</c:v>
                </c:pt>
                <c:pt idx="9">
                  <c:v>0.5</c:v>
                </c:pt>
                <c:pt idx="10">
                  <c:v>1</c:v>
                </c:pt>
                <c:pt idx="11">
                  <c:v>1.5</c:v>
                </c:pt>
                <c:pt idx="12">
                  <c:v>1.75</c:v>
                </c:pt>
                <c:pt idx="13">
                  <c:v>2</c:v>
                </c:pt>
                <c:pt idx="14">
                  <c:v>2.25</c:v>
                </c:pt>
                <c:pt idx="15">
                  <c:v>2.5</c:v>
                </c:pt>
                <c:pt idx="16">
                  <c:v>2.75</c:v>
                </c:pt>
                <c:pt idx="17">
                  <c:v>3</c:v>
                </c:pt>
                <c:pt idx="18">
                  <c:v>3.25</c:v>
                </c:pt>
                <c:pt idx="19">
                  <c:v>3.5</c:v>
                </c:pt>
                <c:pt idx="20">
                  <c:v>3.75</c:v>
                </c:pt>
                <c:pt idx="21">
                  <c:v>4</c:v>
                </c:pt>
                <c:pt idx="22">
                  <c:v>4.25</c:v>
                </c:pt>
                <c:pt idx="23">
                  <c:v>4.5</c:v>
                </c:pt>
                <c:pt idx="24">
                  <c:v>4.75</c:v>
                </c:pt>
                <c:pt idx="25">
                  <c:v>5</c:v>
                </c:pt>
                <c:pt idx="26">
                  <c:v>5.25</c:v>
                </c:pt>
                <c:pt idx="27">
                  <c:v>5.5</c:v>
                </c:pt>
                <c:pt idx="28">
                  <c:v>5.75</c:v>
                </c:pt>
                <c:pt idx="29">
                  <c:v>6</c:v>
                </c:pt>
              </c:numCache>
            </c:numRef>
          </c:xVal>
          <c:yVal>
            <c:numRef>
              <c:f>'Sheet1 (5)'!$D$2:$D$31</c:f>
              <c:numCache>
                <c:formatCode>General</c:formatCode>
                <c:ptCount val="30"/>
                <c:pt idx="13">
                  <c:v>0.24197072451914337</c:v>
                </c:pt>
                <c:pt idx="14">
                  <c:v>0.30113743215480443</c:v>
                </c:pt>
                <c:pt idx="15">
                  <c:v>0.35206532676429952</c:v>
                </c:pt>
                <c:pt idx="16">
                  <c:v>0.38666811680284924</c:v>
                </c:pt>
                <c:pt idx="17">
                  <c:v>0.3989422804014327</c:v>
                </c:pt>
                <c:pt idx="18">
                  <c:v>0.38666811680284924</c:v>
                </c:pt>
                <c:pt idx="19">
                  <c:v>0.35206532676429952</c:v>
                </c:pt>
                <c:pt idx="20">
                  <c:v>0.30113743215480443</c:v>
                </c:pt>
                <c:pt idx="21">
                  <c:v>0.24197072451914337</c:v>
                </c:pt>
                <c:pt idx="22">
                  <c:v>0.18264908538902191</c:v>
                </c:pt>
                <c:pt idx="23">
                  <c:v>0.12951759566589174</c:v>
                </c:pt>
                <c:pt idx="24">
                  <c:v>8.6277318826511532E-2</c:v>
                </c:pt>
                <c:pt idx="25">
                  <c:v>5.3990966513188063E-2</c:v>
                </c:pt>
                <c:pt idx="26">
                  <c:v>3.1739651835667418E-2</c:v>
                </c:pt>
                <c:pt idx="27">
                  <c:v>1.752830049356854E-2</c:v>
                </c:pt>
                <c:pt idx="28">
                  <c:v>9.0935625015910529E-3</c:v>
                </c:pt>
                <c:pt idx="29">
                  <c:v>4.4318484119380075E-3</c:v>
                </c:pt>
              </c:numCache>
            </c:numRef>
          </c:yVal>
          <c:smooth val="1"/>
          <c:extLst>
            <c:ext xmlns:c16="http://schemas.microsoft.com/office/drawing/2014/chart" uri="{C3380CC4-5D6E-409C-BE32-E72D297353CC}">
              <c16:uniqueId val="{00000002-D9A8-B04D-9B38-C0096703BE6F}"/>
            </c:ext>
          </c:extLst>
        </c:ser>
        <c:dLbls>
          <c:showLegendKey val="0"/>
          <c:showVal val="0"/>
          <c:showCatName val="0"/>
          <c:showSerName val="0"/>
          <c:showPercent val="0"/>
          <c:showBubbleSize val="0"/>
        </c:dLbls>
        <c:axId val="214503535"/>
        <c:axId val="214531759"/>
      </c:scatterChart>
      <c:valAx>
        <c:axId val="214503535"/>
        <c:scaling>
          <c:orientation val="minMax"/>
          <c:max val="6"/>
          <c:min val="-4"/>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spPr>
          <a:noFill/>
          <a:ln w="9525" cap="flat" cmpd="sng" algn="ctr">
            <a:solidFill>
              <a:schemeClr val="accent6"/>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31759"/>
        <c:crosses val="autoZero"/>
        <c:crossBetween val="midCat"/>
      </c:valAx>
      <c:valAx>
        <c:axId val="214531759"/>
        <c:scaling>
          <c:orientation val="minMax"/>
          <c:max val="0.60000000000000009"/>
        </c:scaling>
        <c:delete val="0"/>
        <c:axPos val="l"/>
        <c:majorGridlines>
          <c:spPr>
            <a:ln w="9525" cap="flat" cmpd="sng" algn="ctr">
              <a:noFill/>
              <a:round/>
            </a:ln>
            <a:effectLst/>
          </c:spPr>
        </c:majorGridlines>
        <c:numFmt formatCode="General" sourceLinked="1"/>
        <c:majorTickMark val="none"/>
        <c:minorTickMark val="none"/>
        <c:tickLblPos val="none"/>
        <c:spPr>
          <a:noFill/>
          <a:ln w="9525" cap="flat" cmpd="sng" algn="ctr">
            <a:solidFill>
              <a:schemeClr val="accent6"/>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0353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pPr>
              <a:noFill/>
              <a:ln>
                <a:noFill/>
              </a:ln>
            </c:spPr>
          </c:marker>
          <c:xVal>
            <c:strRef>
              <c:f>[SalesforceTemplate_Denmark.xlsx]Sheet2!$A$1:$B$1</c:f>
              <c:strCache>
                <c:ptCount val="2"/>
                <c:pt idx="0">
                  <c:v>Frequency</c:v>
                </c:pt>
                <c:pt idx="1">
                  <c:v>Test scores</c:v>
                </c:pt>
              </c:strCache>
            </c:strRef>
          </c:xVal>
          <c:yVal>
            <c:numRef>
              <c:f>[SalesforceTemplate_Denmark.xlsx]Sheet2!$A$2:$B$2</c:f>
              <c:numCache>
                <c:formatCode>General</c:formatCode>
                <c:ptCount val="2"/>
                <c:pt idx="0">
                  <c:v>0</c:v>
                </c:pt>
              </c:numCache>
            </c:numRef>
          </c:yVal>
          <c:smooth val="0"/>
          <c:extLst>
            <c:ext xmlns:c16="http://schemas.microsoft.com/office/drawing/2014/chart" uri="{C3380CC4-5D6E-409C-BE32-E72D297353CC}">
              <c16:uniqueId val="{00000000-E016-A84B-8C74-9C756768DE37}"/>
            </c:ext>
          </c:extLst>
        </c:ser>
        <c:dLbls>
          <c:showLegendKey val="0"/>
          <c:showVal val="0"/>
          <c:showCatName val="0"/>
          <c:showSerName val="0"/>
          <c:showPercent val="0"/>
          <c:showBubbleSize val="0"/>
        </c:dLbls>
        <c:axId val="419453264"/>
        <c:axId val="391421936"/>
      </c:scatterChart>
      <c:valAx>
        <c:axId val="419453264"/>
        <c:scaling>
          <c:orientation val="minMax"/>
          <c:max val="10"/>
          <c:min val="-3"/>
        </c:scaling>
        <c:delete val="0"/>
        <c:axPos val="b"/>
        <c:majorGridlines>
          <c:spPr>
            <a:ln>
              <a:solidFill>
                <a:schemeClr val="bg1">
                  <a:lumMod val="85000"/>
                </a:schemeClr>
              </a:solidFill>
            </a:ln>
          </c:spPr>
        </c:majorGridlines>
        <c:minorGridlines>
          <c:spPr>
            <a:ln>
              <a:noFill/>
            </a:ln>
          </c:spPr>
        </c:minorGridlines>
        <c:title>
          <c:tx>
            <c:rich>
              <a:bodyPr/>
              <a:lstStyle/>
              <a:p>
                <a:pPr>
                  <a:defRPr/>
                </a:pPr>
                <a:r>
                  <a:rPr lang="en-US" sz="1400" dirty="0">
                    <a:latin typeface="Fira Sans Condensed Black" panose="020B0A03050000020004" pitchFamily="34" charset="0"/>
                  </a:rPr>
                  <a:t>Difference</a:t>
                </a:r>
              </a:p>
            </c:rich>
          </c:tx>
          <c:overlay val="0"/>
        </c:title>
        <c:majorTickMark val="out"/>
        <c:minorTickMark val="none"/>
        <c:tickLblPos val="nextTo"/>
        <c:crossAx val="391421936"/>
        <c:crosses val="autoZero"/>
        <c:crossBetween val="midCat"/>
        <c:majorUnit val="1"/>
      </c:valAx>
      <c:valAx>
        <c:axId val="391421936"/>
        <c:scaling>
          <c:orientation val="minMax"/>
          <c:max val="100"/>
        </c:scaling>
        <c:delete val="0"/>
        <c:axPos val="l"/>
        <c:majorGridlines>
          <c:spPr>
            <a:ln>
              <a:noFill/>
            </a:ln>
          </c:spPr>
        </c:majorGridlines>
        <c:title>
          <c:tx>
            <c:rich>
              <a:bodyPr rot="-5400000" vert="horz"/>
              <a:lstStyle/>
              <a:p>
                <a:pPr>
                  <a:defRPr/>
                </a:pPr>
                <a:r>
                  <a:rPr lang="en-US" sz="1400" dirty="0">
                    <a:latin typeface="Fira Sans Condensed Black" panose="020B0A03050000020004" pitchFamily="34" charset="0"/>
                  </a:rPr>
                  <a:t>Frequency</a:t>
                </a:r>
              </a:p>
            </c:rich>
          </c:tx>
          <c:overlay val="0"/>
        </c:title>
        <c:numFmt formatCode="General" sourceLinked="1"/>
        <c:majorTickMark val="out"/>
        <c:minorTickMark val="none"/>
        <c:tickLblPos val="none"/>
        <c:crossAx val="419453264"/>
        <c:crosses val="autoZero"/>
        <c:crossBetween val="midCat"/>
      </c:valAx>
    </c:plotArea>
    <c:plotVisOnly val="1"/>
    <c:dispBlanksAs val="gap"/>
    <c:showDLblsOverMax val="0"/>
  </c:chart>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38100" cap="rnd">
              <a:solidFill>
                <a:schemeClr val="accent1"/>
              </a:solidFill>
              <a:round/>
            </a:ln>
            <a:effectLst/>
          </c:spPr>
          <c:marker>
            <c:symbol val="none"/>
          </c:marker>
          <c:xVal>
            <c:numRef>
              <c:f>'Sheet1 (6)'!$A$2:$A$32</c:f>
              <c:numCache>
                <c:formatCode>General</c:formatCode>
                <c:ptCount val="31"/>
                <c:pt idx="0">
                  <c:v>-4</c:v>
                </c:pt>
                <c:pt idx="1">
                  <c:v>-3.5</c:v>
                </c:pt>
                <c:pt idx="2">
                  <c:v>-3</c:v>
                </c:pt>
                <c:pt idx="3">
                  <c:v>-2.5</c:v>
                </c:pt>
                <c:pt idx="4">
                  <c:v>-2</c:v>
                </c:pt>
                <c:pt idx="5">
                  <c:v>-1.5</c:v>
                </c:pt>
                <c:pt idx="6">
                  <c:v>-1</c:v>
                </c:pt>
                <c:pt idx="7">
                  <c:v>-0.5</c:v>
                </c:pt>
                <c:pt idx="8">
                  <c:v>0</c:v>
                </c:pt>
                <c:pt idx="9">
                  <c:v>0.5</c:v>
                </c:pt>
                <c:pt idx="10">
                  <c:v>1</c:v>
                </c:pt>
                <c:pt idx="11">
                  <c:v>1.25</c:v>
                </c:pt>
                <c:pt idx="12">
                  <c:v>1.5</c:v>
                </c:pt>
                <c:pt idx="13">
                  <c:v>1.75</c:v>
                </c:pt>
                <c:pt idx="14">
                  <c:v>2</c:v>
                </c:pt>
                <c:pt idx="15">
                  <c:v>2.25</c:v>
                </c:pt>
                <c:pt idx="16">
                  <c:v>2.5</c:v>
                </c:pt>
                <c:pt idx="17">
                  <c:v>2.75</c:v>
                </c:pt>
                <c:pt idx="18">
                  <c:v>3</c:v>
                </c:pt>
                <c:pt idx="19">
                  <c:v>3.25</c:v>
                </c:pt>
                <c:pt idx="20">
                  <c:v>3.5</c:v>
                </c:pt>
                <c:pt idx="21">
                  <c:v>3.75</c:v>
                </c:pt>
                <c:pt idx="22">
                  <c:v>4</c:v>
                </c:pt>
                <c:pt idx="23">
                  <c:v>4.25</c:v>
                </c:pt>
                <c:pt idx="24">
                  <c:v>4.5</c:v>
                </c:pt>
                <c:pt idx="25">
                  <c:v>4.75</c:v>
                </c:pt>
                <c:pt idx="26">
                  <c:v>5</c:v>
                </c:pt>
                <c:pt idx="27">
                  <c:v>5.25</c:v>
                </c:pt>
                <c:pt idx="28">
                  <c:v>5.5</c:v>
                </c:pt>
                <c:pt idx="29">
                  <c:v>5.75</c:v>
                </c:pt>
                <c:pt idx="30">
                  <c:v>6</c:v>
                </c:pt>
              </c:numCache>
            </c:numRef>
          </c:xVal>
          <c:yVal>
            <c:numRef>
              <c:f>'Sheet1 (6)'!$B$2:$B$32</c:f>
              <c:numCache>
                <c:formatCode>General</c:formatCode>
                <c:ptCount val="31"/>
                <c:pt idx="0">
                  <c:v>1.3383022576488537E-4</c:v>
                </c:pt>
                <c:pt idx="1">
                  <c:v>8.7268269504576015E-4</c:v>
                </c:pt>
                <c:pt idx="2">
                  <c:v>4.4318484119380075E-3</c:v>
                </c:pt>
                <c:pt idx="3">
                  <c:v>1.752830049356854E-2</c:v>
                </c:pt>
                <c:pt idx="4">
                  <c:v>5.3990966513188063E-2</c:v>
                </c:pt>
                <c:pt idx="5">
                  <c:v>0.12951759566589174</c:v>
                </c:pt>
                <c:pt idx="6">
                  <c:v>0.24197072451914337</c:v>
                </c:pt>
                <c:pt idx="7">
                  <c:v>0.35206532676429952</c:v>
                </c:pt>
                <c:pt idx="8">
                  <c:v>0.3989422804014327</c:v>
                </c:pt>
                <c:pt idx="9">
                  <c:v>0.35206532676429952</c:v>
                </c:pt>
                <c:pt idx="10">
                  <c:v>0.24197072451914337</c:v>
                </c:pt>
                <c:pt idx="11">
                  <c:v>0.18264908538902191</c:v>
                </c:pt>
                <c:pt idx="12">
                  <c:v>0.12951759566589174</c:v>
                </c:pt>
                <c:pt idx="13">
                  <c:v>8.6277318826511532E-2</c:v>
                </c:pt>
                <c:pt idx="14">
                  <c:v>5.3990966513188063E-2</c:v>
                </c:pt>
                <c:pt idx="15">
                  <c:v>3.1739651835667418E-2</c:v>
                </c:pt>
                <c:pt idx="16">
                  <c:v>1.752830049356854E-2</c:v>
                </c:pt>
                <c:pt idx="17">
                  <c:v>9.0935625015910529E-3</c:v>
                </c:pt>
                <c:pt idx="18">
                  <c:v>4.4318484119380075E-3</c:v>
                </c:pt>
                <c:pt idx="19">
                  <c:v>2.0290480572997681E-3</c:v>
                </c:pt>
                <c:pt idx="20">
                  <c:v>8.7268269504576015E-4</c:v>
                </c:pt>
                <c:pt idx="21">
                  <c:v>3.5259568236744541E-4</c:v>
                </c:pt>
                <c:pt idx="22">
                  <c:v>1.3383022576488537E-4</c:v>
                </c:pt>
                <c:pt idx="23">
                  <c:v>4.7718636541204952E-5</c:v>
                </c:pt>
                <c:pt idx="24">
                  <c:v>1.5983741106905475E-5</c:v>
                </c:pt>
                <c:pt idx="25">
                  <c:v>5.0295072885924454E-6</c:v>
                </c:pt>
                <c:pt idx="26">
                  <c:v>1.4867195147342977E-6</c:v>
                </c:pt>
                <c:pt idx="27">
                  <c:v>4.1284709886299984E-7</c:v>
                </c:pt>
                <c:pt idx="28">
                  <c:v>1.0769760042543276E-7</c:v>
                </c:pt>
                <c:pt idx="29">
                  <c:v>2.6392432035705735E-8</c:v>
                </c:pt>
                <c:pt idx="30">
                  <c:v>6.0758828498232861E-9</c:v>
                </c:pt>
              </c:numCache>
            </c:numRef>
          </c:yVal>
          <c:smooth val="1"/>
          <c:extLst>
            <c:ext xmlns:c16="http://schemas.microsoft.com/office/drawing/2014/chart" uri="{C3380CC4-5D6E-409C-BE32-E72D297353CC}">
              <c16:uniqueId val="{00000000-3AEC-8D40-97B5-C7F4BB2CADC1}"/>
            </c:ext>
          </c:extLst>
        </c:ser>
        <c:ser>
          <c:idx val="1"/>
          <c:order val="1"/>
          <c:spPr>
            <a:ln w="38100" cap="rnd">
              <a:solidFill>
                <a:schemeClr val="accent2"/>
              </a:solidFill>
              <a:round/>
            </a:ln>
            <a:effectLst/>
          </c:spPr>
          <c:marker>
            <c:symbol val="none"/>
          </c:marker>
          <c:xVal>
            <c:numRef>
              <c:f>'Sheet1 (6)'!$A$2:$A$32</c:f>
              <c:numCache>
                <c:formatCode>General</c:formatCode>
                <c:ptCount val="31"/>
                <c:pt idx="0">
                  <c:v>-4</c:v>
                </c:pt>
                <c:pt idx="1">
                  <c:v>-3.5</c:v>
                </c:pt>
                <c:pt idx="2">
                  <c:v>-3</c:v>
                </c:pt>
                <c:pt idx="3">
                  <c:v>-2.5</c:v>
                </c:pt>
                <c:pt idx="4">
                  <c:v>-2</c:v>
                </c:pt>
                <c:pt idx="5">
                  <c:v>-1.5</c:v>
                </c:pt>
                <c:pt idx="6">
                  <c:v>-1</c:v>
                </c:pt>
                <c:pt idx="7">
                  <c:v>-0.5</c:v>
                </c:pt>
                <c:pt idx="8">
                  <c:v>0</c:v>
                </c:pt>
                <c:pt idx="9">
                  <c:v>0.5</c:v>
                </c:pt>
                <c:pt idx="10">
                  <c:v>1</c:v>
                </c:pt>
                <c:pt idx="11">
                  <c:v>1.25</c:v>
                </c:pt>
                <c:pt idx="12">
                  <c:v>1.5</c:v>
                </c:pt>
                <c:pt idx="13">
                  <c:v>1.75</c:v>
                </c:pt>
                <c:pt idx="14">
                  <c:v>2</c:v>
                </c:pt>
                <c:pt idx="15">
                  <c:v>2.25</c:v>
                </c:pt>
                <c:pt idx="16">
                  <c:v>2.5</c:v>
                </c:pt>
                <c:pt idx="17">
                  <c:v>2.75</c:v>
                </c:pt>
                <c:pt idx="18">
                  <c:v>3</c:v>
                </c:pt>
                <c:pt idx="19">
                  <c:v>3.25</c:v>
                </c:pt>
                <c:pt idx="20">
                  <c:v>3.5</c:v>
                </c:pt>
                <c:pt idx="21">
                  <c:v>3.75</c:v>
                </c:pt>
                <c:pt idx="22">
                  <c:v>4</c:v>
                </c:pt>
                <c:pt idx="23">
                  <c:v>4.25</c:v>
                </c:pt>
                <c:pt idx="24">
                  <c:v>4.5</c:v>
                </c:pt>
                <c:pt idx="25">
                  <c:v>4.75</c:v>
                </c:pt>
                <c:pt idx="26">
                  <c:v>5</c:v>
                </c:pt>
                <c:pt idx="27">
                  <c:v>5.25</c:v>
                </c:pt>
                <c:pt idx="28">
                  <c:v>5.5</c:v>
                </c:pt>
                <c:pt idx="29">
                  <c:v>5.75</c:v>
                </c:pt>
                <c:pt idx="30">
                  <c:v>6</c:v>
                </c:pt>
              </c:numCache>
            </c:numRef>
          </c:xVal>
          <c:yVal>
            <c:numRef>
              <c:f>'Sheet1 (6)'!$C$2:$C$32</c:f>
              <c:numCache>
                <c:formatCode>General</c:formatCode>
                <c:ptCount val="31"/>
                <c:pt idx="0">
                  <c:v>1.0769760042543276E-7</c:v>
                </c:pt>
                <c:pt idx="1">
                  <c:v>1.4867195147342977E-6</c:v>
                </c:pt>
                <c:pt idx="2">
                  <c:v>1.5983741106905475E-5</c:v>
                </c:pt>
                <c:pt idx="3">
                  <c:v>1.3383022576488537E-4</c:v>
                </c:pt>
                <c:pt idx="4">
                  <c:v>8.7268269504576015E-4</c:v>
                </c:pt>
                <c:pt idx="5">
                  <c:v>4.4318484119380075E-3</c:v>
                </c:pt>
                <c:pt idx="6">
                  <c:v>1.752830049356854E-2</c:v>
                </c:pt>
                <c:pt idx="7">
                  <c:v>5.3990966513188063E-2</c:v>
                </c:pt>
                <c:pt idx="8">
                  <c:v>0.12951759566589174</c:v>
                </c:pt>
                <c:pt idx="9">
                  <c:v>0.24197072451914337</c:v>
                </c:pt>
                <c:pt idx="10">
                  <c:v>0.35206532676429952</c:v>
                </c:pt>
                <c:pt idx="11">
                  <c:v>0.38666811680284924</c:v>
                </c:pt>
                <c:pt idx="12">
                  <c:v>0.3989422804014327</c:v>
                </c:pt>
                <c:pt idx="13">
                  <c:v>0.38666811680284924</c:v>
                </c:pt>
                <c:pt idx="14">
                  <c:v>0.35206532676429952</c:v>
                </c:pt>
                <c:pt idx="15">
                  <c:v>0.30113743215480443</c:v>
                </c:pt>
                <c:pt idx="16">
                  <c:v>0.24197072451914337</c:v>
                </c:pt>
                <c:pt idx="17">
                  <c:v>0.18264908538902191</c:v>
                </c:pt>
                <c:pt idx="18">
                  <c:v>0.12951759566589174</c:v>
                </c:pt>
                <c:pt idx="19">
                  <c:v>8.6277318826511532E-2</c:v>
                </c:pt>
                <c:pt idx="20">
                  <c:v>5.3990966513188063E-2</c:v>
                </c:pt>
                <c:pt idx="21">
                  <c:v>3.1739651835667418E-2</c:v>
                </c:pt>
                <c:pt idx="22">
                  <c:v>1.752830049356854E-2</c:v>
                </c:pt>
                <c:pt idx="23">
                  <c:v>9.0935625015910529E-3</c:v>
                </c:pt>
                <c:pt idx="24">
                  <c:v>4.4318484119380075E-3</c:v>
                </c:pt>
                <c:pt idx="25">
                  <c:v>2.0290480572997681E-3</c:v>
                </c:pt>
                <c:pt idx="26">
                  <c:v>8.7268269504576015E-4</c:v>
                </c:pt>
                <c:pt idx="27">
                  <c:v>3.5259568236744541E-4</c:v>
                </c:pt>
                <c:pt idx="28">
                  <c:v>1.3383022576488537E-4</c:v>
                </c:pt>
                <c:pt idx="29">
                  <c:v>4.7718636541204952E-5</c:v>
                </c:pt>
                <c:pt idx="30">
                  <c:v>1.5983741106905475E-5</c:v>
                </c:pt>
              </c:numCache>
            </c:numRef>
          </c:yVal>
          <c:smooth val="1"/>
          <c:extLst>
            <c:ext xmlns:c16="http://schemas.microsoft.com/office/drawing/2014/chart" uri="{C3380CC4-5D6E-409C-BE32-E72D297353CC}">
              <c16:uniqueId val="{00000001-3AEC-8D40-97B5-C7F4BB2CADC1}"/>
            </c:ext>
          </c:extLst>
        </c:ser>
        <c:ser>
          <c:idx val="2"/>
          <c:order val="2"/>
          <c:spPr>
            <a:ln w="38100" cap="rnd">
              <a:solidFill>
                <a:schemeClr val="accent6"/>
              </a:solidFill>
              <a:round/>
            </a:ln>
            <a:effectLst/>
          </c:spPr>
          <c:marker>
            <c:symbol val="none"/>
          </c:marker>
          <c:errBars>
            <c:errDir val="y"/>
            <c:errBarType val="minus"/>
            <c:errValType val="percentage"/>
            <c:noEndCap val="1"/>
            <c:val val="100"/>
            <c:spPr>
              <a:noFill/>
              <a:ln w="19050" cap="flat" cmpd="sng" algn="ctr">
                <a:solidFill>
                  <a:schemeClr val="tx1">
                    <a:lumMod val="65000"/>
                    <a:lumOff val="35000"/>
                  </a:schemeClr>
                </a:solidFill>
                <a:round/>
              </a:ln>
              <a:effectLst/>
            </c:spPr>
          </c:errBars>
          <c:xVal>
            <c:numRef>
              <c:f>'Sheet1 (6)'!$A$2:$A$32</c:f>
              <c:numCache>
                <c:formatCode>General</c:formatCode>
                <c:ptCount val="31"/>
                <c:pt idx="0">
                  <c:v>-4</c:v>
                </c:pt>
                <c:pt idx="1">
                  <c:v>-3.5</c:v>
                </c:pt>
                <c:pt idx="2">
                  <c:v>-3</c:v>
                </c:pt>
                <c:pt idx="3">
                  <c:v>-2.5</c:v>
                </c:pt>
                <c:pt idx="4">
                  <c:v>-2</c:v>
                </c:pt>
                <c:pt idx="5">
                  <c:v>-1.5</c:v>
                </c:pt>
                <c:pt idx="6">
                  <c:v>-1</c:v>
                </c:pt>
                <c:pt idx="7">
                  <c:v>-0.5</c:v>
                </c:pt>
                <c:pt idx="8">
                  <c:v>0</c:v>
                </c:pt>
                <c:pt idx="9">
                  <c:v>0.5</c:v>
                </c:pt>
                <c:pt idx="10">
                  <c:v>1</c:v>
                </c:pt>
                <c:pt idx="11">
                  <c:v>1.25</c:v>
                </c:pt>
                <c:pt idx="12">
                  <c:v>1.5</c:v>
                </c:pt>
                <c:pt idx="13">
                  <c:v>1.75</c:v>
                </c:pt>
                <c:pt idx="14">
                  <c:v>2</c:v>
                </c:pt>
                <c:pt idx="15">
                  <c:v>2.25</c:v>
                </c:pt>
                <c:pt idx="16">
                  <c:v>2.5</c:v>
                </c:pt>
                <c:pt idx="17">
                  <c:v>2.75</c:v>
                </c:pt>
                <c:pt idx="18">
                  <c:v>3</c:v>
                </c:pt>
                <c:pt idx="19">
                  <c:v>3.25</c:v>
                </c:pt>
                <c:pt idx="20">
                  <c:v>3.5</c:v>
                </c:pt>
                <c:pt idx="21">
                  <c:v>3.75</c:v>
                </c:pt>
                <c:pt idx="22">
                  <c:v>4</c:v>
                </c:pt>
                <c:pt idx="23">
                  <c:v>4.25</c:v>
                </c:pt>
                <c:pt idx="24">
                  <c:v>4.5</c:v>
                </c:pt>
                <c:pt idx="25">
                  <c:v>4.75</c:v>
                </c:pt>
                <c:pt idx="26">
                  <c:v>5</c:v>
                </c:pt>
                <c:pt idx="27">
                  <c:v>5.25</c:v>
                </c:pt>
                <c:pt idx="28">
                  <c:v>5.5</c:v>
                </c:pt>
                <c:pt idx="29">
                  <c:v>5.75</c:v>
                </c:pt>
                <c:pt idx="30">
                  <c:v>6</c:v>
                </c:pt>
              </c:numCache>
            </c:numRef>
          </c:xVal>
          <c:yVal>
            <c:numRef>
              <c:f>'Sheet1 (6)'!$D$2:$D$32</c:f>
              <c:numCache>
                <c:formatCode>General</c:formatCode>
                <c:ptCount val="31"/>
                <c:pt idx="14">
                  <c:v>0.35206532676429952</c:v>
                </c:pt>
                <c:pt idx="15">
                  <c:v>0.30113743215480443</c:v>
                </c:pt>
                <c:pt idx="16">
                  <c:v>0.24197072451914337</c:v>
                </c:pt>
                <c:pt idx="17">
                  <c:v>0.18264908538902191</c:v>
                </c:pt>
                <c:pt idx="18">
                  <c:v>0.12951759566589174</c:v>
                </c:pt>
                <c:pt idx="19">
                  <c:v>8.6277318826511532E-2</c:v>
                </c:pt>
                <c:pt idx="20">
                  <c:v>5.3990966513188063E-2</c:v>
                </c:pt>
                <c:pt idx="21">
                  <c:v>3.1739651835667418E-2</c:v>
                </c:pt>
                <c:pt idx="22">
                  <c:v>1.752830049356854E-2</c:v>
                </c:pt>
                <c:pt idx="23">
                  <c:v>9.0935625015910529E-3</c:v>
                </c:pt>
                <c:pt idx="24">
                  <c:v>4.4318484119380075E-3</c:v>
                </c:pt>
                <c:pt idx="25">
                  <c:v>2.0290480572997681E-3</c:v>
                </c:pt>
                <c:pt idx="26">
                  <c:v>8.7268269504576015E-4</c:v>
                </c:pt>
                <c:pt idx="27">
                  <c:v>3.5259568236744541E-4</c:v>
                </c:pt>
                <c:pt idx="28">
                  <c:v>1.3383022576488537E-4</c:v>
                </c:pt>
                <c:pt idx="29">
                  <c:v>4.7718636541204952E-5</c:v>
                </c:pt>
                <c:pt idx="30">
                  <c:v>1.5983741106905475E-5</c:v>
                </c:pt>
              </c:numCache>
            </c:numRef>
          </c:yVal>
          <c:smooth val="1"/>
          <c:extLst>
            <c:ext xmlns:c16="http://schemas.microsoft.com/office/drawing/2014/chart" uri="{C3380CC4-5D6E-409C-BE32-E72D297353CC}">
              <c16:uniqueId val="{00000002-3AEC-8D40-97B5-C7F4BB2CADC1}"/>
            </c:ext>
          </c:extLst>
        </c:ser>
        <c:dLbls>
          <c:showLegendKey val="0"/>
          <c:showVal val="0"/>
          <c:showCatName val="0"/>
          <c:showSerName val="0"/>
          <c:showPercent val="0"/>
          <c:showBubbleSize val="0"/>
        </c:dLbls>
        <c:axId val="214503535"/>
        <c:axId val="214531759"/>
      </c:scatterChart>
      <c:valAx>
        <c:axId val="214503535"/>
        <c:scaling>
          <c:orientation val="minMax"/>
          <c:max val="6"/>
          <c:min val="-4"/>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spPr>
          <a:noFill/>
          <a:ln w="9525" cap="flat" cmpd="sng" algn="ctr">
            <a:solidFill>
              <a:schemeClr val="accent6"/>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31759"/>
        <c:crosses val="autoZero"/>
        <c:crossBetween val="midCat"/>
      </c:valAx>
      <c:valAx>
        <c:axId val="214531759"/>
        <c:scaling>
          <c:orientation val="minMax"/>
          <c:max val="0.60000000000000009"/>
        </c:scaling>
        <c:delete val="0"/>
        <c:axPos val="l"/>
        <c:majorGridlines>
          <c:spPr>
            <a:ln w="9525" cap="flat" cmpd="sng" algn="ctr">
              <a:noFill/>
              <a:round/>
            </a:ln>
            <a:effectLst/>
          </c:spPr>
        </c:majorGridlines>
        <c:numFmt formatCode="General" sourceLinked="1"/>
        <c:majorTickMark val="none"/>
        <c:minorTickMark val="none"/>
        <c:tickLblPos val="none"/>
        <c:spPr>
          <a:noFill/>
          <a:ln w="9525" cap="flat" cmpd="sng" algn="ctr">
            <a:solidFill>
              <a:schemeClr val="accent6"/>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0353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38100" cap="rnd">
              <a:solidFill>
                <a:schemeClr val="accent1"/>
              </a:solidFill>
              <a:round/>
            </a:ln>
            <a:effectLst/>
          </c:spPr>
          <c:marker>
            <c:symbol val="none"/>
          </c:marker>
          <c:xVal>
            <c:numRef>
              <c:f>'Sheet1 (5)'!$A$2:$A$31</c:f>
              <c:numCache>
                <c:formatCode>General</c:formatCode>
                <c:ptCount val="30"/>
                <c:pt idx="0">
                  <c:v>-4</c:v>
                </c:pt>
                <c:pt idx="1">
                  <c:v>-3.5</c:v>
                </c:pt>
                <c:pt idx="2">
                  <c:v>-3</c:v>
                </c:pt>
                <c:pt idx="3">
                  <c:v>-2.5</c:v>
                </c:pt>
                <c:pt idx="4">
                  <c:v>-2</c:v>
                </c:pt>
                <c:pt idx="5">
                  <c:v>-1.5</c:v>
                </c:pt>
                <c:pt idx="6">
                  <c:v>-1</c:v>
                </c:pt>
                <c:pt idx="7">
                  <c:v>-0.5</c:v>
                </c:pt>
                <c:pt idx="8">
                  <c:v>0</c:v>
                </c:pt>
                <c:pt idx="9">
                  <c:v>0.5</c:v>
                </c:pt>
                <c:pt idx="10">
                  <c:v>1</c:v>
                </c:pt>
                <c:pt idx="11">
                  <c:v>1.5</c:v>
                </c:pt>
                <c:pt idx="12">
                  <c:v>1.75</c:v>
                </c:pt>
                <c:pt idx="13">
                  <c:v>2</c:v>
                </c:pt>
                <c:pt idx="14">
                  <c:v>2.25</c:v>
                </c:pt>
                <c:pt idx="15">
                  <c:v>2.5</c:v>
                </c:pt>
                <c:pt idx="16">
                  <c:v>2.75</c:v>
                </c:pt>
                <c:pt idx="17">
                  <c:v>3</c:v>
                </c:pt>
                <c:pt idx="18">
                  <c:v>3.25</c:v>
                </c:pt>
                <c:pt idx="19">
                  <c:v>3.5</c:v>
                </c:pt>
                <c:pt idx="20">
                  <c:v>3.75</c:v>
                </c:pt>
                <c:pt idx="21">
                  <c:v>4</c:v>
                </c:pt>
                <c:pt idx="22">
                  <c:v>4.25</c:v>
                </c:pt>
                <c:pt idx="23">
                  <c:v>4.5</c:v>
                </c:pt>
                <c:pt idx="24">
                  <c:v>4.75</c:v>
                </c:pt>
                <c:pt idx="25">
                  <c:v>5</c:v>
                </c:pt>
                <c:pt idx="26">
                  <c:v>5.25</c:v>
                </c:pt>
                <c:pt idx="27">
                  <c:v>5.5</c:v>
                </c:pt>
                <c:pt idx="28">
                  <c:v>5.75</c:v>
                </c:pt>
                <c:pt idx="29">
                  <c:v>6</c:v>
                </c:pt>
              </c:numCache>
            </c:numRef>
          </c:xVal>
          <c:yVal>
            <c:numRef>
              <c:f>'Sheet1 (5)'!$B$2:$B$31</c:f>
              <c:numCache>
                <c:formatCode>General</c:formatCode>
                <c:ptCount val="30"/>
                <c:pt idx="0">
                  <c:v>1.3383022576488537E-4</c:v>
                </c:pt>
                <c:pt idx="1">
                  <c:v>8.7268269504576015E-4</c:v>
                </c:pt>
                <c:pt idx="2">
                  <c:v>4.4318484119380075E-3</c:v>
                </c:pt>
                <c:pt idx="3">
                  <c:v>1.752830049356854E-2</c:v>
                </c:pt>
                <c:pt idx="4">
                  <c:v>5.3990966513188063E-2</c:v>
                </c:pt>
                <c:pt idx="5">
                  <c:v>0.12951759566589174</c:v>
                </c:pt>
                <c:pt idx="6">
                  <c:v>0.24197072451914337</c:v>
                </c:pt>
                <c:pt idx="7">
                  <c:v>0.35206532676429952</c:v>
                </c:pt>
                <c:pt idx="8">
                  <c:v>0.3989422804014327</c:v>
                </c:pt>
                <c:pt idx="9">
                  <c:v>0.35206532676429952</c:v>
                </c:pt>
                <c:pt idx="10">
                  <c:v>0.24197072451914337</c:v>
                </c:pt>
                <c:pt idx="11">
                  <c:v>0.12951759566589174</c:v>
                </c:pt>
                <c:pt idx="12">
                  <c:v>8.6277318826511532E-2</c:v>
                </c:pt>
                <c:pt idx="13">
                  <c:v>5.3990966513188063E-2</c:v>
                </c:pt>
                <c:pt idx="14">
                  <c:v>3.1739651835667418E-2</c:v>
                </c:pt>
                <c:pt idx="15">
                  <c:v>1.752830049356854E-2</c:v>
                </c:pt>
                <c:pt idx="16">
                  <c:v>9.0935625015910529E-3</c:v>
                </c:pt>
                <c:pt idx="17">
                  <c:v>4.4318484119380075E-3</c:v>
                </c:pt>
                <c:pt idx="18">
                  <c:v>2.0290480572997681E-3</c:v>
                </c:pt>
                <c:pt idx="19">
                  <c:v>8.7268269504576015E-4</c:v>
                </c:pt>
                <c:pt idx="20">
                  <c:v>3.5259568236744541E-4</c:v>
                </c:pt>
                <c:pt idx="21">
                  <c:v>1.3383022576488537E-4</c:v>
                </c:pt>
                <c:pt idx="22">
                  <c:v>4.7718636541204952E-5</c:v>
                </c:pt>
                <c:pt idx="23">
                  <c:v>1.5983741106905475E-5</c:v>
                </c:pt>
                <c:pt idx="24">
                  <c:v>5.0295072885924454E-6</c:v>
                </c:pt>
                <c:pt idx="25">
                  <c:v>1.4867195147342977E-6</c:v>
                </c:pt>
                <c:pt idx="26">
                  <c:v>4.1284709886299984E-7</c:v>
                </c:pt>
                <c:pt idx="27">
                  <c:v>1.0769760042543276E-7</c:v>
                </c:pt>
                <c:pt idx="28">
                  <c:v>2.6392432035705735E-8</c:v>
                </c:pt>
                <c:pt idx="29">
                  <c:v>6.0758828498232861E-9</c:v>
                </c:pt>
              </c:numCache>
            </c:numRef>
          </c:yVal>
          <c:smooth val="1"/>
          <c:extLst>
            <c:ext xmlns:c16="http://schemas.microsoft.com/office/drawing/2014/chart" uri="{C3380CC4-5D6E-409C-BE32-E72D297353CC}">
              <c16:uniqueId val="{00000000-F05F-134A-A156-CF140BB78FF4}"/>
            </c:ext>
          </c:extLst>
        </c:ser>
        <c:ser>
          <c:idx val="1"/>
          <c:order val="1"/>
          <c:spPr>
            <a:ln w="38100" cap="rnd">
              <a:solidFill>
                <a:schemeClr val="accent2"/>
              </a:solidFill>
              <a:round/>
            </a:ln>
            <a:effectLst/>
          </c:spPr>
          <c:marker>
            <c:symbol val="none"/>
          </c:marker>
          <c:xVal>
            <c:numRef>
              <c:f>'Sheet1 (5)'!$A$2:$A$31</c:f>
              <c:numCache>
                <c:formatCode>General</c:formatCode>
                <c:ptCount val="30"/>
                <c:pt idx="0">
                  <c:v>-4</c:v>
                </c:pt>
                <c:pt idx="1">
                  <c:v>-3.5</c:v>
                </c:pt>
                <c:pt idx="2">
                  <c:v>-3</c:v>
                </c:pt>
                <c:pt idx="3">
                  <c:v>-2.5</c:v>
                </c:pt>
                <c:pt idx="4">
                  <c:v>-2</c:v>
                </c:pt>
                <c:pt idx="5">
                  <c:v>-1.5</c:v>
                </c:pt>
                <c:pt idx="6">
                  <c:v>-1</c:v>
                </c:pt>
                <c:pt idx="7">
                  <c:v>-0.5</c:v>
                </c:pt>
                <c:pt idx="8">
                  <c:v>0</c:v>
                </c:pt>
                <c:pt idx="9">
                  <c:v>0.5</c:v>
                </c:pt>
                <c:pt idx="10">
                  <c:v>1</c:v>
                </c:pt>
                <c:pt idx="11">
                  <c:v>1.5</c:v>
                </c:pt>
                <c:pt idx="12">
                  <c:v>1.75</c:v>
                </c:pt>
                <c:pt idx="13">
                  <c:v>2</c:v>
                </c:pt>
                <c:pt idx="14">
                  <c:v>2.25</c:v>
                </c:pt>
                <c:pt idx="15">
                  <c:v>2.5</c:v>
                </c:pt>
                <c:pt idx="16">
                  <c:v>2.75</c:v>
                </c:pt>
                <c:pt idx="17">
                  <c:v>3</c:v>
                </c:pt>
                <c:pt idx="18">
                  <c:v>3.25</c:v>
                </c:pt>
                <c:pt idx="19">
                  <c:v>3.5</c:v>
                </c:pt>
                <c:pt idx="20">
                  <c:v>3.75</c:v>
                </c:pt>
                <c:pt idx="21">
                  <c:v>4</c:v>
                </c:pt>
                <c:pt idx="22">
                  <c:v>4.25</c:v>
                </c:pt>
                <c:pt idx="23">
                  <c:v>4.5</c:v>
                </c:pt>
                <c:pt idx="24">
                  <c:v>4.75</c:v>
                </c:pt>
                <c:pt idx="25">
                  <c:v>5</c:v>
                </c:pt>
                <c:pt idx="26">
                  <c:v>5.25</c:v>
                </c:pt>
                <c:pt idx="27">
                  <c:v>5.5</c:v>
                </c:pt>
                <c:pt idx="28">
                  <c:v>5.75</c:v>
                </c:pt>
                <c:pt idx="29">
                  <c:v>6</c:v>
                </c:pt>
              </c:numCache>
            </c:numRef>
          </c:xVal>
          <c:yVal>
            <c:numRef>
              <c:f>'Sheet1 (5)'!$C$2:$C$31</c:f>
              <c:numCache>
                <c:formatCode>General</c:formatCode>
                <c:ptCount val="30"/>
                <c:pt idx="0">
                  <c:v>9.1347204083645936E-12</c:v>
                </c:pt>
                <c:pt idx="1">
                  <c:v>2.6695566147628519E-10</c:v>
                </c:pt>
                <c:pt idx="2">
                  <c:v>6.0758828498232861E-9</c:v>
                </c:pt>
                <c:pt idx="3">
                  <c:v>1.0769760042543276E-7</c:v>
                </c:pt>
                <c:pt idx="4">
                  <c:v>1.4867195147342977E-6</c:v>
                </c:pt>
                <c:pt idx="5">
                  <c:v>1.5983741106905475E-5</c:v>
                </c:pt>
                <c:pt idx="6">
                  <c:v>1.3383022576488537E-4</c:v>
                </c:pt>
                <c:pt idx="7">
                  <c:v>8.7268269504576015E-4</c:v>
                </c:pt>
                <c:pt idx="8">
                  <c:v>4.4318484119380075E-3</c:v>
                </c:pt>
                <c:pt idx="9">
                  <c:v>1.752830049356854E-2</c:v>
                </c:pt>
                <c:pt idx="10">
                  <c:v>5.3990966513188063E-2</c:v>
                </c:pt>
                <c:pt idx="11">
                  <c:v>0.12951759566589174</c:v>
                </c:pt>
                <c:pt idx="12">
                  <c:v>0.18264908538902191</c:v>
                </c:pt>
                <c:pt idx="13">
                  <c:v>0.24197072451914337</c:v>
                </c:pt>
                <c:pt idx="14">
                  <c:v>0.30113743215480443</c:v>
                </c:pt>
                <c:pt idx="15">
                  <c:v>0.35206532676429952</c:v>
                </c:pt>
                <c:pt idx="16">
                  <c:v>0.38666811680284924</c:v>
                </c:pt>
                <c:pt idx="17">
                  <c:v>0.3989422804014327</c:v>
                </c:pt>
                <c:pt idx="18">
                  <c:v>0.38666811680284924</c:v>
                </c:pt>
                <c:pt idx="19">
                  <c:v>0.35206532676429952</c:v>
                </c:pt>
                <c:pt idx="20">
                  <c:v>0.30113743215480443</c:v>
                </c:pt>
                <c:pt idx="21">
                  <c:v>0.24197072451914337</c:v>
                </c:pt>
                <c:pt idx="22">
                  <c:v>0.18264908538902191</c:v>
                </c:pt>
                <c:pt idx="23">
                  <c:v>0.12951759566589174</c:v>
                </c:pt>
                <c:pt idx="24">
                  <c:v>8.6277318826511532E-2</c:v>
                </c:pt>
                <c:pt idx="25">
                  <c:v>5.3990966513188063E-2</c:v>
                </c:pt>
                <c:pt idx="26">
                  <c:v>3.1739651835667418E-2</c:v>
                </c:pt>
                <c:pt idx="27">
                  <c:v>1.752830049356854E-2</c:v>
                </c:pt>
                <c:pt idx="28">
                  <c:v>9.0935625015910529E-3</c:v>
                </c:pt>
                <c:pt idx="29">
                  <c:v>4.4318484119380075E-3</c:v>
                </c:pt>
              </c:numCache>
            </c:numRef>
          </c:yVal>
          <c:smooth val="1"/>
          <c:extLst>
            <c:ext xmlns:c16="http://schemas.microsoft.com/office/drawing/2014/chart" uri="{C3380CC4-5D6E-409C-BE32-E72D297353CC}">
              <c16:uniqueId val="{00000001-F05F-134A-A156-CF140BB78FF4}"/>
            </c:ext>
          </c:extLst>
        </c:ser>
        <c:ser>
          <c:idx val="2"/>
          <c:order val="2"/>
          <c:spPr>
            <a:ln w="38100" cap="rnd">
              <a:solidFill>
                <a:schemeClr val="accent6"/>
              </a:solidFill>
              <a:round/>
            </a:ln>
            <a:effectLst/>
          </c:spPr>
          <c:marker>
            <c:symbol val="none"/>
          </c:marker>
          <c:errBars>
            <c:errDir val="y"/>
            <c:errBarType val="minus"/>
            <c:errValType val="percentage"/>
            <c:noEndCap val="1"/>
            <c:val val="100"/>
            <c:spPr>
              <a:noFill/>
              <a:ln w="19050" cap="flat" cmpd="sng" algn="ctr">
                <a:solidFill>
                  <a:schemeClr val="tx1">
                    <a:lumMod val="65000"/>
                    <a:lumOff val="35000"/>
                  </a:schemeClr>
                </a:solidFill>
                <a:round/>
              </a:ln>
              <a:effectLst/>
            </c:spPr>
          </c:errBars>
          <c:xVal>
            <c:numRef>
              <c:f>'Sheet1 (5)'!$A$2:$A$31</c:f>
              <c:numCache>
                <c:formatCode>General</c:formatCode>
                <c:ptCount val="30"/>
                <c:pt idx="0">
                  <c:v>-4</c:v>
                </c:pt>
                <c:pt idx="1">
                  <c:v>-3.5</c:v>
                </c:pt>
                <c:pt idx="2">
                  <c:v>-3</c:v>
                </c:pt>
                <c:pt idx="3">
                  <c:v>-2.5</c:v>
                </c:pt>
                <c:pt idx="4">
                  <c:v>-2</c:v>
                </c:pt>
                <c:pt idx="5">
                  <c:v>-1.5</c:v>
                </c:pt>
                <c:pt idx="6">
                  <c:v>-1</c:v>
                </c:pt>
                <c:pt idx="7">
                  <c:v>-0.5</c:v>
                </c:pt>
                <c:pt idx="8">
                  <c:v>0</c:v>
                </c:pt>
                <c:pt idx="9">
                  <c:v>0.5</c:v>
                </c:pt>
                <c:pt idx="10">
                  <c:v>1</c:v>
                </c:pt>
                <c:pt idx="11">
                  <c:v>1.5</c:v>
                </c:pt>
                <c:pt idx="12">
                  <c:v>1.75</c:v>
                </c:pt>
                <c:pt idx="13">
                  <c:v>2</c:v>
                </c:pt>
                <c:pt idx="14">
                  <c:v>2.25</c:v>
                </c:pt>
                <c:pt idx="15">
                  <c:v>2.5</c:v>
                </c:pt>
                <c:pt idx="16">
                  <c:v>2.75</c:v>
                </c:pt>
                <c:pt idx="17">
                  <c:v>3</c:v>
                </c:pt>
                <c:pt idx="18">
                  <c:v>3.25</c:v>
                </c:pt>
                <c:pt idx="19">
                  <c:v>3.5</c:v>
                </c:pt>
                <c:pt idx="20">
                  <c:v>3.75</c:v>
                </c:pt>
                <c:pt idx="21">
                  <c:v>4</c:v>
                </c:pt>
                <c:pt idx="22">
                  <c:v>4.25</c:v>
                </c:pt>
                <c:pt idx="23">
                  <c:v>4.5</c:v>
                </c:pt>
                <c:pt idx="24">
                  <c:v>4.75</c:v>
                </c:pt>
                <c:pt idx="25">
                  <c:v>5</c:v>
                </c:pt>
                <c:pt idx="26">
                  <c:v>5.25</c:v>
                </c:pt>
                <c:pt idx="27">
                  <c:v>5.5</c:v>
                </c:pt>
                <c:pt idx="28">
                  <c:v>5.75</c:v>
                </c:pt>
                <c:pt idx="29">
                  <c:v>6</c:v>
                </c:pt>
              </c:numCache>
            </c:numRef>
          </c:xVal>
          <c:yVal>
            <c:numRef>
              <c:f>'Sheet1 (5)'!$D$2:$D$31</c:f>
              <c:numCache>
                <c:formatCode>General</c:formatCode>
                <c:ptCount val="30"/>
                <c:pt idx="13">
                  <c:v>0.24197072451914337</c:v>
                </c:pt>
                <c:pt idx="14">
                  <c:v>0.30113743215480443</c:v>
                </c:pt>
                <c:pt idx="15">
                  <c:v>0.35206532676429952</c:v>
                </c:pt>
                <c:pt idx="16">
                  <c:v>0.38666811680284924</c:v>
                </c:pt>
                <c:pt idx="17">
                  <c:v>0.3989422804014327</c:v>
                </c:pt>
                <c:pt idx="18">
                  <c:v>0.38666811680284924</c:v>
                </c:pt>
                <c:pt idx="19">
                  <c:v>0.35206532676429952</c:v>
                </c:pt>
                <c:pt idx="20">
                  <c:v>0.30113743215480443</c:v>
                </c:pt>
                <c:pt idx="21">
                  <c:v>0.24197072451914337</c:v>
                </c:pt>
                <c:pt idx="22">
                  <c:v>0.18264908538902191</c:v>
                </c:pt>
                <c:pt idx="23">
                  <c:v>0.12951759566589174</c:v>
                </c:pt>
                <c:pt idx="24">
                  <c:v>8.6277318826511532E-2</c:v>
                </c:pt>
                <c:pt idx="25">
                  <c:v>5.3990966513188063E-2</c:v>
                </c:pt>
                <c:pt idx="26">
                  <c:v>3.1739651835667418E-2</c:v>
                </c:pt>
                <c:pt idx="27">
                  <c:v>1.752830049356854E-2</c:v>
                </c:pt>
                <c:pt idx="28">
                  <c:v>9.0935625015910529E-3</c:v>
                </c:pt>
                <c:pt idx="29">
                  <c:v>4.4318484119380075E-3</c:v>
                </c:pt>
              </c:numCache>
            </c:numRef>
          </c:yVal>
          <c:smooth val="1"/>
          <c:extLst>
            <c:ext xmlns:c16="http://schemas.microsoft.com/office/drawing/2014/chart" uri="{C3380CC4-5D6E-409C-BE32-E72D297353CC}">
              <c16:uniqueId val="{00000002-F05F-134A-A156-CF140BB78FF4}"/>
            </c:ext>
          </c:extLst>
        </c:ser>
        <c:dLbls>
          <c:showLegendKey val="0"/>
          <c:showVal val="0"/>
          <c:showCatName val="0"/>
          <c:showSerName val="0"/>
          <c:showPercent val="0"/>
          <c:showBubbleSize val="0"/>
        </c:dLbls>
        <c:axId val="214503535"/>
        <c:axId val="214531759"/>
      </c:scatterChart>
      <c:valAx>
        <c:axId val="214503535"/>
        <c:scaling>
          <c:orientation val="minMax"/>
          <c:max val="6"/>
          <c:min val="-4"/>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spPr>
          <a:noFill/>
          <a:ln w="9525" cap="flat" cmpd="sng" algn="ctr">
            <a:solidFill>
              <a:schemeClr val="accent6"/>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31759"/>
        <c:crosses val="autoZero"/>
        <c:crossBetween val="midCat"/>
      </c:valAx>
      <c:valAx>
        <c:axId val="214531759"/>
        <c:scaling>
          <c:orientation val="minMax"/>
          <c:max val="0.60000000000000009"/>
        </c:scaling>
        <c:delete val="0"/>
        <c:axPos val="l"/>
        <c:majorGridlines>
          <c:spPr>
            <a:ln w="9525" cap="flat" cmpd="sng" algn="ctr">
              <a:noFill/>
              <a:round/>
            </a:ln>
            <a:effectLst/>
          </c:spPr>
        </c:majorGridlines>
        <c:numFmt formatCode="General" sourceLinked="1"/>
        <c:majorTickMark val="none"/>
        <c:minorTickMark val="none"/>
        <c:tickLblPos val="none"/>
        <c:spPr>
          <a:noFill/>
          <a:ln w="9525" cap="flat" cmpd="sng" algn="ctr">
            <a:solidFill>
              <a:schemeClr val="accent6"/>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0353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38100" cap="rnd">
              <a:solidFill>
                <a:schemeClr val="accent1"/>
              </a:solidFill>
              <a:round/>
            </a:ln>
            <a:effectLst/>
          </c:spPr>
          <c:marker>
            <c:symbol val="none"/>
          </c:marker>
          <c:xVal>
            <c:numRef>
              <c:f>'[Normal-distribution-graphs.xlsx]Sheet1 (3)'!$A$2:$A$22</c:f>
              <c:numCache>
                <c:formatCode>General</c:formatCode>
                <c:ptCount val="21"/>
                <c:pt idx="0">
                  <c:v>-4</c:v>
                </c:pt>
                <c:pt idx="1">
                  <c:v>-3.5</c:v>
                </c:pt>
                <c:pt idx="2">
                  <c:v>-3</c:v>
                </c:pt>
                <c:pt idx="3">
                  <c:v>-2.5</c:v>
                </c:pt>
                <c:pt idx="4">
                  <c:v>-2</c:v>
                </c:pt>
                <c:pt idx="5">
                  <c:v>-1.5</c:v>
                </c:pt>
                <c:pt idx="6">
                  <c:v>-1</c:v>
                </c:pt>
                <c:pt idx="7">
                  <c:v>-0.5</c:v>
                </c:pt>
                <c:pt idx="8">
                  <c:v>0</c:v>
                </c:pt>
                <c:pt idx="9">
                  <c:v>0.5</c:v>
                </c:pt>
                <c:pt idx="10">
                  <c:v>1</c:v>
                </c:pt>
                <c:pt idx="11">
                  <c:v>1.5</c:v>
                </c:pt>
                <c:pt idx="12">
                  <c:v>2</c:v>
                </c:pt>
                <c:pt idx="13">
                  <c:v>2.5</c:v>
                </c:pt>
                <c:pt idx="14">
                  <c:v>3</c:v>
                </c:pt>
                <c:pt idx="15">
                  <c:v>3.5</c:v>
                </c:pt>
                <c:pt idx="16">
                  <c:v>4</c:v>
                </c:pt>
                <c:pt idx="17">
                  <c:v>4.5</c:v>
                </c:pt>
                <c:pt idx="18">
                  <c:v>5</c:v>
                </c:pt>
                <c:pt idx="19">
                  <c:v>5.5</c:v>
                </c:pt>
                <c:pt idx="20">
                  <c:v>6</c:v>
                </c:pt>
              </c:numCache>
            </c:numRef>
          </c:xVal>
          <c:yVal>
            <c:numRef>
              <c:f>'[Normal-distribution-graphs.xlsx]Sheet1 (3)'!$B$2:$B$22</c:f>
              <c:numCache>
                <c:formatCode>General</c:formatCode>
                <c:ptCount val="21"/>
                <c:pt idx="0">
                  <c:v>1.3383022576488537E-4</c:v>
                </c:pt>
                <c:pt idx="1">
                  <c:v>8.7268269504576015E-4</c:v>
                </c:pt>
                <c:pt idx="2">
                  <c:v>4.4318484119380075E-3</c:v>
                </c:pt>
                <c:pt idx="3">
                  <c:v>1.752830049356854E-2</c:v>
                </c:pt>
                <c:pt idx="4">
                  <c:v>5.3990966513188063E-2</c:v>
                </c:pt>
                <c:pt idx="5">
                  <c:v>0.12951759566589174</c:v>
                </c:pt>
                <c:pt idx="6">
                  <c:v>0.24197072451914337</c:v>
                </c:pt>
                <c:pt idx="7">
                  <c:v>0.35206532676429952</c:v>
                </c:pt>
                <c:pt idx="8">
                  <c:v>0.3989422804014327</c:v>
                </c:pt>
                <c:pt idx="9">
                  <c:v>0.35206532676429952</c:v>
                </c:pt>
                <c:pt idx="10">
                  <c:v>0.24197072451914337</c:v>
                </c:pt>
                <c:pt idx="11">
                  <c:v>0.12951759566589174</c:v>
                </c:pt>
                <c:pt idx="12">
                  <c:v>5.3990966513188063E-2</c:v>
                </c:pt>
                <c:pt idx="13">
                  <c:v>1.752830049356854E-2</c:v>
                </c:pt>
                <c:pt idx="14">
                  <c:v>4.4318484119380075E-3</c:v>
                </c:pt>
                <c:pt idx="15">
                  <c:v>8.7268269504576015E-4</c:v>
                </c:pt>
                <c:pt idx="16">
                  <c:v>1.3383022576488537E-4</c:v>
                </c:pt>
                <c:pt idx="17">
                  <c:v>1.5983741106905475E-5</c:v>
                </c:pt>
                <c:pt idx="18">
                  <c:v>1.4867195147342977E-6</c:v>
                </c:pt>
                <c:pt idx="19">
                  <c:v>1.0769760042543276E-7</c:v>
                </c:pt>
                <c:pt idx="20">
                  <c:v>6.0758828498232861E-9</c:v>
                </c:pt>
              </c:numCache>
            </c:numRef>
          </c:yVal>
          <c:smooth val="1"/>
          <c:extLst>
            <c:ext xmlns:c16="http://schemas.microsoft.com/office/drawing/2014/chart" uri="{C3380CC4-5D6E-409C-BE32-E72D297353CC}">
              <c16:uniqueId val="{00000000-016C-9642-AC9A-D6AE8876B78B}"/>
            </c:ext>
          </c:extLst>
        </c:ser>
        <c:dLbls>
          <c:showLegendKey val="0"/>
          <c:showVal val="0"/>
          <c:showCatName val="0"/>
          <c:showSerName val="0"/>
          <c:showPercent val="0"/>
          <c:showBubbleSize val="0"/>
        </c:dLbls>
        <c:axId val="214503535"/>
        <c:axId val="214531759"/>
      </c:scatterChart>
      <c:valAx>
        <c:axId val="214503535"/>
        <c:scaling>
          <c:orientation val="minMax"/>
          <c:max val="6"/>
          <c:min val="-4"/>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spPr>
          <a:noFill/>
          <a:ln w="9525" cap="flat" cmpd="sng" algn="ctr">
            <a:solidFill>
              <a:schemeClr val="accent6"/>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31759"/>
        <c:crosses val="autoZero"/>
        <c:crossBetween val="midCat"/>
      </c:valAx>
      <c:valAx>
        <c:axId val="214531759"/>
        <c:scaling>
          <c:orientation val="minMax"/>
          <c:max val="0.60000000000000009"/>
        </c:scaling>
        <c:delete val="0"/>
        <c:axPos val="l"/>
        <c:majorGridlines>
          <c:spPr>
            <a:ln w="9525" cap="flat" cmpd="sng" algn="ctr">
              <a:noFill/>
              <a:round/>
            </a:ln>
            <a:effectLst/>
          </c:spPr>
        </c:majorGridlines>
        <c:numFmt formatCode="General" sourceLinked="1"/>
        <c:majorTickMark val="none"/>
        <c:minorTickMark val="none"/>
        <c:tickLblPos val="none"/>
        <c:spPr>
          <a:noFill/>
          <a:ln w="9525" cap="flat" cmpd="sng" algn="ctr">
            <a:solidFill>
              <a:schemeClr val="accent6"/>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0353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38100" cap="rnd">
              <a:solidFill>
                <a:schemeClr val="accent1"/>
              </a:solidFill>
              <a:round/>
            </a:ln>
            <a:effectLst/>
          </c:spPr>
          <c:marker>
            <c:symbol val="none"/>
          </c:marker>
          <c:xVal>
            <c:numRef>
              <c:f>'Sheet1 (5)'!$A$2:$A$31</c:f>
              <c:numCache>
                <c:formatCode>General</c:formatCode>
                <c:ptCount val="30"/>
                <c:pt idx="0">
                  <c:v>-4</c:v>
                </c:pt>
                <c:pt idx="1">
                  <c:v>-3.5</c:v>
                </c:pt>
                <c:pt idx="2">
                  <c:v>-3</c:v>
                </c:pt>
                <c:pt idx="3">
                  <c:v>-2.5</c:v>
                </c:pt>
                <c:pt idx="4">
                  <c:v>-2</c:v>
                </c:pt>
                <c:pt idx="5">
                  <c:v>-1.5</c:v>
                </c:pt>
                <c:pt idx="6">
                  <c:v>-1</c:v>
                </c:pt>
                <c:pt idx="7">
                  <c:v>-0.5</c:v>
                </c:pt>
                <c:pt idx="8">
                  <c:v>0</c:v>
                </c:pt>
                <c:pt idx="9">
                  <c:v>0.5</c:v>
                </c:pt>
                <c:pt idx="10">
                  <c:v>1</c:v>
                </c:pt>
                <c:pt idx="11">
                  <c:v>1.5</c:v>
                </c:pt>
                <c:pt idx="12">
                  <c:v>1.75</c:v>
                </c:pt>
                <c:pt idx="13">
                  <c:v>2</c:v>
                </c:pt>
                <c:pt idx="14">
                  <c:v>2.25</c:v>
                </c:pt>
                <c:pt idx="15">
                  <c:v>2.5</c:v>
                </c:pt>
                <c:pt idx="16">
                  <c:v>2.75</c:v>
                </c:pt>
                <c:pt idx="17">
                  <c:v>3</c:v>
                </c:pt>
                <c:pt idx="18">
                  <c:v>3.25</c:v>
                </c:pt>
                <c:pt idx="19">
                  <c:v>3.5</c:v>
                </c:pt>
                <c:pt idx="20">
                  <c:v>3.75</c:v>
                </c:pt>
                <c:pt idx="21">
                  <c:v>4</c:v>
                </c:pt>
                <c:pt idx="22">
                  <c:v>4.25</c:v>
                </c:pt>
                <c:pt idx="23">
                  <c:v>4.5</c:v>
                </c:pt>
                <c:pt idx="24">
                  <c:v>4.75</c:v>
                </c:pt>
                <c:pt idx="25">
                  <c:v>5</c:v>
                </c:pt>
                <c:pt idx="26">
                  <c:v>5.25</c:v>
                </c:pt>
                <c:pt idx="27">
                  <c:v>5.5</c:v>
                </c:pt>
                <c:pt idx="28">
                  <c:v>5.75</c:v>
                </c:pt>
                <c:pt idx="29">
                  <c:v>6</c:v>
                </c:pt>
              </c:numCache>
            </c:numRef>
          </c:xVal>
          <c:yVal>
            <c:numRef>
              <c:f>'Sheet1 (5)'!$B$2:$B$31</c:f>
              <c:numCache>
                <c:formatCode>General</c:formatCode>
                <c:ptCount val="30"/>
                <c:pt idx="0">
                  <c:v>1.3383022576488537E-4</c:v>
                </c:pt>
                <c:pt idx="1">
                  <c:v>8.7268269504576015E-4</c:v>
                </c:pt>
                <c:pt idx="2">
                  <c:v>4.4318484119380075E-3</c:v>
                </c:pt>
                <c:pt idx="3">
                  <c:v>1.752830049356854E-2</c:v>
                </c:pt>
                <c:pt idx="4">
                  <c:v>5.3990966513188063E-2</c:v>
                </c:pt>
                <c:pt idx="5">
                  <c:v>0.12951759566589174</c:v>
                </c:pt>
                <c:pt idx="6">
                  <c:v>0.24197072451914337</c:v>
                </c:pt>
                <c:pt idx="7">
                  <c:v>0.35206532676429952</c:v>
                </c:pt>
                <c:pt idx="8">
                  <c:v>0.3989422804014327</c:v>
                </c:pt>
                <c:pt idx="9">
                  <c:v>0.35206532676429952</c:v>
                </c:pt>
                <c:pt idx="10">
                  <c:v>0.24197072451914337</c:v>
                </c:pt>
                <c:pt idx="11">
                  <c:v>0.12951759566589174</c:v>
                </c:pt>
                <c:pt idx="12">
                  <c:v>8.6277318826511532E-2</c:v>
                </c:pt>
                <c:pt idx="13">
                  <c:v>5.3990966513188063E-2</c:v>
                </c:pt>
                <c:pt idx="14">
                  <c:v>3.1739651835667418E-2</c:v>
                </c:pt>
                <c:pt idx="15">
                  <c:v>1.752830049356854E-2</c:v>
                </c:pt>
                <c:pt idx="16">
                  <c:v>9.0935625015910529E-3</c:v>
                </c:pt>
                <c:pt idx="17">
                  <c:v>4.4318484119380075E-3</c:v>
                </c:pt>
                <c:pt idx="18">
                  <c:v>2.0290480572997681E-3</c:v>
                </c:pt>
                <c:pt idx="19">
                  <c:v>8.7268269504576015E-4</c:v>
                </c:pt>
                <c:pt idx="20">
                  <c:v>3.5259568236744541E-4</c:v>
                </c:pt>
                <c:pt idx="21">
                  <c:v>1.3383022576488537E-4</c:v>
                </c:pt>
                <c:pt idx="22">
                  <c:v>4.7718636541204952E-5</c:v>
                </c:pt>
                <c:pt idx="23">
                  <c:v>1.5983741106905475E-5</c:v>
                </c:pt>
                <c:pt idx="24">
                  <c:v>5.0295072885924454E-6</c:v>
                </c:pt>
                <c:pt idx="25">
                  <c:v>1.4867195147342977E-6</c:v>
                </c:pt>
                <c:pt idx="26">
                  <c:v>4.1284709886299984E-7</c:v>
                </c:pt>
                <c:pt idx="27">
                  <c:v>1.0769760042543276E-7</c:v>
                </c:pt>
                <c:pt idx="28">
                  <c:v>2.6392432035705735E-8</c:v>
                </c:pt>
                <c:pt idx="29">
                  <c:v>6.0758828498232861E-9</c:v>
                </c:pt>
              </c:numCache>
            </c:numRef>
          </c:yVal>
          <c:smooth val="1"/>
          <c:extLst>
            <c:ext xmlns:c16="http://schemas.microsoft.com/office/drawing/2014/chart" uri="{C3380CC4-5D6E-409C-BE32-E72D297353CC}">
              <c16:uniqueId val="{00000000-2368-0B4E-A4F3-62DA99451E0C}"/>
            </c:ext>
          </c:extLst>
        </c:ser>
        <c:ser>
          <c:idx val="1"/>
          <c:order val="1"/>
          <c:spPr>
            <a:ln w="38100" cap="rnd">
              <a:solidFill>
                <a:schemeClr val="accent2"/>
              </a:solidFill>
              <a:round/>
            </a:ln>
            <a:effectLst/>
          </c:spPr>
          <c:marker>
            <c:symbol val="none"/>
          </c:marker>
          <c:xVal>
            <c:numRef>
              <c:f>'Sheet1 (5)'!$A$2:$A$31</c:f>
              <c:numCache>
                <c:formatCode>General</c:formatCode>
                <c:ptCount val="30"/>
                <c:pt idx="0">
                  <c:v>-4</c:v>
                </c:pt>
                <c:pt idx="1">
                  <c:v>-3.5</c:v>
                </c:pt>
                <c:pt idx="2">
                  <c:v>-3</c:v>
                </c:pt>
                <c:pt idx="3">
                  <c:v>-2.5</c:v>
                </c:pt>
                <c:pt idx="4">
                  <c:v>-2</c:v>
                </c:pt>
                <c:pt idx="5">
                  <c:v>-1.5</c:v>
                </c:pt>
                <c:pt idx="6">
                  <c:v>-1</c:v>
                </c:pt>
                <c:pt idx="7">
                  <c:v>-0.5</c:v>
                </c:pt>
                <c:pt idx="8">
                  <c:v>0</c:v>
                </c:pt>
                <c:pt idx="9">
                  <c:v>0.5</c:v>
                </c:pt>
                <c:pt idx="10">
                  <c:v>1</c:v>
                </c:pt>
                <c:pt idx="11">
                  <c:v>1.5</c:v>
                </c:pt>
                <c:pt idx="12">
                  <c:v>1.75</c:v>
                </c:pt>
                <c:pt idx="13">
                  <c:v>2</c:v>
                </c:pt>
                <c:pt idx="14">
                  <c:v>2.25</c:v>
                </c:pt>
                <c:pt idx="15">
                  <c:v>2.5</c:v>
                </c:pt>
                <c:pt idx="16">
                  <c:v>2.75</c:v>
                </c:pt>
                <c:pt idx="17">
                  <c:v>3</c:v>
                </c:pt>
                <c:pt idx="18">
                  <c:v>3.25</c:v>
                </c:pt>
                <c:pt idx="19">
                  <c:v>3.5</c:v>
                </c:pt>
                <c:pt idx="20">
                  <c:v>3.75</c:v>
                </c:pt>
                <c:pt idx="21">
                  <c:v>4</c:v>
                </c:pt>
                <c:pt idx="22">
                  <c:v>4.25</c:v>
                </c:pt>
                <c:pt idx="23">
                  <c:v>4.5</c:v>
                </c:pt>
                <c:pt idx="24">
                  <c:v>4.75</c:v>
                </c:pt>
                <c:pt idx="25">
                  <c:v>5</c:v>
                </c:pt>
                <c:pt idx="26">
                  <c:v>5.25</c:v>
                </c:pt>
                <c:pt idx="27">
                  <c:v>5.5</c:v>
                </c:pt>
                <c:pt idx="28">
                  <c:v>5.75</c:v>
                </c:pt>
                <c:pt idx="29">
                  <c:v>6</c:v>
                </c:pt>
              </c:numCache>
            </c:numRef>
          </c:xVal>
          <c:yVal>
            <c:numRef>
              <c:f>'Sheet1 (5)'!$C$2:$C$31</c:f>
              <c:numCache>
                <c:formatCode>General</c:formatCode>
                <c:ptCount val="30"/>
                <c:pt idx="0">
                  <c:v>9.1347204083645936E-12</c:v>
                </c:pt>
                <c:pt idx="1">
                  <c:v>2.6695566147628519E-10</c:v>
                </c:pt>
                <c:pt idx="2">
                  <c:v>6.0758828498232861E-9</c:v>
                </c:pt>
                <c:pt idx="3">
                  <c:v>1.0769760042543276E-7</c:v>
                </c:pt>
                <c:pt idx="4">
                  <c:v>1.4867195147342977E-6</c:v>
                </c:pt>
                <c:pt idx="5">
                  <c:v>1.5983741106905475E-5</c:v>
                </c:pt>
                <c:pt idx="6">
                  <c:v>1.3383022576488537E-4</c:v>
                </c:pt>
                <c:pt idx="7">
                  <c:v>8.7268269504576015E-4</c:v>
                </c:pt>
                <c:pt idx="8">
                  <c:v>4.4318484119380075E-3</c:v>
                </c:pt>
                <c:pt idx="9">
                  <c:v>1.752830049356854E-2</c:v>
                </c:pt>
                <c:pt idx="10">
                  <c:v>5.3990966513188063E-2</c:v>
                </c:pt>
                <c:pt idx="11">
                  <c:v>0.12951759566589174</c:v>
                </c:pt>
                <c:pt idx="12">
                  <c:v>0.18264908538902191</c:v>
                </c:pt>
                <c:pt idx="13">
                  <c:v>0.24197072451914337</c:v>
                </c:pt>
                <c:pt idx="14">
                  <c:v>0.30113743215480443</c:v>
                </c:pt>
                <c:pt idx="15">
                  <c:v>0.35206532676429952</c:v>
                </c:pt>
                <c:pt idx="16">
                  <c:v>0.38666811680284924</c:v>
                </c:pt>
                <c:pt idx="17">
                  <c:v>0.3989422804014327</c:v>
                </c:pt>
                <c:pt idx="18">
                  <c:v>0.38666811680284924</c:v>
                </c:pt>
                <c:pt idx="19">
                  <c:v>0.35206532676429952</c:v>
                </c:pt>
                <c:pt idx="20">
                  <c:v>0.30113743215480443</c:v>
                </c:pt>
                <c:pt idx="21">
                  <c:v>0.24197072451914337</c:v>
                </c:pt>
                <c:pt idx="22">
                  <c:v>0.18264908538902191</c:v>
                </c:pt>
                <c:pt idx="23">
                  <c:v>0.12951759566589174</c:v>
                </c:pt>
                <c:pt idx="24">
                  <c:v>8.6277318826511532E-2</c:v>
                </c:pt>
                <c:pt idx="25">
                  <c:v>5.3990966513188063E-2</c:v>
                </c:pt>
                <c:pt idx="26">
                  <c:v>3.1739651835667418E-2</c:v>
                </c:pt>
                <c:pt idx="27">
                  <c:v>1.752830049356854E-2</c:v>
                </c:pt>
                <c:pt idx="28">
                  <c:v>9.0935625015910529E-3</c:v>
                </c:pt>
                <c:pt idx="29">
                  <c:v>4.4318484119380075E-3</c:v>
                </c:pt>
              </c:numCache>
            </c:numRef>
          </c:yVal>
          <c:smooth val="1"/>
          <c:extLst>
            <c:ext xmlns:c16="http://schemas.microsoft.com/office/drawing/2014/chart" uri="{C3380CC4-5D6E-409C-BE32-E72D297353CC}">
              <c16:uniqueId val="{00000001-2368-0B4E-A4F3-62DA99451E0C}"/>
            </c:ext>
          </c:extLst>
        </c:ser>
        <c:ser>
          <c:idx val="2"/>
          <c:order val="2"/>
          <c:spPr>
            <a:ln w="38100" cap="rnd">
              <a:solidFill>
                <a:schemeClr val="accent6"/>
              </a:solidFill>
              <a:round/>
            </a:ln>
            <a:effectLst/>
          </c:spPr>
          <c:marker>
            <c:symbol val="none"/>
          </c:marker>
          <c:errBars>
            <c:errDir val="y"/>
            <c:errBarType val="minus"/>
            <c:errValType val="percentage"/>
            <c:noEndCap val="1"/>
            <c:val val="100"/>
            <c:spPr>
              <a:noFill/>
              <a:ln w="19050" cap="flat" cmpd="sng" algn="ctr">
                <a:solidFill>
                  <a:schemeClr val="tx1">
                    <a:lumMod val="65000"/>
                    <a:lumOff val="35000"/>
                  </a:schemeClr>
                </a:solidFill>
                <a:round/>
              </a:ln>
              <a:effectLst/>
            </c:spPr>
          </c:errBars>
          <c:xVal>
            <c:numRef>
              <c:f>'Sheet1 (5)'!$A$2:$A$31</c:f>
              <c:numCache>
                <c:formatCode>General</c:formatCode>
                <c:ptCount val="30"/>
                <c:pt idx="0">
                  <c:v>-4</c:v>
                </c:pt>
                <c:pt idx="1">
                  <c:v>-3.5</c:v>
                </c:pt>
                <c:pt idx="2">
                  <c:v>-3</c:v>
                </c:pt>
                <c:pt idx="3">
                  <c:v>-2.5</c:v>
                </c:pt>
                <c:pt idx="4">
                  <c:v>-2</c:v>
                </c:pt>
                <c:pt idx="5">
                  <c:v>-1.5</c:v>
                </c:pt>
                <c:pt idx="6">
                  <c:v>-1</c:v>
                </c:pt>
                <c:pt idx="7">
                  <c:v>-0.5</c:v>
                </c:pt>
                <c:pt idx="8">
                  <c:v>0</c:v>
                </c:pt>
                <c:pt idx="9">
                  <c:v>0.5</c:v>
                </c:pt>
                <c:pt idx="10">
                  <c:v>1</c:v>
                </c:pt>
                <c:pt idx="11">
                  <c:v>1.5</c:v>
                </c:pt>
                <c:pt idx="12">
                  <c:v>1.75</c:v>
                </c:pt>
                <c:pt idx="13">
                  <c:v>2</c:v>
                </c:pt>
                <c:pt idx="14">
                  <c:v>2.25</c:v>
                </c:pt>
                <c:pt idx="15">
                  <c:v>2.5</c:v>
                </c:pt>
                <c:pt idx="16">
                  <c:v>2.75</c:v>
                </c:pt>
                <c:pt idx="17">
                  <c:v>3</c:v>
                </c:pt>
                <c:pt idx="18">
                  <c:v>3.25</c:v>
                </c:pt>
                <c:pt idx="19">
                  <c:v>3.5</c:v>
                </c:pt>
                <c:pt idx="20">
                  <c:v>3.75</c:v>
                </c:pt>
                <c:pt idx="21">
                  <c:v>4</c:v>
                </c:pt>
                <c:pt idx="22">
                  <c:v>4.25</c:v>
                </c:pt>
                <c:pt idx="23">
                  <c:v>4.5</c:v>
                </c:pt>
                <c:pt idx="24">
                  <c:v>4.75</c:v>
                </c:pt>
                <c:pt idx="25">
                  <c:v>5</c:v>
                </c:pt>
                <c:pt idx="26">
                  <c:v>5.25</c:v>
                </c:pt>
                <c:pt idx="27">
                  <c:v>5.5</c:v>
                </c:pt>
                <c:pt idx="28">
                  <c:v>5.75</c:v>
                </c:pt>
                <c:pt idx="29">
                  <c:v>6</c:v>
                </c:pt>
              </c:numCache>
            </c:numRef>
          </c:xVal>
          <c:yVal>
            <c:numRef>
              <c:f>'Sheet1 (5)'!$D$2:$D$31</c:f>
              <c:numCache>
                <c:formatCode>General</c:formatCode>
                <c:ptCount val="30"/>
                <c:pt idx="13">
                  <c:v>0.24197072451914337</c:v>
                </c:pt>
                <c:pt idx="14">
                  <c:v>0.30113743215480443</c:v>
                </c:pt>
                <c:pt idx="15">
                  <c:v>0.35206532676429952</c:v>
                </c:pt>
                <c:pt idx="16">
                  <c:v>0.38666811680284924</c:v>
                </c:pt>
                <c:pt idx="17">
                  <c:v>0.3989422804014327</c:v>
                </c:pt>
                <c:pt idx="18">
                  <c:v>0.38666811680284924</c:v>
                </c:pt>
                <c:pt idx="19">
                  <c:v>0.35206532676429952</c:v>
                </c:pt>
                <c:pt idx="20">
                  <c:v>0.30113743215480443</c:v>
                </c:pt>
                <c:pt idx="21">
                  <c:v>0.24197072451914337</c:v>
                </c:pt>
                <c:pt idx="22">
                  <c:v>0.18264908538902191</c:v>
                </c:pt>
                <c:pt idx="23">
                  <c:v>0.12951759566589174</c:v>
                </c:pt>
                <c:pt idx="24">
                  <c:v>8.6277318826511532E-2</c:v>
                </c:pt>
                <c:pt idx="25">
                  <c:v>5.3990966513188063E-2</c:v>
                </c:pt>
                <c:pt idx="26">
                  <c:v>3.1739651835667418E-2</c:v>
                </c:pt>
                <c:pt idx="27">
                  <c:v>1.752830049356854E-2</c:v>
                </c:pt>
                <c:pt idx="28">
                  <c:v>9.0935625015910529E-3</c:v>
                </c:pt>
                <c:pt idx="29">
                  <c:v>4.4318484119380075E-3</c:v>
                </c:pt>
              </c:numCache>
            </c:numRef>
          </c:yVal>
          <c:smooth val="1"/>
          <c:extLst>
            <c:ext xmlns:c16="http://schemas.microsoft.com/office/drawing/2014/chart" uri="{C3380CC4-5D6E-409C-BE32-E72D297353CC}">
              <c16:uniqueId val="{00000002-2368-0B4E-A4F3-62DA99451E0C}"/>
            </c:ext>
          </c:extLst>
        </c:ser>
        <c:dLbls>
          <c:showLegendKey val="0"/>
          <c:showVal val="0"/>
          <c:showCatName val="0"/>
          <c:showSerName val="0"/>
          <c:showPercent val="0"/>
          <c:showBubbleSize val="0"/>
        </c:dLbls>
        <c:axId val="214503535"/>
        <c:axId val="214531759"/>
      </c:scatterChart>
      <c:valAx>
        <c:axId val="214503535"/>
        <c:scaling>
          <c:orientation val="minMax"/>
          <c:max val="6"/>
          <c:min val="-4"/>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spPr>
          <a:noFill/>
          <a:ln w="9525" cap="flat" cmpd="sng" algn="ctr">
            <a:solidFill>
              <a:schemeClr val="accent6"/>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31759"/>
        <c:crosses val="autoZero"/>
        <c:crossBetween val="midCat"/>
      </c:valAx>
      <c:valAx>
        <c:axId val="214531759"/>
        <c:scaling>
          <c:orientation val="minMax"/>
          <c:max val="0.60000000000000009"/>
        </c:scaling>
        <c:delete val="0"/>
        <c:axPos val="l"/>
        <c:majorGridlines>
          <c:spPr>
            <a:ln w="9525" cap="flat" cmpd="sng" algn="ctr">
              <a:noFill/>
              <a:round/>
            </a:ln>
            <a:effectLst/>
          </c:spPr>
        </c:majorGridlines>
        <c:numFmt formatCode="General" sourceLinked="1"/>
        <c:majorTickMark val="none"/>
        <c:minorTickMark val="none"/>
        <c:tickLblPos val="none"/>
        <c:spPr>
          <a:noFill/>
          <a:ln w="9525" cap="flat" cmpd="sng" algn="ctr">
            <a:solidFill>
              <a:schemeClr val="accent6"/>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0353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pPr>
              <a:noFill/>
              <a:ln>
                <a:noFill/>
              </a:ln>
            </c:spPr>
          </c:marker>
          <c:xVal>
            <c:strRef>
              <c:f>[SalesforceTemplate_Denmark.xlsx]Sheet2!$A$1:$B$1</c:f>
              <c:strCache>
                <c:ptCount val="2"/>
                <c:pt idx="0">
                  <c:v>Frequency</c:v>
                </c:pt>
                <c:pt idx="1">
                  <c:v>Test scores</c:v>
                </c:pt>
              </c:strCache>
            </c:strRef>
          </c:xVal>
          <c:yVal>
            <c:numRef>
              <c:f>[SalesforceTemplate_Denmark.xlsx]Sheet2!$A$2:$B$2</c:f>
              <c:numCache>
                <c:formatCode>General</c:formatCode>
                <c:ptCount val="2"/>
                <c:pt idx="0">
                  <c:v>0</c:v>
                </c:pt>
              </c:numCache>
            </c:numRef>
          </c:yVal>
          <c:smooth val="0"/>
          <c:extLst>
            <c:ext xmlns:c16="http://schemas.microsoft.com/office/drawing/2014/chart" uri="{C3380CC4-5D6E-409C-BE32-E72D297353CC}">
              <c16:uniqueId val="{00000000-8F87-7847-BC70-76FDCE5CD711}"/>
            </c:ext>
          </c:extLst>
        </c:ser>
        <c:dLbls>
          <c:showLegendKey val="0"/>
          <c:showVal val="0"/>
          <c:showCatName val="0"/>
          <c:showSerName val="0"/>
          <c:showPercent val="0"/>
          <c:showBubbleSize val="0"/>
        </c:dLbls>
        <c:axId val="419453264"/>
        <c:axId val="391421936"/>
      </c:scatterChart>
      <c:valAx>
        <c:axId val="419453264"/>
        <c:scaling>
          <c:orientation val="minMax"/>
          <c:max val="10"/>
          <c:min val="-3"/>
        </c:scaling>
        <c:delete val="0"/>
        <c:axPos val="b"/>
        <c:majorGridlines>
          <c:spPr>
            <a:ln>
              <a:solidFill>
                <a:schemeClr val="bg1">
                  <a:lumMod val="85000"/>
                </a:schemeClr>
              </a:solidFill>
            </a:ln>
          </c:spPr>
        </c:majorGridlines>
        <c:minorGridlines>
          <c:spPr>
            <a:ln>
              <a:noFill/>
            </a:ln>
          </c:spPr>
        </c:minorGridlines>
        <c:title>
          <c:tx>
            <c:rich>
              <a:bodyPr/>
              <a:lstStyle/>
              <a:p>
                <a:pPr>
                  <a:defRPr/>
                </a:pPr>
                <a:r>
                  <a:rPr lang="en-US" sz="1400" dirty="0">
                    <a:latin typeface="Fira Sans Condensed Black" panose="020B0A03050000020004" pitchFamily="34" charset="0"/>
                  </a:rPr>
                  <a:t>Difference</a:t>
                </a:r>
              </a:p>
            </c:rich>
          </c:tx>
          <c:overlay val="0"/>
        </c:title>
        <c:majorTickMark val="out"/>
        <c:minorTickMark val="none"/>
        <c:tickLblPos val="nextTo"/>
        <c:crossAx val="391421936"/>
        <c:crosses val="autoZero"/>
        <c:crossBetween val="midCat"/>
        <c:majorUnit val="1"/>
      </c:valAx>
      <c:valAx>
        <c:axId val="391421936"/>
        <c:scaling>
          <c:orientation val="minMax"/>
          <c:max val="100"/>
        </c:scaling>
        <c:delete val="0"/>
        <c:axPos val="l"/>
        <c:majorGridlines>
          <c:spPr>
            <a:ln>
              <a:noFill/>
            </a:ln>
          </c:spPr>
        </c:majorGridlines>
        <c:title>
          <c:tx>
            <c:rich>
              <a:bodyPr rot="-5400000" vert="horz"/>
              <a:lstStyle/>
              <a:p>
                <a:pPr>
                  <a:defRPr/>
                </a:pPr>
                <a:r>
                  <a:rPr lang="en-US" sz="1400" dirty="0">
                    <a:latin typeface="Fira Sans Condensed Black" panose="020B0A03050000020004" pitchFamily="34" charset="0"/>
                  </a:rPr>
                  <a:t>Frequency</a:t>
                </a:r>
              </a:p>
            </c:rich>
          </c:tx>
          <c:overlay val="0"/>
        </c:title>
        <c:numFmt formatCode="General" sourceLinked="1"/>
        <c:majorTickMark val="out"/>
        <c:minorTickMark val="none"/>
        <c:tickLblPos val="none"/>
        <c:crossAx val="419453264"/>
        <c:crosses val="autoZero"/>
        <c:crossBetween val="midCat"/>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pPr>
              <a:noFill/>
              <a:ln>
                <a:noFill/>
              </a:ln>
            </c:spPr>
          </c:marker>
          <c:xVal>
            <c:strRef>
              <c:f>[SalesforceTemplate_Denmark.xlsx]Sheet2!$A$1:$B$1</c:f>
              <c:strCache>
                <c:ptCount val="2"/>
                <c:pt idx="0">
                  <c:v>Frequency</c:v>
                </c:pt>
                <c:pt idx="1">
                  <c:v>Test scores</c:v>
                </c:pt>
              </c:strCache>
            </c:strRef>
          </c:xVal>
          <c:yVal>
            <c:numRef>
              <c:f>[SalesforceTemplate_Denmark.xlsx]Sheet2!$A$2:$B$2</c:f>
              <c:numCache>
                <c:formatCode>General</c:formatCode>
                <c:ptCount val="2"/>
                <c:pt idx="0">
                  <c:v>0</c:v>
                </c:pt>
              </c:numCache>
            </c:numRef>
          </c:yVal>
          <c:smooth val="0"/>
          <c:extLst>
            <c:ext xmlns:c16="http://schemas.microsoft.com/office/drawing/2014/chart" uri="{C3380CC4-5D6E-409C-BE32-E72D297353CC}">
              <c16:uniqueId val="{00000000-09A9-084B-ADFE-0DF956E4F701}"/>
            </c:ext>
          </c:extLst>
        </c:ser>
        <c:dLbls>
          <c:showLegendKey val="0"/>
          <c:showVal val="0"/>
          <c:showCatName val="0"/>
          <c:showSerName val="0"/>
          <c:showPercent val="0"/>
          <c:showBubbleSize val="0"/>
        </c:dLbls>
        <c:axId val="419453264"/>
        <c:axId val="391421936"/>
      </c:scatterChart>
      <c:valAx>
        <c:axId val="419453264"/>
        <c:scaling>
          <c:orientation val="minMax"/>
          <c:max val="10"/>
          <c:min val="-3"/>
        </c:scaling>
        <c:delete val="0"/>
        <c:axPos val="b"/>
        <c:majorGridlines>
          <c:spPr>
            <a:ln>
              <a:solidFill>
                <a:schemeClr val="bg1">
                  <a:lumMod val="85000"/>
                </a:schemeClr>
              </a:solidFill>
            </a:ln>
          </c:spPr>
        </c:majorGridlines>
        <c:minorGridlines>
          <c:spPr>
            <a:ln>
              <a:noFill/>
            </a:ln>
          </c:spPr>
        </c:minorGridlines>
        <c:title>
          <c:tx>
            <c:rich>
              <a:bodyPr/>
              <a:lstStyle/>
              <a:p>
                <a:pPr>
                  <a:defRPr/>
                </a:pPr>
                <a:r>
                  <a:rPr lang="en-US" sz="1400" dirty="0">
                    <a:latin typeface="Fira Sans Condensed Black" panose="020B0A03050000020004" pitchFamily="34" charset="0"/>
                  </a:rPr>
                  <a:t>Difference</a:t>
                </a:r>
              </a:p>
            </c:rich>
          </c:tx>
          <c:overlay val="0"/>
        </c:title>
        <c:majorTickMark val="out"/>
        <c:minorTickMark val="none"/>
        <c:tickLblPos val="nextTo"/>
        <c:crossAx val="391421936"/>
        <c:crosses val="autoZero"/>
        <c:crossBetween val="midCat"/>
        <c:majorUnit val="1"/>
      </c:valAx>
      <c:valAx>
        <c:axId val="391421936"/>
        <c:scaling>
          <c:orientation val="minMax"/>
          <c:max val="100"/>
        </c:scaling>
        <c:delete val="0"/>
        <c:axPos val="l"/>
        <c:majorGridlines>
          <c:spPr>
            <a:ln>
              <a:noFill/>
            </a:ln>
          </c:spPr>
        </c:majorGridlines>
        <c:title>
          <c:tx>
            <c:rich>
              <a:bodyPr rot="-5400000" vert="horz"/>
              <a:lstStyle/>
              <a:p>
                <a:pPr>
                  <a:defRPr/>
                </a:pPr>
                <a:r>
                  <a:rPr lang="en-US" sz="1400" dirty="0">
                    <a:latin typeface="Fira Sans Condensed Black" panose="020B0A03050000020004" pitchFamily="34" charset="0"/>
                  </a:rPr>
                  <a:t>Frequency</a:t>
                </a:r>
              </a:p>
            </c:rich>
          </c:tx>
          <c:overlay val="0"/>
        </c:title>
        <c:numFmt formatCode="General" sourceLinked="1"/>
        <c:majorTickMark val="out"/>
        <c:minorTickMark val="none"/>
        <c:tickLblPos val="none"/>
        <c:crossAx val="419453264"/>
        <c:crosses val="autoZero"/>
        <c:crossBetween val="midCat"/>
      </c:valAx>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pPr>
              <a:noFill/>
              <a:ln>
                <a:noFill/>
              </a:ln>
            </c:spPr>
          </c:marker>
          <c:xVal>
            <c:strRef>
              <c:f>[SalesforceTemplate_Denmark.xlsx]Sheet2!$A$1:$B$1</c:f>
              <c:strCache>
                <c:ptCount val="2"/>
                <c:pt idx="0">
                  <c:v>Frequency</c:v>
                </c:pt>
                <c:pt idx="1">
                  <c:v>Test scores</c:v>
                </c:pt>
              </c:strCache>
            </c:strRef>
          </c:xVal>
          <c:yVal>
            <c:numRef>
              <c:f>[SalesforceTemplate_Denmark.xlsx]Sheet2!$A$2:$B$2</c:f>
              <c:numCache>
                <c:formatCode>General</c:formatCode>
                <c:ptCount val="2"/>
                <c:pt idx="0">
                  <c:v>0</c:v>
                </c:pt>
              </c:numCache>
            </c:numRef>
          </c:yVal>
          <c:smooth val="0"/>
          <c:extLst>
            <c:ext xmlns:c16="http://schemas.microsoft.com/office/drawing/2014/chart" uri="{C3380CC4-5D6E-409C-BE32-E72D297353CC}">
              <c16:uniqueId val="{00000000-2E97-5346-95B8-A7E25A9285E7}"/>
            </c:ext>
          </c:extLst>
        </c:ser>
        <c:dLbls>
          <c:showLegendKey val="0"/>
          <c:showVal val="0"/>
          <c:showCatName val="0"/>
          <c:showSerName val="0"/>
          <c:showPercent val="0"/>
          <c:showBubbleSize val="0"/>
        </c:dLbls>
        <c:axId val="419453264"/>
        <c:axId val="391421936"/>
      </c:scatterChart>
      <c:valAx>
        <c:axId val="419453264"/>
        <c:scaling>
          <c:orientation val="minMax"/>
          <c:max val="10"/>
          <c:min val="-3"/>
        </c:scaling>
        <c:delete val="0"/>
        <c:axPos val="b"/>
        <c:majorGridlines>
          <c:spPr>
            <a:ln>
              <a:solidFill>
                <a:schemeClr val="bg1">
                  <a:lumMod val="85000"/>
                </a:schemeClr>
              </a:solidFill>
            </a:ln>
          </c:spPr>
        </c:majorGridlines>
        <c:minorGridlines>
          <c:spPr>
            <a:ln>
              <a:noFill/>
            </a:ln>
          </c:spPr>
        </c:minorGridlines>
        <c:title>
          <c:tx>
            <c:rich>
              <a:bodyPr/>
              <a:lstStyle/>
              <a:p>
                <a:pPr>
                  <a:defRPr/>
                </a:pPr>
                <a:r>
                  <a:rPr lang="en-US" sz="1400" dirty="0">
                    <a:latin typeface="Fira Sans Condensed Black" panose="020B0A03050000020004" pitchFamily="34" charset="0"/>
                  </a:rPr>
                  <a:t>Difference</a:t>
                </a:r>
              </a:p>
            </c:rich>
          </c:tx>
          <c:overlay val="0"/>
        </c:title>
        <c:majorTickMark val="out"/>
        <c:minorTickMark val="none"/>
        <c:tickLblPos val="nextTo"/>
        <c:crossAx val="391421936"/>
        <c:crosses val="autoZero"/>
        <c:crossBetween val="midCat"/>
        <c:majorUnit val="1"/>
      </c:valAx>
      <c:valAx>
        <c:axId val="391421936"/>
        <c:scaling>
          <c:orientation val="minMax"/>
          <c:max val="100"/>
        </c:scaling>
        <c:delete val="0"/>
        <c:axPos val="l"/>
        <c:majorGridlines>
          <c:spPr>
            <a:ln>
              <a:noFill/>
            </a:ln>
          </c:spPr>
        </c:majorGridlines>
        <c:title>
          <c:tx>
            <c:rich>
              <a:bodyPr rot="-5400000" vert="horz"/>
              <a:lstStyle/>
              <a:p>
                <a:pPr>
                  <a:defRPr/>
                </a:pPr>
                <a:r>
                  <a:rPr lang="en-US" sz="1400" dirty="0">
                    <a:latin typeface="Fira Sans Condensed Black" panose="020B0A03050000020004" pitchFamily="34" charset="0"/>
                  </a:rPr>
                  <a:t>Frequency</a:t>
                </a:r>
              </a:p>
            </c:rich>
          </c:tx>
          <c:overlay val="0"/>
        </c:title>
        <c:numFmt formatCode="General" sourceLinked="1"/>
        <c:majorTickMark val="out"/>
        <c:minorTickMark val="none"/>
        <c:tickLblPos val="none"/>
        <c:crossAx val="419453264"/>
        <c:crosses val="autoZero"/>
        <c:crossBetween val="midCat"/>
      </c:valAx>
    </c:plotArea>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pPr>
              <a:noFill/>
              <a:ln>
                <a:noFill/>
              </a:ln>
            </c:spPr>
          </c:marker>
          <c:xVal>
            <c:strRef>
              <c:f>[SalesforceTemplate_Denmark.xlsx]Sheet2!$A$1:$B$1</c:f>
              <c:strCache>
                <c:ptCount val="2"/>
                <c:pt idx="0">
                  <c:v>Frequency</c:v>
                </c:pt>
                <c:pt idx="1">
                  <c:v>Test scores</c:v>
                </c:pt>
              </c:strCache>
            </c:strRef>
          </c:xVal>
          <c:yVal>
            <c:numRef>
              <c:f>[SalesforceTemplate_Denmark.xlsx]Sheet2!$A$2:$B$2</c:f>
              <c:numCache>
                <c:formatCode>General</c:formatCode>
                <c:ptCount val="2"/>
                <c:pt idx="0">
                  <c:v>0</c:v>
                </c:pt>
              </c:numCache>
            </c:numRef>
          </c:yVal>
          <c:smooth val="0"/>
          <c:extLst>
            <c:ext xmlns:c16="http://schemas.microsoft.com/office/drawing/2014/chart" uri="{C3380CC4-5D6E-409C-BE32-E72D297353CC}">
              <c16:uniqueId val="{00000000-C870-4444-8F22-0034A562201D}"/>
            </c:ext>
          </c:extLst>
        </c:ser>
        <c:dLbls>
          <c:showLegendKey val="0"/>
          <c:showVal val="0"/>
          <c:showCatName val="0"/>
          <c:showSerName val="0"/>
          <c:showPercent val="0"/>
          <c:showBubbleSize val="0"/>
        </c:dLbls>
        <c:axId val="419453264"/>
        <c:axId val="391421936"/>
      </c:scatterChart>
      <c:valAx>
        <c:axId val="419453264"/>
        <c:scaling>
          <c:orientation val="minMax"/>
          <c:max val="10"/>
          <c:min val="-3"/>
        </c:scaling>
        <c:delete val="0"/>
        <c:axPos val="b"/>
        <c:majorGridlines>
          <c:spPr>
            <a:ln>
              <a:solidFill>
                <a:schemeClr val="bg1">
                  <a:lumMod val="85000"/>
                </a:schemeClr>
              </a:solidFill>
            </a:ln>
          </c:spPr>
        </c:majorGridlines>
        <c:minorGridlines>
          <c:spPr>
            <a:ln>
              <a:noFill/>
            </a:ln>
          </c:spPr>
        </c:minorGridlines>
        <c:title>
          <c:tx>
            <c:rich>
              <a:bodyPr/>
              <a:lstStyle/>
              <a:p>
                <a:pPr>
                  <a:defRPr/>
                </a:pPr>
                <a:r>
                  <a:rPr lang="en-US" sz="1400" dirty="0">
                    <a:latin typeface="Fira Sans Condensed Black" panose="020B0A03050000020004" pitchFamily="34" charset="0"/>
                  </a:rPr>
                  <a:t>Difference</a:t>
                </a:r>
              </a:p>
            </c:rich>
          </c:tx>
          <c:overlay val="0"/>
        </c:title>
        <c:majorTickMark val="out"/>
        <c:minorTickMark val="none"/>
        <c:tickLblPos val="nextTo"/>
        <c:crossAx val="391421936"/>
        <c:crosses val="autoZero"/>
        <c:crossBetween val="midCat"/>
        <c:majorUnit val="1"/>
      </c:valAx>
      <c:valAx>
        <c:axId val="391421936"/>
        <c:scaling>
          <c:orientation val="minMax"/>
          <c:max val="100"/>
        </c:scaling>
        <c:delete val="0"/>
        <c:axPos val="l"/>
        <c:majorGridlines>
          <c:spPr>
            <a:ln>
              <a:noFill/>
            </a:ln>
          </c:spPr>
        </c:majorGridlines>
        <c:title>
          <c:tx>
            <c:rich>
              <a:bodyPr rot="-5400000" vert="horz"/>
              <a:lstStyle/>
              <a:p>
                <a:pPr>
                  <a:defRPr/>
                </a:pPr>
                <a:r>
                  <a:rPr lang="en-US" sz="1400" dirty="0">
                    <a:latin typeface="Fira Sans Condensed Black" panose="020B0A03050000020004" pitchFamily="34" charset="0"/>
                  </a:rPr>
                  <a:t>Frequency</a:t>
                </a:r>
              </a:p>
            </c:rich>
          </c:tx>
          <c:overlay val="0"/>
        </c:title>
        <c:numFmt formatCode="General" sourceLinked="1"/>
        <c:majorTickMark val="out"/>
        <c:minorTickMark val="none"/>
        <c:tickLblPos val="none"/>
        <c:crossAx val="419453264"/>
        <c:crosses val="autoZero"/>
        <c:crossBetween val="midCat"/>
      </c:valAx>
    </c:plotArea>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pPr>
              <a:noFill/>
              <a:ln>
                <a:noFill/>
              </a:ln>
            </c:spPr>
          </c:marker>
          <c:xVal>
            <c:strRef>
              <c:f>[SalesforceTemplate_Denmark.xlsx]Sheet2!$A$1:$B$1</c:f>
              <c:strCache>
                <c:ptCount val="2"/>
                <c:pt idx="0">
                  <c:v>Frequency</c:v>
                </c:pt>
                <c:pt idx="1">
                  <c:v>Test scores</c:v>
                </c:pt>
              </c:strCache>
            </c:strRef>
          </c:xVal>
          <c:yVal>
            <c:numRef>
              <c:f>[SalesforceTemplate_Denmark.xlsx]Sheet2!$A$2:$B$2</c:f>
              <c:numCache>
                <c:formatCode>General</c:formatCode>
                <c:ptCount val="2"/>
                <c:pt idx="0">
                  <c:v>0</c:v>
                </c:pt>
              </c:numCache>
            </c:numRef>
          </c:yVal>
          <c:smooth val="0"/>
          <c:extLst>
            <c:ext xmlns:c16="http://schemas.microsoft.com/office/drawing/2014/chart" uri="{C3380CC4-5D6E-409C-BE32-E72D297353CC}">
              <c16:uniqueId val="{00000000-65A1-3F4A-B744-DE1B2517F3B4}"/>
            </c:ext>
          </c:extLst>
        </c:ser>
        <c:dLbls>
          <c:showLegendKey val="0"/>
          <c:showVal val="0"/>
          <c:showCatName val="0"/>
          <c:showSerName val="0"/>
          <c:showPercent val="0"/>
          <c:showBubbleSize val="0"/>
        </c:dLbls>
        <c:axId val="419453264"/>
        <c:axId val="391421936"/>
      </c:scatterChart>
      <c:valAx>
        <c:axId val="419453264"/>
        <c:scaling>
          <c:orientation val="minMax"/>
          <c:max val="10"/>
          <c:min val="-3"/>
        </c:scaling>
        <c:delete val="0"/>
        <c:axPos val="b"/>
        <c:majorGridlines>
          <c:spPr>
            <a:ln>
              <a:solidFill>
                <a:schemeClr val="bg1">
                  <a:lumMod val="85000"/>
                </a:schemeClr>
              </a:solidFill>
            </a:ln>
          </c:spPr>
        </c:majorGridlines>
        <c:minorGridlines>
          <c:spPr>
            <a:ln>
              <a:noFill/>
            </a:ln>
          </c:spPr>
        </c:minorGridlines>
        <c:title>
          <c:tx>
            <c:rich>
              <a:bodyPr/>
              <a:lstStyle/>
              <a:p>
                <a:pPr>
                  <a:defRPr/>
                </a:pPr>
                <a:r>
                  <a:rPr lang="en-US" sz="1400" dirty="0">
                    <a:latin typeface="Fira Sans Condensed Black" panose="020B0A03050000020004" pitchFamily="34" charset="0"/>
                  </a:rPr>
                  <a:t>Difference</a:t>
                </a:r>
              </a:p>
            </c:rich>
          </c:tx>
          <c:overlay val="0"/>
        </c:title>
        <c:majorTickMark val="out"/>
        <c:minorTickMark val="none"/>
        <c:tickLblPos val="nextTo"/>
        <c:crossAx val="391421936"/>
        <c:crosses val="autoZero"/>
        <c:crossBetween val="midCat"/>
        <c:majorUnit val="1"/>
      </c:valAx>
      <c:valAx>
        <c:axId val="391421936"/>
        <c:scaling>
          <c:orientation val="minMax"/>
          <c:max val="100"/>
        </c:scaling>
        <c:delete val="0"/>
        <c:axPos val="l"/>
        <c:majorGridlines>
          <c:spPr>
            <a:ln>
              <a:noFill/>
            </a:ln>
          </c:spPr>
        </c:majorGridlines>
        <c:title>
          <c:tx>
            <c:rich>
              <a:bodyPr rot="-5400000" vert="horz"/>
              <a:lstStyle/>
              <a:p>
                <a:pPr>
                  <a:defRPr/>
                </a:pPr>
                <a:r>
                  <a:rPr lang="en-US" sz="1400" dirty="0">
                    <a:latin typeface="Fira Sans Condensed Black" panose="020B0A03050000020004" pitchFamily="34" charset="0"/>
                  </a:rPr>
                  <a:t>Frequency</a:t>
                </a:r>
              </a:p>
            </c:rich>
          </c:tx>
          <c:overlay val="0"/>
        </c:title>
        <c:numFmt formatCode="General" sourceLinked="1"/>
        <c:majorTickMark val="out"/>
        <c:minorTickMark val="none"/>
        <c:tickLblPos val="none"/>
        <c:crossAx val="419453264"/>
        <c:crosses val="autoZero"/>
        <c:crossBetween val="midCat"/>
      </c:valAx>
    </c:plotArea>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38100" cap="rnd">
              <a:solidFill>
                <a:schemeClr val="accent2"/>
              </a:solidFill>
              <a:round/>
            </a:ln>
            <a:effectLst/>
          </c:spPr>
          <c:marker>
            <c:symbol val="none"/>
          </c:marker>
          <c:xVal>
            <c:numRef>
              <c:f>Sheet1!$A$2:$A$22</c:f>
              <c:numCache>
                <c:formatCode>General</c:formatCode>
                <c:ptCount val="21"/>
                <c:pt idx="0">
                  <c:v>-4</c:v>
                </c:pt>
                <c:pt idx="1">
                  <c:v>-3.5</c:v>
                </c:pt>
                <c:pt idx="2">
                  <c:v>-3</c:v>
                </c:pt>
                <c:pt idx="3">
                  <c:v>-2.5</c:v>
                </c:pt>
                <c:pt idx="4">
                  <c:v>-2</c:v>
                </c:pt>
                <c:pt idx="5">
                  <c:v>-1.5</c:v>
                </c:pt>
                <c:pt idx="6">
                  <c:v>-1</c:v>
                </c:pt>
                <c:pt idx="7">
                  <c:v>-0.5</c:v>
                </c:pt>
                <c:pt idx="8">
                  <c:v>0</c:v>
                </c:pt>
                <c:pt idx="9">
                  <c:v>0.5</c:v>
                </c:pt>
                <c:pt idx="10">
                  <c:v>1</c:v>
                </c:pt>
                <c:pt idx="11">
                  <c:v>1.5</c:v>
                </c:pt>
                <c:pt idx="12">
                  <c:v>2</c:v>
                </c:pt>
                <c:pt idx="13">
                  <c:v>2.5</c:v>
                </c:pt>
                <c:pt idx="14">
                  <c:v>3</c:v>
                </c:pt>
                <c:pt idx="15">
                  <c:v>3.5</c:v>
                </c:pt>
                <c:pt idx="16">
                  <c:v>4</c:v>
                </c:pt>
                <c:pt idx="17">
                  <c:v>4.5</c:v>
                </c:pt>
                <c:pt idx="18">
                  <c:v>5</c:v>
                </c:pt>
                <c:pt idx="19">
                  <c:v>5.5</c:v>
                </c:pt>
                <c:pt idx="20">
                  <c:v>6</c:v>
                </c:pt>
              </c:numCache>
            </c:numRef>
          </c:xVal>
          <c:yVal>
            <c:numRef>
              <c:f>Sheet1!$B$2:$B$22</c:f>
              <c:numCache>
                <c:formatCode>General</c:formatCode>
                <c:ptCount val="21"/>
                <c:pt idx="0">
                  <c:v>9.1347204083645936E-12</c:v>
                </c:pt>
                <c:pt idx="1">
                  <c:v>2.6695566147628519E-10</c:v>
                </c:pt>
                <c:pt idx="2">
                  <c:v>6.0758828498232861E-9</c:v>
                </c:pt>
                <c:pt idx="3">
                  <c:v>1.0769760042543276E-7</c:v>
                </c:pt>
                <c:pt idx="4">
                  <c:v>1.4867195147342977E-6</c:v>
                </c:pt>
                <c:pt idx="5">
                  <c:v>1.5983741106905475E-5</c:v>
                </c:pt>
                <c:pt idx="6">
                  <c:v>1.3383022576488537E-4</c:v>
                </c:pt>
                <c:pt idx="7">
                  <c:v>8.7268269504576015E-4</c:v>
                </c:pt>
                <c:pt idx="8">
                  <c:v>4.4318484119380075E-3</c:v>
                </c:pt>
                <c:pt idx="9">
                  <c:v>1.752830049356854E-2</c:v>
                </c:pt>
                <c:pt idx="10">
                  <c:v>5.3990966513188063E-2</c:v>
                </c:pt>
                <c:pt idx="11">
                  <c:v>0.12951759566589174</c:v>
                </c:pt>
                <c:pt idx="12">
                  <c:v>0.24197072451914337</c:v>
                </c:pt>
                <c:pt idx="13">
                  <c:v>0.35206532676429952</c:v>
                </c:pt>
                <c:pt idx="14">
                  <c:v>0.3989422804014327</c:v>
                </c:pt>
                <c:pt idx="15">
                  <c:v>0.35206532676429952</c:v>
                </c:pt>
                <c:pt idx="16">
                  <c:v>0.24197072451914337</c:v>
                </c:pt>
                <c:pt idx="17">
                  <c:v>0.12951759566589174</c:v>
                </c:pt>
                <c:pt idx="18">
                  <c:v>5.3990966513188063E-2</c:v>
                </c:pt>
                <c:pt idx="19">
                  <c:v>1.752830049356854E-2</c:v>
                </c:pt>
                <c:pt idx="20">
                  <c:v>4.4318484119380075E-3</c:v>
                </c:pt>
              </c:numCache>
            </c:numRef>
          </c:yVal>
          <c:smooth val="1"/>
          <c:extLst>
            <c:ext xmlns:c16="http://schemas.microsoft.com/office/drawing/2014/chart" uri="{C3380CC4-5D6E-409C-BE32-E72D297353CC}">
              <c16:uniqueId val="{00000000-6EDB-B74D-8ABC-81C2C83094E1}"/>
            </c:ext>
          </c:extLst>
        </c:ser>
        <c:dLbls>
          <c:showLegendKey val="0"/>
          <c:showVal val="0"/>
          <c:showCatName val="0"/>
          <c:showSerName val="0"/>
          <c:showPercent val="0"/>
          <c:showBubbleSize val="0"/>
        </c:dLbls>
        <c:axId val="214503535"/>
        <c:axId val="214531759"/>
      </c:scatterChart>
      <c:valAx>
        <c:axId val="214503535"/>
        <c:scaling>
          <c:orientation val="minMax"/>
          <c:max val="6"/>
          <c:min val="-4"/>
        </c:scaling>
        <c:delete val="0"/>
        <c:axPos val="b"/>
        <c:majorGridlines>
          <c:spPr>
            <a:ln w="9525" cap="flat" cmpd="sng" algn="ctr">
              <a:solidFill>
                <a:schemeClr val="bg1">
                  <a:lumMod val="85000"/>
                </a:schemeClr>
              </a:solidFill>
              <a:round/>
            </a:ln>
            <a:effectLst/>
          </c:spPr>
        </c:majorGridlines>
        <c:numFmt formatCode="General" sourceLinked="1"/>
        <c:majorTickMark val="none"/>
        <c:minorTickMark val="none"/>
        <c:tickLblPos val="none"/>
        <c:spPr>
          <a:noFill/>
          <a:ln w="9525" cap="flat" cmpd="sng" algn="ctr">
            <a:solidFill>
              <a:schemeClr val="accent6"/>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31759"/>
        <c:crosses val="autoZero"/>
        <c:crossBetween val="midCat"/>
      </c:valAx>
      <c:valAx>
        <c:axId val="214531759"/>
        <c:scaling>
          <c:orientation val="minMax"/>
          <c:max val="0.60000000000000009"/>
        </c:scaling>
        <c:delete val="0"/>
        <c:axPos val="l"/>
        <c:majorGridlines>
          <c:spPr>
            <a:ln w="9525" cap="flat" cmpd="sng" algn="ctr">
              <a:noFill/>
              <a:round/>
            </a:ln>
            <a:effectLst/>
          </c:spPr>
        </c:majorGridlines>
        <c:numFmt formatCode="General" sourceLinked="1"/>
        <c:majorTickMark val="none"/>
        <c:minorTickMark val="none"/>
        <c:tickLblPos val="none"/>
        <c:spPr>
          <a:noFill/>
          <a:ln w="9525" cap="flat" cmpd="sng" algn="ctr">
            <a:solidFill>
              <a:schemeClr val="accent6"/>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0353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pPr>
              <a:noFill/>
              <a:ln>
                <a:noFill/>
              </a:ln>
            </c:spPr>
          </c:marker>
          <c:xVal>
            <c:strRef>
              <c:f>[SalesforceTemplate_Denmark.xlsx]Sheet2!$A$1:$B$1</c:f>
              <c:strCache>
                <c:ptCount val="2"/>
                <c:pt idx="0">
                  <c:v>Frequency</c:v>
                </c:pt>
                <c:pt idx="1">
                  <c:v>Test scores</c:v>
                </c:pt>
              </c:strCache>
            </c:strRef>
          </c:xVal>
          <c:yVal>
            <c:numRef>
              <c:f>[SalesforceTemplate_Denmark.xlsx]Sheet2!$A$2:$B$2</c:f>
              <c:numCache>
                <c:formatCode>General</c:formatCode>
                <c:ptCount val="2"/>
                <c:pt idx="0">
                  <c:v>0</c:v>
                </c:pt>
              </c:numCache>
            </c:numRef>
          </c:yVal>
          <c:smooth val="0"/>
          <c:extLst>
            <c:ext xmlns:c16="http://schemas.microsoft.com/office/drawing/2014/chart" uri="{C3380CC4-5D6E-409C-BE32-E72D297353CC}">
              <c16:uniqueId val="{00000000-B763-C642-A678-565A2C734C53}"/>
            </c:ext>
          </c:extLst>
        </c:ser>
        <c:dLbls>
          <c:showLegendKey val="0"/>
          <c:showVal val="0"/>
          <c:showCatName val="0"/>
          <c:showSerName val="0"/>
          <c:showPercent val="0"/>
          <c:showBubbleSize val="0"/>
        </c:dLbls>
        <c:axId val="419453264"/>
        <c:axId val="391421936"/>
      </c:scatterChart>
      <c:valAx>
        <c:axId val="419453264"/>
        <c:scaling>
          <c:orientation val="minMax"/>
          <c:max val="10"/>
          <c:min val="-3"/>
        </c:scaling>
        <c:delete val="0"/>
        <c:axPos val="b"/>
        <c:majorGridlines>
          <c:spPr>
            <a:ln>
              <a:solidFill>
                <a:schemeClr val="bg1">
                  <a:lumMod val="85000"/>
                </a:schemeClr>
              </a:solidFill>
            </a:ln>
          </c:spPr>
        </c:majorGridlines>
        <c:minorGridlines>
          <c:spPr>
            <a:ln>
              <a:noFill/>
            </a:ln>
          </c:spPr>
        </c:minorGridlines>
        <c:title>
          <c:tx>
            <c:rich>
              <a:bodyPr/>
              <a:lstStyle/>
              <a:p>
                <a:pPr>
                  <a:defRPr/>
                </a:pPr>
                <a:r>
                  <a:rPr lang="en-US" sz="1400" dirty="0">
                    <a:latin typeface="Fira Sans Condensed Black" panose="020B0A03050000020004" pitchFamily="34" charset="0"/>
                  </a:rPr>
                  <a:t>Difference</a:t>
                </a:r>
              </a:p>
            </c:rich>
          </c:tx>
          <c:overlay val="0"/>
        </c:title>
        <c:majorTickMark val="out"/>
        <c:minorTickMark val="none"/>
        <c:tickLblPos val="nextTo"/>
        <c:crossAx val="391421936"/>
        <c:crosses val="autoZero"/>
        <c:crossBetween val="midCat"/>
        <c:majorUnit val="1"/>
      </c:valAx>
      <c:valAx>
        <c:axId val="391421936"/>
        <c:scaling>
          <c:orientation val="minMax"/>
          <c:max val="100"/>
        </c:scaling>
        <c:delete val="0"/>
        <c:axPos val="l"/>
        <c:majorGridlines>
          <c:spPr>
            <a:ln>
              <a:noFill/>
            </a:ln>
          </c:spPr>
        </c:majorGridlines>
        <c:title>
          <c:tx>
            <c:rich>
              <a:bodyPr rot="-5400000" vert="horz"/>
              <a:lstStyle/>
              <a:p>
                <a:pPr>
                  <a:defRPr/>
                </a:pPr>
                <a:r>
                  <a:rPr lang="en-US" sz="1400" dirty="0">
                    <a:latin typeface="Fira Sans Condensed Black" panose="020B0A03050000020004" pitchFamily="34" charset="0"/>
                  </a:rPr>
                  <a:t>Frequency</a:t>
                </a:r>
              </a:p>
            </c:rich>
          </c:tx>
          <c:overlay val="0"/>
        </c:title>
        <c:numFmt formatCode="General" sourceLinked="1"/>
        <c:majorTickMark val="out"/>
        <c:minorTickMark val="none"/>
        <c:tickLblPos val="none"/>
        <c:crossAx val="419453264"/>
        <c:crosses val="autoZero"/>
        <c:crossBetween val="midCat"/>
      </c:valAx>
    </c:plotArea>
    <c:plotVisOnly val="1"/>
    <c:dispBlanksAs val="gap"/>
    <c:showDLblsOverMax val="0"/>
  </c:chart>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B2AB04-1293-AE4B-A609-EA6EC7A42B89}" type="datetimeFigureOut">
              <a:rPr lang="en-US" smtClean="0"/>
              <a:t>2/14/2024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2B47FD-90C9-C046-A915-0C92FACCF0E8}" type="slidenum">
              <a:rPr lang="en-US" smtClean="0"/>
              <a:t>‹#›</a:t>
            </a:fld>
            <a:endParaRPr lang="en-US"/>
          </a:p>
        </p:txBody>
      </p:sp>
    </p:spTree>
    <p:extLst>
      <p:ext uri="{BB962C8B-B14F-4D97-AF65-F5344CB8AC3E}">
        <p14:creationId xmlns:p14="http://schemas.microsoft.com/office/powerpoint/2010/main" val="639236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29b92c545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g129b92c5457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77" name="Google Shape;177;g129b92c5457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look at what would have happened if we had only smaller samples (n=200) and estimated treatment effects from those.</a:t>
            </a:r>
          </a:p>
          <a:p>
            <a:r>
              <a:rPr lang="en-US" dirty="0"/>
              <a:t>Each graph shows the distribution of test scores in the treatment group, and in the control group, and the difference in average scores</a:t>
            </a:r>
          </a:p>
          <a:p>
            <a:r>
              <a:rPr lang="en-US" dirty="0"/>
              <a:t>You can see wide variation in treatment effect estimates – one is even negative.</a:t>
            </a:r>
          </a:p>
          <a:p>
            <a:r>
              <a:rPr lang="en-US" dirty="0"/>
              <a:t>You also saw this in the sampling exercise before – small samples give different treatment effect estimates every time.</a:t>
            </a:r>
          </a:p>
          <a:p>
            <a:endParaRPr lang="en-US" dirty="0"/>
          </a:p>
        </p:txBody>
      </p:sp>
      <p:sp>
        <p:nvSpPr>
          <p:cNvPr id="4" name="Slide Number Placeholder 3"/>
          <p:cNvSpPr>
            <a:spLocks noGrp="1"/>
          </p:cNvSpPr>
          <p:nvPr>
            <p:ph type="sldNum" sz="quarter" idx="5"/>
          </p:nvPr>
        </p:nvSpPr>
        <p:spPr/>
        <p:txBody>
          <a:bodyPr/>
          <a:lstStyle/>
          <a:p>
            <a:fld id="{E82B47FD-90C9-C046-A915-0C92FACCF0E8}" type="slidenum">
              <a:rPr lang="en-US" smtClean="0"/>
              <a:t>15</a:t>
            </a:fld>
            <a:endParaRPr lang="en-US"/>
          </a:p>
        </p:txBody>
      </p:sp>
    </p:spTree>
    <p:extLst>
      <p:ext uri="{BB962C8B-B14F-4D97-AF65-F5344CB8AC3E}">
        <p14:creationId xmlns:p14="http://schemas.microsoft.com/office/powerpoint/2010/main" val="4196494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suppose we ran many of these experiments</a:t>
            </a:r>
            <a:r>
              <a:rPr lang="en-US" baseline="0" dirty="0"/>
              <a:t> and took the difference in treatment and control mean. Because of the dispersion of test scores, we would not get the same difference every time.</a:t>
            </a:r>
          </a:p>
          <a:p>
            <a:endParaRPr lang="en-US" baseline="0" dirty="0"/>
          </a:p>
          <a:p>
            <a:r>
              <a:rPr lang="en-US" dirty="0"/>
              <a:t>Each time we get a different treatment effect estimate.</a:t>
            </a:r>
          </a:p>
          <a:p>
            <a:r>
              <a:rPr lang="en-US" dirty="0"/>
              <a:t>We want to know think some more about how these treatment effect estimates ”behave”.</a:t>
            </a:r>
          </a:p>
          <a:p>
            <a:r>
              <a:rPr lang="en-US" dirty="0"/>
              <a:t>Or: what is the </a:t>
            </a:r>
            <a:r>
              <a:rPr lang="en-US" b="1" dirty="0"/>
              <a:t>distribution</a:t>
            </a:r>
            <a:r>
              <a:rPr lang="en-US" dirty="0"/>
              <a:t> of these estimates?</a:t>
            </a:r>
          </a:p>
          <a:p>
            <a:endParaRPr lang="en-US" dirty="0"/>
          </a:p>
        </p:txBody>
      </p:sp>
      <p:sp>
        <p:nvSpPr>
          <p:cNvPr id="4" name="Slide Number Placeholder 3"/>
          <p:cNvSpPr>
            <a:spLocks noGrp="1"/>
          </p:cNvSpPr>
          <p:nvPr>
            <p:ph type="sldNum" sz="quarter" idx="10"/>
          </p:nvPr>
        </p:nvSpPr>
        <p:spPr/>
        <p:txBody>
          <a:bodyPr/>
          <a:lstStyle/>
          <a:p>
            <a:fld id="{5A3D2135-9DC2-4340-B54D-B4A69FFBECAC}" type="slidenum">
              <a:rPr lang="en-US" smtClean="0"/>
              <a:t>16</a:t>
            </a:fld>
            <a:endParaRPr lang="en-US"/>
          </a:p>
        </p:txBody>
      </p:sp>
    </p:spTree>
    <p:extLst>
      <p:ext uri="{BB962C8B-B14F-4D97-AF65-F5344CB8AC3E}">
        <p14:creationId xmlns:p14="http://schemas.microsoft.com/office/powerpoint/2010/main" val="16505523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3D2135-9DC2-4340-B54D-B4A69FFBECAC}" type="slidenum">
              <a:rPr lang="en-US" smtClean="0"/>
              <a:t>17</a:t>
            </a:fld>
            <a:endParaRPr lang="en-US"/>
          </a:p>
        </p:txBody>
      </p:sp>
    </p:spTree>
    <p:extLst>
      <p:ext uri="{BB962C8B-B14F-4D97-AF65-F5344CB8AC3E}">
        <p14:creationId xmlns:p14="http://schemas.microsoft.com/office/powerpoint/2010/main" val="3894586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3D2135-9DC2-4340-B54D-B4A69FFBECAC}" type="slidenum">
              <a:rPr lang="en-US" smtClean="0"/>
              <a:t>18</a:t>
            </a:fld>
            <a:endParaRPr lang="en-US"/>
          </a:p>
        </p:txBody>
      </p:sp>
    </p:spTree>
    <p:extLst>
      <p:ext uri="{BB962C8B-B14F-4D97-AF65-F5344CB8AC3E}">
        <p14:creationId xmlns:p14="http://schemas.microsoft.com/office/powerpoint/2010/main" val="13056054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3D2135-9DC2-4340-B54D-B4A69FFBECAC}" type="slidenum">
              <a:rPr lang="en-US" smtClean="0"/>
              <a:t>19</a:t>
            </a:fld>
            <a:endParaRPr lang="en-US"/>
          </a:p>
        </p:txBody>
      </p:sp>
    </p:spTree>
    <p:extLst>
      <p:ext uri="{BB962C8B-B14F-4D97-AF65-F5344CB8AC3E}">
        <p14:creationId xmlns:p14="http://schemas.microsoft.com/office/powerpoint/2010/main" val="2554823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3D2135-9DC2-4340-B54D-B4A69FFBECAC}" type="slidenum">
              <a:rPr lang="en-US" smtClean="0"/>
              <a:t>20</a:t>
            </a:fld>
            <a:endParaRPr lang="en-US"/>
          </a:p>
        </p:txBody>
      </p:sp>
    </p:spTree>
    <p:extLst>
      <p:ext uri="{BB962C8B-B14F-4D97-AF65-F5344CB8AC3E}">
        <p14:creationId xmlns:p14="http://schemas.microsoft.com/office/powerpoint/2010/main" val="13400182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3D2135-9DC2-4340-B54D-B4A69FFBECAC}" type="slidenum">
              <a:rPr lang="en-US" smtClean="0"/>
              <a:t>21</a:t>
            </a:fld>
            <a:endParaRPr lang="en-US"/>
          </a:p>
        </p:txBody>
      </p:sp>
    </p:spTree>
    <p:extLst>
      <p:ext uri="{BB962C8B-B14F-4D97-AF65-F5344CB8AC3E}">
        <p14:creationId xmlns:p14="http://schemas.microsoft.com/office/powerpoint/2010/main" val="1489191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would slowly build up a distribution of estimates. </a:t>
            </a:r>
          </a:p>
          <a:p>
            <a:r>
              <a:rPr lang="en-US" b="1" baseline="0" dirty="0"/>
              <a:t>Statistical theory </a:t>
            </a:r>
            <a:r>
              <a:rPr lang="en-US" baseline="0" dirty="0"/>
              <a:t>in fact tells us that this distribution is a normal, or Gaussian distribution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the </a:t>
            </a:r>
            <a:r>
              <a:rPr lang="en-US" b="1" baseline="0" dirty="0"/>
              <a:t>average of all these estimates </a:t>
            </a:r>
            <a:r>
              <a:rPr lang="en-US" baseline="0" dirty="0"/>
              <a:t>is equal to the true effect (</a:t>
            </a:r>
            <a:r>
              <a:rPr lang="en-US" b="1" baseline="0" dirty="0"/>
              <a:t>no bias</a:t>
            </a:r>
            <a:r>
              <a:rPr lang="en-US" baseline="0" dirty="0"/>
              <a:t>)</a:t>
            </a:r>
            <a:endParaRPr lang="en-US" dirty="0"/>
          </a:p>
          <a:p>
            <a:endParaRPr lang="en-US" baseline="0" dirty="0"/>
          </a:p>
          <a:p>
            <a:r>
              <a:rPr lang="en-US" baseline="0" dirty="0"/>
              <a:t>dispersion dictated by </a:t>
            </a:r>
          </a:p>
          <a:p>
            <a:pPr marL="171450" indent="-171450">
              <a:buFontTx/>
              <a:buChar char="-"/>
            </a:pPr>
            <a:r>
              <a:rPr lang="en-US" baseline="0" dirty="0"/>
              <a:t>the dispersion of individual outcomes in T and C (individual children’s test scores)</a:t>
            </a:r>
          </a:p>
          <a:p>
            <a:pPr marL="171450" indent="-171450">
              <a:buFontTx/>
              <a:buChar char="-"/>
            </a:pPr>
            <a:r>
              <a:rPr lang="en-US" baseline="0" dirty="0"/>
              <a:t>the size of the sample we use for each of our hypothetical experiments (dictates representativeness of each T and C for pop. As a whole)</a:t>
            </a:r>
          </a:p>
        </p:txBody>
      </p:sp>
      <p:sp>
        <p:nvSpPr>
          <p:cNvPr id="4" name="Slide Number Placeholder 3"/>
          <p:cNvSpPr>
            <a:spLocks noGrp="1"/>
          </p:cNvSpPr>
          <p:nvPr>
            <p:ph type="sldNum" sz="quarter" idx="10"/>
          </p:nvPr>
        </p:nvSpPr>
        <p:spPr/>
        <p:txBody>
          <a:bodyPr/>
          <a:lstStyle/>
          <a:p>
            <a:fld id="{5A3D2135-9DC2-4340-B54D-B4A69FFBECAC}" type="slidenum">
              <a:rPr lang="en-US" smtClean="0"/>
              <a:t>22</a:t>
            </a:fld>
            <a:endParaRPr lang="en-US"/>
          </a:p>
        </p:txBody>
      </p:sp>
    </p:spTree>
    <p:extLst>
      <p:ext uri="{BB962C8B-B14F-4D97-AF65-F5344CB8AC3E}">
        <p14:creationId xmlns:p14="http://schemas.microsoft.com/office/powerpoint/2010/main" val="37052725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Stylized version: a distribution curve</a:t>
            </a:r>
            <a:r>
              <a:rPr lang="en-US" baseline="0" dirty="0"/>
              <a:t>, with mean beta.</a:t>
            </a:r>
          </a:p>
          <a:p>
            <a:r>
              <a:rPr lang="en-US" dirty="0"/>
              <a:t>The benefit</a:t>
            </a:r>
            <a:r>
              <a:rPr lang="en-US" baseline="0" dirty="0"/>
              <a:t> of randomization and statistics: </a:t>
            </a:r>
            <a:r>
              <a:rPr lang="en-US" i="1" baseline="0" dirty="0"/>
              <a:t>if we know </a:t>
            </a:r>
            <a:r>
              <a:rPr lang="en-US" baseline="0" dirty="0"/>
              <a:t>the variance of the outcomes in the sample, we know what the distribution of effect sizes around the true mean is.</a:t>
            </a:r>
          </a:p>
          <a:p>
            <a:r>
              <a:rPr lang="en-US" b="1" baseline="0" dirty="0"/>
              <a:t>Will use this to solve our problem</a:t>
            </a:r>
            <a:r>
              <a:rPr lang="en-US" baseline="0" dirty="0"/>
              <a:t>: want to know if our effect estimate is a real effect, or just random variation.</a:t>
            </a:r>
            <a:endParaRPr lang="en-US" dirty="0"/>
          </a:p>
          <a:p>
            <a:endParaRPr lang="en-US" dirty="0"/>
          </a:p>
        </p:txBody>
      </p:sp>
      <p:sp>
        <p:nvSpPr>
          <p:cNvPr id="4" name="Slide Number Placeholder 3"/>
          <p:cNvSpPr>
            <a:spLocks noGrp="1"/>
          </p:cNvSpPr>
          <p:nvPr>
            <p:ph type="sldNum" sz="quarter" idx="10"/>
          </p:nvPr>
        </p:nvSpPr>
        <p:spPr/>
        <p:txBody>
          <a:bodyPr/>
          <a:lstStyle/>
          <a:p>
            <a:fld id="{5A3D2135-9DC2-4340-B54D-B4A69FFBECAC}" type="slidenum">
              <a:rPr lang="en-US" smtClean="0"/>
              <a:t>23</a:t>
            </a:fld>
            <a:endParaRPr lang="en-US"/>
          </a:p>
        </p:txBody>
      </p:sp>
    </p:spTree>
    <p:extLst>
      <p:ext uri="{BB962C8B-B14F-4D97-AF65-F5344CB8AC3E}">
        <p14:creationId xmlns:p14="http://schemas.microsoft.com/office/powerpoint/2010/main" val="37438667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2B47FD-90C9-C046-A915-0C92FACCF0E8}" type="slidenum">
              <a:rPr lang="en-US" smtClean="0"/>
              <a:t>24</a:t>
            </a:fld>
            <a:endParaRPr lang="en-US"/>
          </a:p>
        </p:txBody>
      </p:sp>
    </p:spTree>
    <p:extLst>
      <p:ext uri="{BB962C8B-B14F-4D97-AF65-F5344CB8AC3E}">
        <p14:creationId xmlns:p14="http://schemas.microsoft.com/office/powerpoint/2010/main" val="3378300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outline: </a:t>
            </a:r>
          </a:p>
          <a:p>
            <a:pPr marL="171450" indent="-171450">
              <a:buFont typeface="Arial" panose="020B0604020202020204" pitchFamily="34" charset="0"/>
              <a:buChar char="•"/>
            </a:pPr>
            <a:r>
              <a:rPr lang="en-US" dirty="0"/>
              <a:t>within section I, there will be an sampling exercise (not in breakout groups because we need the full class in the room)</a:t>
            </a:r>
          </a:p>
          <a:p>
            <a:r>
              <a:rPr lang="en-US" dirty="0"/>
              <a:t>[Ask J-PAL staff who will lead the exercise and hand over to them on slide 8.]</a:t>
            </a:r>
          </a:p>
          <a:p>
            <a:pPr marL="171450" indent="-171450">
              <a:buFont typeface="Arial" panose="020B0604020202020204" pitchFamily="34" charset="0"/>
              <a:buChar char="•"/>
            </a:pPr>
            <a:r>
              <a:rPr lang="en-US" dirty="0"/>
              <a:t>Explain that there will be a number of technical concepts introduced that are easier to understand with some stats background – focus on intuition if you don’t have that background.</a:t>
            </a:r>
          </a:p>
          <a:p>
            <a:pPr marL="171450" indent="-171450">
              <a:buFont typeface="Arial" panose="020B0604020202020204" pitchFamily="34" charset="0"/>
              <a:buChar char="•"/>
            </a:pPr>
            <a:r>
              <a:rPr lang="en-US" dirty="0"/>
              <a:t>Ask questions!</a:t>
            </a:r>
          </a:p>
          <a:p>
            <a:endParaRPr lang="en-IN" dirty="0"/>
          </a:p>
        </p:txBody>
      </p:sp>
      <p:sp>
        <p:nvSpPr>
          <p:cNvPr id="4" name="Slide Number Placeholder 3"/>
          <p:cNvSpPr>
            <a:spLocks noGrp="1"/>
          </p:cNvSpPr>
          <p:nvPr>
            <p:ph type="sldNum" sz="quarter" idx="5"/>
          </p:nvPr>
        </p:nvSpPr>
        <p:spPr/>
        <p:txBody>
          <a:bodyPr/>
          <a:lstStyle/>
          <a:p>
            <a:fld id="{E82B47FD-90C9-C046-A915-0C92FACCF0E8}" type="slidenum">
              <a:rPr lang="en-US" smtClean="0"/>
              <a:t>6</a:t>
            </a:fld>
            <a:endParaRPr lang="en-US"/>
          </a:p>
        </p:txBody>
      </p:sp>
    </p:spTree>
    <p:extLst>
      <p:ext uri="{BB962C8B-B14F-4D97-AF65-F5344CB8AC3E}">
        <p14:creationId xmlns:p14="http://schemas.microsoft.com/office/powerpoint/2010/main" val="21073680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2B47FD-90C9-C046-A915-0C92FACCF0E8}" type="slidenum">
              <a:rPr lang="en-US" smtClean="0"/>
              <a:t>25</a:t>
            </a:fld>
            <a:endParaRPr lang="en-US"/>
          </a:p>
        </p:txBody>
      </p:sp>
    </p:spTree>
    <p:extLst>
      <p:ext uri="{BB962C8B-B14F-4D97-AF65-F5344CB8AC3E}">
        <p14:creationId xmlns:p14="http://schemas.microsoft.com/office/powerpoint/2010/main" val="513950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2B47FD-90C9-C046-A915-0C92FACCF0E8}" type="slidenum">
              <a:rPr lang="en-US" smtClean="0"/>
              <a:t>26</a:t>
            </a:fld>
            <a:endParaRPr lang="en-US"/>
          </a:p>
        </p:txBody>
      </p:sp>
    </p:spTree>
    <p:extLst>
      <p:ext uri="{BB962C8B-B14F-4D97-AF65-F5344CB8AC3E}">
        <p14:creationId xmlns:p14="http://schemas.microsoft.com/office/powerpoint/2010/main" val="27408062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2B47FD-90C9-C046-A915-0C92FACCF0E8}" type="slidenum">
              <a:rPr lang="en-US" smtClean="0"/>
              <a:t>27</a:t>
            </a:fld>
            <a:endParaRPr lang="en-US"/>
          </a:p>
        </p:txBody>
      </p:sp>
    </p:spTree>
    <p:extLst>
      <p:ext uri="{BB962C8B-B14F-4D97-AF65-F5344CB8AC3E}">
        <p14:creationId xmlns:p14="http://schemas.microsoft.com/office/powerpoint/2010/main" val="24615987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10"/>
          </p:nvPr>
        </p:nvSpPr>
        <p:spPr/>
        <p:txBody>
          <a:bodyPr/>
          <a:lstStyle/>
          <a:p>
            <a:fld id="{5A3D2135-9DC2-4340-B54D-B4A69FFBECAC}" type="slidenum">
              <a:rPr lang="en-US" smtClean="0"/>
              <a:t>28</a:t>
            </a:fld>
            <a:endParaRPr lang="en-US"/>
          </a:p>
        </p:txBody>
      </p:sp>
    </p:spTree>
    <p:extLst>
      <p:ext uri="{BB962C8B-B14F-4D97-AF65-F5344CB8AC3E}">
        <p14:creationId xmlns:p14="http://schemas.microsoft.com/office/powerpoint/2010/main" val="22520184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would slowly build up a distribution of estimates. </a:t>
            </a:r>
          </a:p>
          <a:p>
            <a:r>
              <a:rPr lang="en-US" b="1" baseline="0" dirty="0"/>
              <a:t>Statistical theory </a:t>
            </a:r>
            <a:r>
              <a:rPr lang="en-US" baseline="0" dirty="0"/>
              <a:t>in fact tells us that this distribution is a normal, or Gaussian distribution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the </a:t>
            </a:r>
            <a:r>
              <a:rPr lang="en-US" b="1" baseline="0" dirty="0"/>
              <a:t>average of all these estimates </a:t>
            </a:r>
            <a:r>
              <a:rPr lang="en-US" baseline="0" dirty="0"/>
              <a:t>is equal to the true effect (</a:t>
            </a:r>
            <a:r>
              <a:rPr lang="en-US" b="1" baseline="0" dirty="0"/>
              <a:t>no bias</a:t>
            </a:r>
            <a:r>
              <a:rPr lang="en-US" baseline="0" dirty="0"/>
              <a:t>)</a:t>
            </a:r>
            <a:endParaRPr lang="en-US" dirty="0"/>
          </a:p>
          <a:p>
            <a:endParaRPr lang="en-US" baseline="0" dirty="0"/>
          </a:p>
          <a:p>
            <a:r>
              <a:rPr lang="en-US" baseline="0" dirty="0"/>
              <a:t>dispersion dictated by </a:t>
            </a:r>
          </a:p>
          <a:p>
            <a:pPr marL="171450" indent="-171450">
              <a:buFontTx/>
              <a:buChar char="-"/>
            </a:pPr>
            <a:r>
              <a:rPr lang="en-US" baseline="0" dirty="0"/>
              <a:t>the dispersion of individual outcomes in T and C (individual children’s test scores)</a:t>
            </a:r>
          </a:p>
          <a:p>
            <a:pPr marL="171450" indent="-171450">
              <a:buFontTx/>
              <a:buChar char="-"/>
            </a:pPr>
            <a:r>
              <a:rPr lang="en-US" baseline="0" dirty="0"/>
              <a:t>the size of the sample we use for each of our hypothetical experiments (dictates representativeness of each T and C for pop. As a whole)</a:t>
            </a:r>
          </a:p>
        </p:txBody>
      </p:sp>
      <p:sp>
        <p:nvSpPr>
          <p:cNvPr id="4" name="Slide Number Placeholder 3"/>
          <p:cNvSpPr>
            <a:spLocks noGrp="1"/>
          </p:cNvSpPr>
          <p:nvPr>
            <p:ph type="sldNum" sz="quarter" idx="10"/>
          </p:nvPr>
        </p:nvSpPr>
        <p:spPr/>
        <p:txBody>
          <a:bodyPr/>
          <a:lstStyle/>
          <a:p>
            <a:fld id="{5A3D2135-9DC2-4340-B54D-B4A69FFBECAC}" type="slidenum">
              <a:rPr lang="en-US" smtClean="0"/>
              <a:t>29</a:t>
            </a:fld>
            <a:endParaRPr lang="en-US"/>
          </a:p>
        </p:txBody>
      </p:sp>
    </p:spTree>
    <p:extLst>
      <p:ext uri="{BB962C8B-B14F-4D97-AF65-F5344CB8AC3E}">
        <p14:creationId xmlns:p14="http://schemas.microsoft.com/office/powerpoint/2010/main" val="1511145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Stylized version: a distribution curve</a:t>
            </a:r>
            <a:r>
              <a:rPr lang="en-US" baseline="0" dirty="0"/>
              <a:t>, with mean beta.</a:t>
            </a:r>
          </a:p>
          <a:p>
            <a:r>
              <a:rPr lang="en-US" dirty="0"/>
              <a:t>The benefit</a:t>
            </a:r>
            <a:r>
              <a:rPr lang="en-US" baseline="0" dirty="0"/>
              <a:t> of randomization and statistics: </a:t>
            </a:r>
            <a:r>
              <a:rPr lang="en-US" i="1" baseline="0" dirty="0"/>
              <a:t>if we know </a:t>
            </a:r>
            <a:r>
              <a:rPr lang="en-US" baseline="0" dirty="0"/>
              <a:t>the variance of the outcomes in the sample, we know what the distribution of effect sizes around the true mean is.</a:t>
            </a:r>
          </a:p>
          <a:p>
            <a:r>
              <a:rPr lang="en-US" b="1" baseline="0" dirty="0"/>
              <a:t>Will use this to solve our problem</a:t>
            </a:r>
            <a:r>
              <a:rPr lang="en-US" baseline="0" dirty="0"/>
              <a:t>: want to know if our effect estimate is a real effect, or just random variation.</a:t>
            </a:r>
            <a:endParaRPr lang="en-US" dirty="0"/>
          </a:p>
          <a:p>
            <a:endParaRPr lang="en-US" dirty="0"/>
          </a:p>
        </p:txBody>
      </p:sp>
      <p:sp>
        <p:nvSpPr>
          <p:cNvPr id="4" name="Slide Number Placeholder 3"/>
          <p:cNvSpPr>
            <a:spLocks noGrp="1"/>
          </p:cNvSpPr>
          <p:nvPr>
            <p:ph type="sldNum" sz="quarter" idx="10"/>
          </p:nvPr>
        </p:nvSpPr>
        <p:spPr/>
        <p:txBody>
          <a:bodyPr/>
          <a:lstStyle/>
          <a:p>
            <a:fld id="{5A3D2135-9DC2-4340-B54D-B4A69FFBECAC}" type="slidenum">
              <a:rPr lang="en-US" smtClean="0"/>
              <a:t>30</a:t>
            </a:fld>
            <a:endParaRPr lang="en-US"/>
          </a:p>
        </p:txBody>
      </p:sp>
    </p:spTree>
    <p:extLst>
      <p:ext uri="{BB962C8B-B14F-4D97-AF65-F5344CB8AC3E}">
        <p14:creationId xmlns:p14="http://schemas.microsoft.com/office/powerpoint/2010/main" val="1622066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3D2135-9DC2-4340-B54D-B4A69FFBECAC}" type="slidenum">
              <a:rPr lang="en-US" smtClean="0"/>
              <a:t>32</a:t>
            </a:fld>
            <a:endParaRPr lang="en-US"/>
          </a:p>
        </p:txBody>
      </p:sp>
    </p:spTree>
    <p:extLst>
      <p:ext uri="{BB962C8B-B14F-4D97-AF65-F5344CB8AC3E}">
        <p14:creationId xmlns:p14="http://schemas.microsoft.com/office/powerpoint/2010/main" val="4645667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it is very unlikely, we can reject the null hypothesis.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”reverse the problem”: assume there is no effect and ask how plausible your beta hat is.</a:t>
            </a:r>
          </a:p>
          <a:p>
            <a:endParaRPr lang="en-US" dirty="0"/>
          </a:p>
        </p:txBody>
      </p:sp>
      <p:sp>
        <p:nvSpPr>
          <p:cNvPr id="4" name="Slide Number Placeholder 3"/>
          <p:cNvSpPr>
            <a:spLocks noGrp="1"/>
          </p:cNvSpPr>
          <p:nvPr>
            <p:ph type="sldNum" sz="quarter" idx="5"/>
          </p:nvPr>
        </p:nvSpPr>
        <p:spPr/>
        <p:txBody>
          <a:bodyPr/>
          <a:lstStyle/>
          <a:p>
            <a:fld id="{E82B47FD-90C9-C046-A915-0C92FACCF0E8}" type="slidenum">
              <a:rPr lang="en-US" smtClean="0"/>
              <a:t>33</a:t>
            </a:fld>
            <a:endParaRPr lang="en-US"/>
          </a:p>
        </p:txBody>
      </p:sp>
    </p:spTree>
    <p:extLst>
      <p:ext uri="{BB962C8B-B14F-4D97-AF65-F5344CB8AC3E}">
        <p14:creationId xmlns:p14="http://schemas.microsoft.com/office/powerpoint/2010/main" val="37009667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determine</a:t>
            </a:r>
          </a:p>
        </p:txBody>
      </p:sp>
      <p:sp>
        <p:nvSpPr>
          <p:cNvPr id="4" name="Slide Number Placeholder 3"/>
          <p:cNvSpPr>
            <a:spLocks noGrp="1"/>
          </p:cNvSpPr>
          <p:nvPr>
            <p:ph type="sldNum" sz="quarter" idx="10"/>
          </p:nvPr>
        </p:nvSpPr>
        <p:spPr/>
        <p:txBody>
          <a:bodyPr/>
          <a:lstStyle/>
          <a:p>
            <a:fld id="{5A3D2135-9DC2-4340-B54D-B4A69FFBECAC}" type="slidenum">
              <a:rPr lang="en-US" smtClean="0"/>
              <a:t>34</a:t>
            </a:fld>
            <a:endParaRPr lang="en-US"/>
          </a:p>
        </p:txBody>
      </p:sp>
    </p:spTree>
    <p:extLst>
      <p:ext uri="{BB962C8B-B14F-4D97-AF65-F5344CB8AC3E}">
        <p14:creationId xmlns:p14="http://schemas.microsoft.com/office/powerpoint/2010/main" val="3852630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3D2135-9DC2-4340-B54D-B4A69FFBECAC}" type="slidenum">
              <a:rPr lang="en-US" smtClean="0"/>
              <a:t>35</a:t>
            </a:fld>
            <a:endParaRPr lang="en-US"/>
          </a:p>
        </p:txBody>
      </p:sp>
    </p:spTree>
    <p:extLst>
      <p:ext uri="{BB962C8B-B14F-4D97-AF65-F5344CB8AC3E}">
        <p14:creationId xmlns:p14="http://schemas.microsoft.com/office/powerpoint/2010/main" val="726837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motivation of this lecture: </a:t>
            </a:r>
          </a:p>
          <a:p>
            <a:r>
              <a:rPr lang="en-US" dirty="0"/>
              <a:t>The true effect is unknown</a:t>
            </a:r>
          </a:p>
          <a:p>
            <a:r>
              <a:rPr lang="en-US" dirty="0"/>
              <a:t>There is variation from sampling that affects treatment effect estimates –</a:t>
            </a:r>
          </a:p>
          <a:p>
            <a:r>
              <a:rPr lang="en-US" dirty="0"/>
              <a:t>how do we deal with this variation when we want to learn about the true effect?</a:t>
            </a:r>
          </a:p>
          <a:p>
            <a:endParaRPr lang="en-US" dirty="0"/>
          </a:p>
        </p:txBody>
      </p:sp>
      <p:sp>
        <p:nvSpPr>
          <p:cNvPr id="4" name="Slide Number Placeholder 3"/>
          <p:cNvSpPr>
            <a:spLocks noGrp="1"/>
          </p:cNvSpPr>
          <p:nvPr>
            <p:ph type="sldNum" sz="quarter" idx="10"/>
          </p:nvPr>
        </p:nvSpPr>
        <p:spPr/>
        <p:txBody>
          <a:bodyPr/>
          <a:lstStyle/>
          <a:p>
            <a:fld id="{5A3D2135-9DC2-4340-B54D-B4A69FFBECAC}" type="slidenum">
              <a:rPr lang="en-US" smtClean="0"/>
              <a:t>8</a:t>
            </a:fld>
            <a:endParaRPr lang="en-US"/>
          </a:p>
        </p:txBody>
      </p:sp>
    </p:spTree>
    <p:extLst>
      <p:ext uri="{BB962C8B-B14F-4D97-AF65-F5344CB8AC3E}">
        <p14:creationId xmlns:p14="http://schemas.microsoft.com/office/powerpoint/2010/main" val="3236917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do we mean by “very unlikely”?</a:t>
            </a:r>
          </a:p>
          <a:p>
            <a:endParaRPr lang="en-US" dirty="0"/>
          </a:p>
        </p:txBody>
      </p:sp>
      <p:sp>
        <p:nvSpPr>
          <p:cNvPr id="4" name="Slide Number Placeholder 3"/>
          <p:cNvSpPr>
            <a:spLocks noGrp="1"/>
          </p:cNvSpPr>
          <p:nvPr>
            <p:ph type="sldNum" sz="quarter" idx="5"/>
          </p:nvPr>
        </p:nvSpPr>
        <p:spPr/>
        <p:txBody>
          <a:bodyPr/>
          <a:lstStyle/>
          <a:p>
            <a:fld id="{E82B47FD-90C9-C046-A915-0C92FACCF0E8}" type="slidenum">
              <a:rPr lang="en-US" smtClean="0"/>
              <a:t>36</a:t>
            </a:fld>
            <a:endParaRPr lang="en-US"/>
          </a:p>
        </p:txBody>
      </p:sp>
    </p:spTree>
    <p:extLst>
      <p:ext uri="{BB962C8B-B14F-4D97-AF65-F5344CB8AC3E}">
        <p14:creationId xmlns:p14="http://schemas.microsoft.com/office/powerpoint/2010/main" val="15650608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https://allisonhorst.com/everything-else</a:t>
            </a:r>
          </a:p>
        </p:txBody>
      </p:sp>
      <p:sp>
        <p:nvSpPr>
          <p:cNvPr id="4" name="Slide Number Placeholder 3"/>
          <p:cNvSpPr>
            <a:spLocks noGrp="1"/>
          </p:cNvSpPr>
          <p:nvPr>
            <p:ph type="sldNum" sz="quarter" idx="5"/>
          </p:nvPr>
        </p:nvSpPr>
        <p:spPr/>
        <p:txBody>
          <a:bodyPr/>
          <a:lstStyle/>
          <a:p>
            <a:fld id="{E82B47FD-90C9-C046-A915-0C92FACCF0E8}" type="slidenum">
              <a:rPr lang="en-US" smtClean="0"/>
              <a:t>37</a:t>
            </a:fld>
            <a:endParaRPr lang="en-US"/>
          </a:p>
        </p:txBody>
      </p:sp>
    </p:spTree>
    <p:extLst>
      <p:ext uri="{BB962C8B-B14F-4D97-AF65-F5344CB8AC3E}">
        <p14:creationId xmlns:p14="http://schemas.microsoft.com/office/powerpoint/2010/main" val="18543750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3D2135-9DC2-4340-B54D-B4A69FFBECAC}" type="slidenum">
              <a:rPr lang="en-US" smtClean="0"/>
              <a:t>38</a:t>
            </a:fld>
            <a:endParaRPr lang="en-US"/>
          </a:p>
        </p:txBody>
      </p:sp>
    </p:spTree>
    <p:extLst>
      <p:ext uri="{BB962C8B-B14F-4D97-AF65-F5344CB8AC3E}">
        <p14:creationId xmlns:p14="http://schemas.microsoft.com/office/powerpoint/2010/main" val="7204597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3D2135-9DC2-4340-B54D-B4A69FFBECAC}" type="slidenum">
              <a:rPr lang="en-US" smtClean="0"/>
              <a:t>39</a:t>
            </a:fld>
            <a:endParaRPr lang="en-US"/>
          </a:p>
        </p:txBody>
      </p:sp>
    </p:spTree>
    <p:extLst>
      <p:ext uri="{BB962C8B-B14F-4D97-AF65-F5344CB8AC3E}">
        <p14:creationId xmlns:p14="http://schemas.microsoft.com/office/powerpoint/2010/main" val="31052210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3D2135-9DC2-4340-B54D-B4A69FFBECAC}" type="slidenum">
              <a:rPr lang="en-US" smtClean="0"/>
              <a:t>40</a:t>
            </a:fld>
            <a:endParaRPr lang="en-US"/>
          </a:p>
        </p:txBody>
      </p:sp>
    </p:spTree>
    <p:extLst>
      <p:ext uri="{BB962C8B-B14F-4D97-AF65-F5344CB8AC3E}">
        <p14:creationId xmlns:p14="http://schemas.microsoft.com/office/powerpoint/2010/main" val="30561448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The critical values give us a “cut-off” for</a:t>
                </a:r>
                <a14:m>
                  <m:oMath xmlns:m="http://schemas.openxmlformats.org/officeDocument/2006/math">
                    <m:acc>
                      <m:accPr>
                        <m:chr m:val="̂"/>
                        <m:ctrlPr>
                          <a:rPr lang="en-US" sz="1200" i="1">
                            <a:latin typeface="Cambria Math" panose="02040503050406030204" pitchFamily="18" charset="0"/>
                          </a:rPr>
                        </m:ctrlPr>
                      </m:accPr>
                      <m:e>
                        <m:r>
                          <a:rPr lang="el-GR" sz="1200" i="1">
                            <a:latin typeface="Cambria Math" panose="02040503050406030204" pitchFamily="18" charset="0"/>
                          </a:rPr>
                          <m:t>𝛽</m:t>
                        </m:r>
                      </m:e>
                    </m:acc>
                    <m:r>
                      <a:rPr lang="en-US" sz="1200" b="0" i="0" smtClean="0">
                        <a:solidFill>
                          <a:schemeClr val="bg1"/>
                        </a:solidFill>
                        <a:latin typeface="Cambria Math" panose="02040503050406030204" pitchFamily="18" charset="0"/>
                      </a:rPr>
                      <m:t>.</m:t>
                    </m:r>
                  </m:oMath>
                </a14:m>
                <a:r>
                  <a:rPr lang="en-US" dirty="0">
                    <a:solidFill>
                      <a:schemeClr val="bg1"/>
                    </a:solidFill>
                  </a:rPr>
                  <a:t> </a:t>
                </a:r>
                <a:endParaRPr lang="en-US"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The critical values give us a “cut-off” for</a:t>
                </a:r>
                <a:r>
                  <a:rPr lang="el-GR" sz="1200" i="0">
                    <a:latin typeface="Cambria Math" panose="02040503050406030204" pitchFamily="18" charset="0"/>
                  </a:rPr>
                  <a:t>𝛽</a:t>
                </a:r>
                <a:r>
                  <a:rPr lang="en-US" sz="1200" i="0">
                    <a:latin typeface="Cambria Math" panose="02040503050406030204" pitchFamily="18" charset="0"/>
                  </a:rPr>
                  <a:t> ̂</a:t>
                </a:r>
                <a:r>
                  <a:rPr lang="en-US" sz="1200" b="0" i="0">
                    <a:solidFill>
                      <a:schemeClr val="bg1"/>
                    </a:solidFill>
                    <a:latin typeface="Cambria Math" panose="02040503050406030204" pitchFamily="18" charset="0"/>
                  </a:rPr>
                  <a:t>.</a:t>
                </a:r>
                <a:r>
                  <a:rPr lang="en-US" dirty="0">
                    <a:solidFill>
                      <a:schemeClr val="bg1"/>
                    </a:solidFill>
                  </a:rPr>
                  <a:t> </a:t>
                </a:r>
                <a:endParaRPr lang="en-US" dirty="0"/>
              </a:p>
              <a:p>
                <a:endParaRPr lang="en-US" dirty="0"/>
              </a:p>
            </p:txBody>
          </p:sp>
        </mc:Fallback>
      </mc:AlternateContent>
      <p:sp>
        <p:nvSpPr>
          <p:cNvPr id="4" name="Slide Number Placeholder 3"/>
          <p:cNvSpPr>
            <a:spLocks noGrp="1"/>
          </p:cNvSpPr>
          <p:nvPr>
            <p:ph type="sldNum" sz="quarter" idx="10"/>
          </p:nvPr>
        </p:nvSpPr>
        <p:spPr/>
        <p:txBody>
          <a:bodyPr/>
          <a:lstStyle/>
          <a:p>
            <a:fld id="{5A3D2135-9DC2-4340-B54D-B4A69FFBECAC}" type="slidenum">
              <a:rPr lang="en-US" smtClean="0"/>
              <a:t>41</a:t>
            </a:fld>
            <a:endParaRPr lang="en-US"/>
          </a:p>
        </p:txBody>
      </p:sp>
    </p:spTree>
    <p:extLst>
      <p:ext uri="{BB962C8B-B14F-4D97-AF65-F5344CB8AC3E}">
        <p14:creationId xmlns:p14="http://schemas.microsoft.com/office/powerpoint/2010/main" val="27894418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“magic” of statistics:</a:t>
            </a:r>
          </a:p>
          <a:p>
            <a:r>
              <a:rPr lang="en-US" baseline="0" dirty="0"/>
              <a:t>Can derive the critical value for </a:t>
            </a:r>
            <a:r>
              <a:rPr lang="en-US" baseline="0" dirty="0" err="1"/>
              <a:t>beta_hat</a:t>
            </a:r>
            <a:r>
              <a:rPr lang="en-US" baseline="0" dirty="0"/>
              <a:t> from a known number (t), and the sample sizes and variance of the sample</a:t>
            </a:r>
          </a:p>
          <a:p>
            <a:r>
              <a:rPr lang="en-US" baseline="0" dirty="0">
                <a:sym typeface="Wingdings"/>
              </a:rPr>
              <a:t> Dispersion of the outcome variable (test scores) around the mean of the control and treatment groups</a:t>
            </a:r>
            <a:endParaRPr lang="en-US" dirty="0"/>
          </a:p>
        </p:txBody>
      </p:sp>
      <p:sp>
        <p:nvSpPr>
          <p:cNvPr id="4" name="Slide Number Placeholder 3"/>
          <p:cNvSpPr>
            <a:spLocks noGrp="1"/>
          </p:cNvSpPr>
          <p:nvPr>
            <p:ph type="sldNum" sz="quarter" idx="10"/>
          </p:nvPr>
        </p:nvSpPr>
        <p:spPr/>
        <p:txBody>
          <a:bodyPr/>
          <a:lstStyle/>
          <a:p>
            <a:fld id="{5A3D2135-9DC2-4340-B54D-B4A69FFBECAC}" type="slidenum">
              <a:rPr lang="en-US" smtClean="0"/>
              <a:t>42</a:t>
            </a:fld>
            <a:endParaRPr lang="en-US"/>
          </a:p>
        </p:txBody>
      </p:sp>
    </p:spTree>
    <p:extLst>
      <p:ext uri="{BB962C8B-B14F-4D97-AF65-F5344CB8AC3E}">
        <p14:creationId xmlns:p14="http://schemas.microsoft.com/office/powerpoint/2010/main" val="27785543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minutes</a:t>
            </a:r>
          </a:p>
          <a:p>
            <a:endParaRPr lang="en-US" dirty="0"/>
          </a:p>
          <a:p>
            <a:r>
              <a:rPr lang="en-US" dirty="0"/>
              <a:t>Correct answer: A</a:t>
            </a:r>
          </a:p>
          <a:p>
            <a:r>
              <a:rPr lang="en-US" dirty="0"/>
              <a:t>Discuss that the distribution will become more narrow</a:t>
            </a:r>
          </a:p>
          <a:p>
            <a:r>
              <a:rPr lang="en-US" dirty="0"/>
              <a:t>Critical values will move towards zero</a:t>
            </a:r>
          </a:p>
          <a:p>
            <a:r>
              <a:rPr lang="en-US" dirty="0"/>
              <a:t>Same beta may now be outside the CV</a:t>
            </a:r>
          </a:p>
          <a:p>
            <a:r>
              <a:rPr lang="en-US" dirty="0"/>
              <a:t>Ask: what other changes to the experiment would lead to the same effect?</a:t>
            </a:r>
          </a:p>
          <a:p>
            <a:pPr marL="171450" indent="-171450">
              <a:buFontTx/>
              <a:buChar char="-"/>
            </a:pPr>
            <a:r>
              <a:rPr lang="en-US" dirty="0"/>
              <a:t>Lower outcome variation</a:t>
            </a:r>
          </a:p>
          <a:p>
            <a:pPr marL="171450" indent="-171450">
              <a:buFontTx/>
              <a:buChar char="-"/>
            </a:pPr>
            <a:r>
              <a:rPr lang="en-US" dirty="0"/>
              <a:t>More even sample split</a:t>
            </a:r>
          </a:p>
          <a:p>
            <a:endParaRPr lang="en-US" dirty="0"/>
          </a:p>
        </p:txBody>
      </p:sp>
      <p:sp>
        <p:nvSpPr>
          <p:cNvPr id="4" name="Slide Number Placeholder 3"/>
          <p:cNvSpPr>
            <a:spLocks noGrp="1"/>
          </p:cNvSpPr>
          <p:nvPr>
            <p:ph type="sldNum" sz="quarter" idx="10"/>
          </p:nvPr>
        </p:nvSpPr>
        <p:spPr/>
        <p:txBody>
          <a:bodyPr/>
          <a:lstStyle/>
          <a:p>
            <a:fld id="{97787D1B-9980-4D90-BC51-27F336C1C100}" type="slidenum">
              <a:rPr lang="en-US" smtClean="0"/>
              <a:t>43</a:t>
            </a:fld>
            <a:endParaRPr lang="en-US"/>
          </a:p>
        </p:txBody>
      </p:sp>
    </p:spTree>
    <p:extLst>
      <p:ext uri="{BB962C8B-B14F-4D97-AF65-F5344CB8AC3E}">
        <p14:creationId xmlns:p14="http://schemas.microsoft.com/office/powerpoint/2010/main" val="21095354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Poll Title: Do not modify the notes in this section to avoid tampering with the Poll Everywhere activity.
More info at polleverywhere.com/support
Suppose you increase the sample size. For the same treatment estimate 𝛽, is it more or less likely that the null is rejected?
https://www.polleverywhere.com/multiple_choice_polls/xQOUGdRp28LqLU8tYnJd1?display_state=instructions&amp;activity_state=opened&amp;state=opened&amp;flow=Engagement&amp;onscreen=persist</a:t>
            </a:r>
          </a:p>
        </p:txBody>
      </p:sp>
      <p:sp>
        <p:nvSpPr>
          <p:cNvPr id="4" name="Slide Number Placeholder 3"/>
          <p:cNvSpPr>
            <a:spLocks noGrp="1"/>
          </p:cNvSpPr>
          <p:nvPr>
            <p:ph type="sldNum" sz="quarter" idx="5"/>
          </p:nvPr>
        </p:nvSpPr>
        <p:spPr/>
        <p:txBody>
          <a:bodyPr/>
          <a:lstStyle/>
          <a:p>
            <a:fld id="{E82B47FD-90C9-C046-A915-0C92FACCF0E8}" type="slidenum">
              <a:rPr lang="en-US" smtClean="0"/>
              <a:t>44</a:t>
            </a:fld>
            <a:endParaRPr lang="en-US"/>
          </a:p>
        </p:txBody>
      </p:sp>
      <p:sp>
        <p:nvSpPr>
          <p:cNvPr id="5" name="TextBox 4">
            <a:extLst>
              <a:ext uri="{FF2B5EF4-FFF2-40B4-BE49-F238E27FC236}">
                <a16:creationId xmlns:a16="http://schemas.microsoft.com/office/drawing/2014/main" id="{304E7E0F-87DC-06F5-E388-B04A241B6745}"/>
              </a:ext>
            </a:extLst>
          </p:cNvPr>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35774596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Poll Title: Do not modify the notes in this section to avoid tampering with the Poll Everywhere activity.
More info at polleverywhere.com/support
Suppose you increase the sample size. For the same treatment estimate 𝛽, is it more or less likely that the null is rejected?
https://www.polleverywhere.com/multiple_choice_polls/xQOUGdRp28LqLU8tYnJd1?display_state=chart&amp;activity_state=opened&amp;state=opened&amp;flow=Engagement&amp;onscreen=persist</a:t>
            </a:r>
          </a:p>
        </p:txBody>
      </p:sp>
      <p:sp>
        <p:nvSpPr>
          <p:cNvPr id="4" name="Slide Number Placeholder 3"/>
          <p:cNvSpPr>
            <a:spLocks noGrp="1"/>
          </p:cNvSpPr>
          <p:nvPr>
            <p:ph type="sldNum" sz="quarter" idx="5"/>
          </p:nvPr>
        </p:nvSpPr>
        <p:spPr/>
        <p:txBody>
          <a:bodyPr/>
          <a:lstStyle/>
          <a:p>
            <a:fld id="{E82B47FD-90C9-C046-A915-0C92FACCF0E8}" type="slidenum">
              <a:rPr lang="en-US" smtClean="0"/>
              <a:t>45</a:t>
            </a:fld>
            <a:endParaRPr lang="en-US"/>
          </a:p>
        </p:txBody>
      </p:sp>
      <p:sp>
        <p:nvSpPr>
          <p:cNvPr id="5" name="TextBox 4">
            <a:extLst>
              <a:ext uri="{FF2B5EF4-FFF2-40B4-BE49-F238E27FC236}">
                <a16:creationId xmlns:a16="http://schemas.microsoft.com/office/drawing/2014/main" id="{AA7761C7-997C-7C55-DCD4-39B7B20D3F60}"/>
              </a:ext>
            </a:extLst>
          </p:cNvPr>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4281004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Mention briefly that OLS can be used to estimate treatment effects – control for covariates – only for those with stats background.</a:t>
            </a:r>
          </a:p>
          <a:p>
            <a:endParaRPr lang="en-US" dirty="0"/>
          </a:p>
        </p:txBody>
      </p:sp>
      <p:sp>
        <p:nvSpPr>
          <p:cNvPr id="4" name="Slide Number Placeholder 3"/>
          <p:cNvSpPr>
            <a:spLocks noGrp="1"/>
          </p:cNvSpPr>
          <p:nvPr>
            <p:ph type="sldNum" sz="quarter" idx="5"/>
          </p:nvPr>
        </p:nvSpPr>
        <p:spPr/>
        <p:txBody>
          <a:bodyPr/>
          <a:lstStyle/>
          <a:p>
            <a:fld id="{E82B47FD-90C9-C046-A915-0C92FACCF0E8}" type="slidenum">
              <a:rPr lang="en-US" smtClean="0"/>
              <a:t>9</a:t>
            </a:fld>
            <a:endParaRPr lang="en-US"/>
          </a:p>
        </p:txBody>
      </p:sp>
    </p:spTree>
    <p:extLst>
      <p:ext uri="{BB962C8B-B14F-4D97-AF65-F5344CB8AC3E}">
        <p14:creationId xmlns:p14="http://schemas.microsoft.com/office/powerpoint/2010/main" val="1820765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Poll Title: Do not modify the notes in this section to avoid tampering with the Poll Everywhere activity.
More info at polleverywhere.com/support
Suppose you increase the sample size. For the same treatment estimate 𝛽, is it more or less likely that the null is rejected?
https://www.polleverywhere.com/multiple_choice_polls/xQOUGdRp28LqLU8tYnJd1?display_state=chart&amp;activity_state=closed&amp;state=closed&amp;flow=Engagement&amp;onscreen=persist</a:t>
            </a:r>
          </a:p>
        </p:txBody>
      </p:sp>
      <p:sp>
        <p:nvSpPr>
          <p:cNvPr id="4" name="Slide Number Placeholder 3"/>
          <p:cNvSpPr>
            <a:spLocks noGrp="1"/>
          </p:cNvSpPr>
          <p:nvPr>
            <p:ph type="sldNum" sz="quarter" idx="5"/>
          </p:nvPr>
        </p:nvSpPr>
        <p:spPr/>
        <p:txBody>
          <a:bodyPr/>
          <a:lstStyle/>
          <a:p>
            <a:fld id="{E82B47FD-90C9-C046-A915-0C92FACCF0E8}" type="slidenum">
              <a:rPr lang="en-US" smtClean="0"/>
              <a:t>46</a:t>
            </a:fld>
            <a:endParaRPr lang="en-US"/>
          </a:p>
        </p:txBody>
      </p:sp>
      <p:sp>
        <p:nvSpPr>
          <p:cNvPr id="5" name="TextBox 4">
            <a:extLst>
              <a:ext uri="{FF2B5EF4-FFF2-40B4-BE49-F238E27FC236}">
                <a16:creationId xmlns:a16="http://schemas.microsoft.com/office/drawing/2014/main" id="{050DCD09-844C-F242-246B-171202B6E2D2}"/>
              </a:ext>
            </a:extLst>
          </p:cNvPr>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25034569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NOTE:</a:t>
            </a:r>
            <a:r>
              <a:rPr lang="en-US" baseline="0" dirty="0"/>
              <a:t> concept of significance: acknowledges that our effect size from experiment is an estimate</a:t>
            </a:r>
          </a:p>
          <a:p>
            <a:r>
              <a:rPr lang="en-US" baseline="0" dirty="0"/>
              <a:t>We can never be 100% sure that there is an effect. But we can be pretty sure!</a:t>
            </a:r>
            <a:endParaRPr lang="en-US" dirty="0"/>
          </a:p>
        </p:txBody>
      </p:sp>
      <p:sp>
        <p:nvSpPr>
          <p:cNvPr id="4" name="Slide Number Placeholder 3"/>
          <p:cNvSpPr>
            <a:spLocks noGrp="1"/>
          </p:cNvSpPr>
          <p:nvPr>
            <p:ph type="sldNum" sz="quarter" idx="10"/>
          </p:nvPr>
        </p:nvSpPr>
        <p:spPr/>
        <p:txBody>
          <a:bodyPr/>
          <a:lstStyle/>
          <a:p>
            <a:pPr>
              <a:defRPr/>
            </a:pPr>
            <a:fld id="{2BC9C6A1-E7CE-4E38-A9C5-BF399865A1DA}" type="slidenum">
              <a:rPr lang="en-US" smtClean="0"/>
              <a:pPr>
                <a:defRPr/>
              </a:pPr>
              <a:t>47</a:t>
            </a:fld>
            <a:endParaRPr lang="en-US"/>
          </a:p>
        </p:txBody>
      </p:sp>
    </p:spTree>
    <p:extLst>
      <p:ext uri="{BB962C8B-B14F-4D97-AF65-F5344CB8AC3E}">
        <p14:creationId xmlns:p14="http://schemas.microsoft.com/office/powerpoint/2010/main" val="24904425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said before that we are quite conservative – we need to be quite certain to conclude that there is a treatment effect.</a:t>
            </a:r>
          </a:p>
          <a:p>
            <a:r>
              <a:rPr lang="en-US" dirty="0"/>
              <a:t>But this puts us at the </a:t>
            </a:r>
            <a:r>
              <a:rPr lang="en-US" b="1" dirty="0"/>
              <a:t>opposite risk</a:t>
            </a:r>
            <a:r>
              <a:rPr lang="en-US" dirty="0"/>
              <a:t>: conclude there is no effect when there really is one.</a:t>
            </a:r>
          </a:p>
          <a:p>
            <a:r>
              <a:rPr lang="en-US" dirty="0"/>
              <a:t>The concept of power tells us how certain we can be that we will detect a true effect.</a:t>
            </a:r>
          </a:p>
          <a:p>
            <a:endParaRPr lang="en-US" dirty="0"/>
          </a:p>
        </p:txBody>
      </p:sp>
      <p:sp>
        <p:nvSpPr>
          <p:cNvPr id="4" name="Slide Number Placeholder 3"/>
          <p:cNvSpPr>
            <a:spLocks noGrp="1"/>
          </p:cNvSpPr>
          <p:nvPr>
            <p:ph type="sldNum" sz="quarter" idx="5"/>
          </p:nvPr>
        </p:nvSpPr>
        <p:spPr/>
        <p:txBody>
          <a:bodyPr/>
          <a:lstStyle/>
          <a:p>
            <a:fld id="{E82B47FD-90C9-C046-A915-0C92FACCF0E8}" type="slidenum">
              <a:rPr lang="en-US" smtClean="0"/>
              <a:t>49</a:t>
            </a:fld>
            <a:endParaRPr lang="en-US"/>
          </a:p>
        </p:txBody>
      </p:sp>
    </p:spTree>
    <p:extLst>
      <p:ext uri="{BB962C8B-B14F-4D97-AF65-F5344CB8AC3E}">
        <p14:creationId xmlns:p14="http://schemas.microsoft.com/office/powerpoint/2010/main" val="21468667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https://allisonhorst.com/everything-else</a:t>
            </a:r>
          </a:p>
        </p:txBody>
      </p:sp>
      <p:sp>
        <p:nvSpPr>
          <p:cNvPr id="4" name="Slide Number Placeholder 3"/>
          <p:cNvSpPr>
            <a:spLocks noGrp="1"/>
          </p:cNvSpPr>
          <p:nvPr>
            <p:ph type="sldNum" sz="quarter" idx="5"/>
          </p:nvPr>
        </p:nvSpPr>
        <p:spPr/>
        <p:txBody>
          <a:bodyPr/>
          <a:lstStyle/>
          <a:p>
            <a:fld id="{E82B47FD-90C9-C046-A915-0C92FACCF0E8}" type="slidenum">
              <a:rPr lang="en-US" smtClean="0"/>
              <a:t>50</a:t>
            </a:fld>
            <a:endParaRPr lang="en-US"/>
          </a:p>
        </p:txBody>
      </p:sp>
    </p:spTree>
    <p:extLst>
      <p:ext uri="{BB962C8B-B14F-4D97-AF65-F5344CB8AC3E}">
        <p14:creationId xmlns:p14="http://schemas.microsoft.com/office/powerpoint/2010/main" val="4691035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Suppose we have chosen a significance level</a:t>
            </a:r>
          </a:p>
          <a:p>
            <a:r>
              <a:rPr lang="en-US" dirty="0"/>
              <a:t>Suppose the true treatment effect is actually beta.</a:t>
            </a:r>
          </a:p>
          <a:p>
            <a:r>
              <a:rPr lang="en-US" dirty="0" err="1"/>
              <a:t>H_beta</a:t>
            </a:r>
            <a:r>
              <a:rPr lang="en-US" dirty="0"/>
              <a:t> describes distribution of treatment effect estimates.</a:t>
            </a:r>
          </a:p>
          <a:p>
            <a:endParaRPr lang="en-US" dirty="0"/>
          </a:p>
        </p:txBody>
      </p:sp>
      <p:sp>
        <p:nvSpPr>
          <p:cNvPr id="4" name="Slide Number Placeholder 3"/>
          <p:cNvSpPr>
            <a:spLocks noGrp="1"/>
          </p:cNvSpPr>
          <p:nvPr>
            <p:ph type="sldNum" sz="quarter" idx="10"/>
          </p:nvPr>
        </p:nvSpPr>
        <p:spPr/>
        <p:txBody>
          <a:bodyPr/>
          <a:lstStyle/>
          <a:p>
            <a:pPr>
              <a:defRPr/>
            </a:pPr>
            <a:fld id="{2BC9C6A1-E7CE-4E38-A9C5-BF399865A1DA}" type="slidenum">
              <a:rPr lang="en-US" smtClean="0"/>
              <a:pPr>
                <a:defRPr/>
              </a:pPr>
              <a:t>51</a:t>
            </a:fld>
            <a:endParaRPr lang="en-US"/>
          </a:p>
        </p:txBody>
      </p:sp>
    </p:spTree>
    <p:extLst>
      <p:ext uri="{BB962C8B-B14F-4D97-AF65-F5344CB8AC3E}">
        <p14:creationId xmlns:p14="http://schemas.microsoft.com/office/powerpoint/2010/main" val="22427800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There is at least some probability that the true effect is not zero (equals beta)</a:t>
            </a:r>
          </a:p>
          <a:p>
            <a:r>
              <a:rPr lang="en-US" dirty="0"/>
              <a:t>But we still get a treatment effect estimate close enough to zero that we make a Type II error: false negative.</a:t>
            </a:r>
          </a:p>
          <a:p>
            <a:endParaRPr lang="en-US" dirty="0"/>
          </a:p>
        </p:txBody>
      </p:sp>
      <p:sp>
        <p:nvSpPr>
          <p:cNvPr id="4" name="Slide Number Placeholder 3"/>
          <p:cNvSpPr>
            <a:spLocks noGrp="1"/>
          </p:cNvSpPr>
          <p:nvPr>
            <p:ph type="sldNum" sz="quarter" idx="10"/>
          </p:nvPr>
        </p:nvSpPr>
        <p:spPr/>
        <p:txBody>
          <a:bodyPr/>
          <a:lstStyle/>
          <a:p>
            <a:pPr>
              <a:defRPr/>
            </a:pPr>
            <a:fld id="{2BC9C6A1-E7CE-4E38-A9C5-BF399865A1DA}" type="slidenum">
              <a:rPr lang="en-US" smtClean="0"/>
              <a:pPr>
                <a:defRPr/>
              </a:pPr>
              <a:t>52</a:t>
            </a:fld>
            <a:endParaRPr lang="en-US"/>
          </a:p>
        </p:txBody>
      </p:sp>
    </p:spTree>
    <p:extLst>
      <p:ext uri="{BB962C8B-B14F-4D97-AF65-F5344CB8AC3E}">
        <p14:creationId xmlns:p14="http://schemas.microsoft.com/office/powerpoint/2010/main" val="20359980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suppose beta is small relative to the dispersion of the effect estimates:</a:t>
            </a:r>
          </a:p>
          <a:p>
            <a:r>
              <a:rPr lang="en-US" dirty="0"/>
              <a:t>Might falsely conclude there is no effect often.</a:t>
            </a:r>
          </a:p>
          <a:p>
            <a:endParaRPr lang="en-US" dirty="0"/>
          </a:p>
        </p:txBody>
      </p:sp>
      <p:sp>
        <p:nvSpPr>
          <p:cNvPr id="4" name="Slide Number Placeholder 3"/>
          <p:cNvSpPr>
            <a:spLocks noGrp="1"/>
          </p:cNvSpPr>
          <p:nvPr>
            <p:ph type="sldNum" sz="quarter" idx="5"/>
          </p:nvPr>
        </p:nvSpPr>
        <p:spPr/>
        <p:txBody>
          <a:bodyPr/>
          <a:lstStyle/>
          <a:p>
            <a:fld id="{E82B47FD-90C9-C046-A915-0C92FACCF0E8}" type="slidenum">
              <a:rPr lang="en-US" smtClean="0"/>
              <a:t>53</a:t>
            </a:fld>
            <a:endParaRPr lang="en-US"/>
          </a:p>
        </p:txBody>
      </p:sp>
    </p:spTree>
    <p:extLst>
      <p:ext uri="{BB962C8B-B14F-4D97-AF65-F5344CB8AC3E}">
        <p14:creationId xmlns:p14="http://schemas.microsoft.com/office/powerpoint/2010/main" val="23962518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3D2135-9DC2-4340-B54D-B4A69FFBECAC}" type="slidenum">
              <a:rPr lang="en-US" smtClean="0"/>
              <a:t>54</a:t>
            </a:fld>
            <a:endParaRPr lang="en-US"/>
          </a:p>
        </p:txBody>
      </p:sp>
    </p:spTree>
    <p:extLst>
      <p:ext uri="{BB962C8B-B14F-4D97-AF65-F5344CB8AC3E}">
        <p14:creationId xmlns:p14="http://schemas.microsoft.com/office/powerpoint/2010/main" val="27779604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3D2135-9DC2-4340-B54D-B4A69FFBECAC}" type="slidenum">
              <a:rPr lang="en-US" smtClean="0"/>
              <a:t>55</a:t>
            </a:fld>
            <a:endParaRPr lang="en-US"/>
          </a:p>
        </p:txBody>
      </p:sp>
    </p:spTree>
    <p:extLst>
      <p:ext uri="{BB962C8B-B14F-4D97-AF65-F5344CB8AC3E}">
        <p14:creationId xmlns:p14="http://schemas.microsoft.com/office/powerpoint/2010/main" val="37262444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Same as intuition as before: if the outcome varies a lot, independent of the treatment, the estimates will vary a lot.</a:t>
            </a:r>
          </a:p>
          <a:p>
            <a:endParaRPr lang="en-US" dirty="0"/>
          </a:p>
        </p:txBody>
      </p:sp>
      <p:sp>
        <p:nvSpPr>
          <p:cNvPr id="4" name="Slide Number Placeholder 3"/>
          <p:cNvSpPr>
            <a:spLocks noGrp="1"/>
          </p:cNvSpPr>
          <p:nvPr>
            <p:ph type="sldNum" sz="quarter" idx="10"/>
          </p:nvPr>
        </p:nvSpPr>
        <p:spPr/>
        <p:txBody>
          <a:bodyPr/>
          <a:lstStyle/>
          <a:p>
            <a:fld id="{5A3D2135-9DC2-4340-B54D-B4A69FFBECAC}" type="slidenum">
              <a:rPr lang="en-US" smtClean="0"/>
              <a:t>56</a:t>
            </a:fld>
            <a:endParaRPr lang="en-US"/>
          </a:p>
        </p:txBody>
      </p:sp>
    </p:spTree>
    <p:extLst>
      <p:ext uri="{BB962C8B-B14F-4D97-AF65-F5344CB8AC3E}">
        <p14:creationId xmlns:p14="http://schemas.microsoft.com/office/powerpoint/2010/main" val="2767902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Illustration of sampling variation that lead to chance differences between treatment and control, including in the outcome variable of interest. </a:t>
            </a:r>
          </a:p>
          <a:p>
            <a:r>
              <a:rPr lang="en-US" dirty="0"/>
              <a:t>Give an example: e.g. supplemental nutrition program and height.</a:t>
            </a:r>
          </a:p>
          <a:p>
            <a:endParaRPr lang="en-US" dirty="0"/>
          </a:p>
        </p:txBody>
      </p:sp>
      <p:sp>
        <p:nvSpPr>
          <p:cNvPr id="4" name="Slide Number Placeholder 3"/>
          <p:cNvSpPr>
            <a:spLocks noGrp="1"/>
          </p:cNvSpPr>
          <p:nvPr>
            <p:ph type="sldNum" sz="quarter" idx="5"/>
          </p:nvPr>
        </p:nvSpPr>
        <p:spPr/>
        <p:txBody>
          <a:bodyPr/>
          <a:lstStyle/>
          <a:p>
            <a:fld id="{E82B47FD-90C9-C046-A915-0C92FACCF0E8}" type="slidenum">
              <a:rPr lang="en-US" smtClean="0"/>
              <a:t>10</a:t>
            </a:fld>
            <a:endParaRPr lang="en-US"/>
          </a:p>
        </p:txBody>
      </p:sp>
    </p:spTree>
    <p:extLst>
      <p:ext uri="{BB962C8B-B14F-4D97-AF65-F5344CB8AC3E}">
        <p14:creationId xmlns:p14="http://schemas.microsoft.com/office/powerpoint/2010/main" val="34161850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control sample size!</a:t>
            </a:r>
          </a:p>
          <a:p>
            <a:endParaRPr lang="en-US" dirty="0"/>
          </a:p>
        </p:txBody>
      </p:sp>
      <p:sp>
        <p:nvSpPr>
          <p:cNvPr id="4" name="Slide Number Placeholder 3"/>
          <p:cNvSpPr>
            <a:spLocks noGrp="1"/>
          </p:cNvSpPr>
          <p:nvPr>
            <p:ph type="sldNum" sz="quarter" idx="10"/>
          </p:nvPr>
        </p:nvSpPr>
        <p:spPr/>
        <p:txBody>
          <a:bodyPr/>
          <a:lstStyle/>
          <a:p>
            <a:fld id="{5A3D2135-9DC2-4340-B54D-B4A69FFBECAC}" type="slidenum">
              <a:rPr lang="en-US" smtClean="0"/>
              <a:t>57</a:t>
            </a:fld>
            <a:endParaRPr lang="en-US"/>
          </a:p>
        </p:txBody>
      </p:sp>
    </p:spTree>
    <p:extLst>
      <p:ext uri="{BB962C8B-B14F-4D97-AF65-F5344CB8AC3E}">
        <p14:creationId xmlns:p14="http://schemas.microsoft.com/office/powerpoint/2010/main" val="18287062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can control the sample split)</a:t>
            </a:r>
          </a:p>
          <a:p>
            <a:r>
              <a:rPr lang="en-US" dirty="0"/>
              <a:t>May sound odd that we emphasize this – </a:t>
            </a:r>
            <a:r>
              <a:rPr lang="en-US" b="1" dirty="0"/>
              <a:t>we’ll get back to this.</a:t>
            </a:r>
          </a:p>
          <a:p>
            <a:r>
              <a:rPr lang="en-US" dirty="0"/>
              <a:t>Ask the audience to think about reasons why you might choose an uneven sample split, </a:t>
            </a:r>
            <a:r>
              <a:rPr lang="en-US" i="1" dirty="0"/>
              <a:t>despite </a:t>
            </a:r>
            <a:r>
              <a:rPr lang="en-US" i="0" dirty="0"/>
              <a:t> an even split giving you greater power (for later)</a:t>
            </a:r>
            <a:endParaRPr lang="en-US" dirty="0"/>
          </a:p>
          <a:p>
            <a:endParaRPr lang="en-US" dirty="0"/>
          </a:p>
        </p:txBody>
      </p:sp>
      <p:sp>
        <p:nvSpPr>
          <p:cNvPr id="4" name="Slide Number Placeholder 3"/>
          <p:cNvSpPr>
            <a:spLocks noGrp="1"/>
          </p:cNvSpPr>
          <p:nvPr>
            <p:ph type="sldNum" sz="quarter" idx="10"/>
          </p:nvPr>
        </p:nvSpPr>
        <p:spPr/>
        <p:txBody>
          <a:bodyPr/>
          <a:lstStyle/>
          <a:p>
            <a:fld id="{5A3D2135-9DC2-4340-B54D-B4A69FFBECAC}" type="slidenum">
              <a:rPr lang="en-US" smtClean="0"/>
              <a:t>58</a:t>
            </a:fld>
            <a:endParaRPr lang="en-US"/>
          </a:p>
        </p:txBody>
      </p:sp>
    </p:spTree>
    <p:extLst>
      <p:ext uri="{BB962C8B-B14F-4D97-AF65-F5344CB8AC3E}">
        <p14:creationId xmlns:p14="http://schemas.microsoft.com/office/powerpoint/2010/main" val="15262532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Summary: four “main ingredients” for the power of our test. </a:t>
            </a:r>
          </a:p>
          <a:p>
            <a:r>
              <a:rPr lang="en-US" dirty="0"/>
              <a:t>Variance: we can look at outcome variation and estimate it.</a:t>
            </a:r>
          </a:p>
          <a:p>
            <a:r>
              <a:rPr lang="en-US" dirty="0"/>
              <a:t>Sample size and split: we can choose.</a:t>
            </a:r>
          </a:p>
          <a:p>
            <a:r>
              <a:rPr lang="en-US" b="1" dirty="0"/>
              <a:t>What is the problem? </a:t>
            </a:r>
            <a:r>
              <a:rPr lang="en-US" b="1" dirty="0">
                <a:sym typeface="Wingdings" pitchFamily="2" charset="2"/>
              </a:rPr>
              <a:t> we still don’t know the effect size!</a:t>
            </a:r>
            <a:endParaRPr lang="en-US" b="1" dirty="0"/>
          </a:p>
        </p:txBody>
      </p:sp>
      <p:sp>
        <p:nvSpPr>
          <p:cNvPr id="4" name="Slide Number Placeholder 3"/>
          <p:cNvSpPr>
            <a:spLocks noGrp="1"/>
          </p:cNvSpPr>
          <p:nvPr>
            <p:ph type="sldNum" sz="quarter" idx="10"/>
          </p:nvPr>
        </p:nvSpPr>
        <p:spPr/>
        <p:txBody>
          <a:bodyPr/>
          <a:lstStyle/>
          <a:p>
            <a:fld id="{5A3D2135-9DC2-4340-B54D-B4A69FFBECAC}" type="slidenum">
              <a:rPr lang="en-US" smtClean="0"/>
              <a:t>59</a:t>
            </a:fld>
            <a:endParaRPr lang="en-US"/>
          </a:p>
        </p:txBody>
      </p:sp>
    </p:spTree>
    <p:extLst>
      <p:ext uri="{BB962C8B-B14F-4D97-AF65-F5344CB8AC3E}">
        <p14:creationId xmlns:p14="http://schemas.microsoft.com/office/powerpoint/2010/main" val="6599137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from above: </a:t>
            </a:r>
          </a:p>
          <a:p>
            <a:r>
              <a:rPr lang="en-US" dirty="0"/>
              <a:t>- Probability of correctly detecting effect depends on (unknown) treatment effect size.</a:t>
            </a:r>
          </a:p>
          <a:p>
            <a:r>
              <a:rPr lang="en-US" dirty="0"/>
              <a:t>- We don’t know the effect size, but in order to calculate the right sample size we need to think about what the effect size might be.</a:t>
            </a:r>
          </a:p>
          <a:p>
            <a:endParaRPr lang="en-US" dirty="0"/>
          </a:p>
        </p:txBody>
      </p:sp>
      <p:sp>
        <p:nvSpPr>
          <p:cNvPr id="4" name="Slide Number Placeholder 3"/>
          <p:cNvSpPr>
            <a:spLocks noGrp="1"/>
          </p:cNvSpPr>
          <p:nvPr>
            <p:ph type="sldNum" sz="quarter" idx="5"/>
          </p:nvPr>
        </p:nvSpPr>
        <p:spPr/>
        <p:txBody>
          <a:bodyPr/>
          <a:lstStyle/>
          <a:p>
            <a:fld id="{E82B47FD-90C9-C046-A915-0C92FACCF0E8}" type="slidenum">
              <a:rPr lang="en-US" smtClean="0"/>
              <a:t>60</a:t>
            </a:fld>
            <a:endParaRPr lang="en-US"/>
          </a:p>
        </p:txBody>
      </p:sp>
    </p:spTree>
    <p:extLst>
      <p:ext uri="{BB962C8B-B14F-4D97-AF65-F5344CB8AC3E}">
        <p14:creationId xmlns:p14="http://schemas.microsoft.com/office/powerpoint/2010/main" val="38154564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3D2135-9DC2-4340-B54D-B4A69FFBECAC}" type="slidenum">
              <a:rPr lang="en-US" smtClean="0"/>
              <a:t>61</a:t>
            </a:fld>
            <a:endParaRPr lang="en-US"/>
          </a:p>
        </p:txBody>
      </p:sp>
    </p:spTree>
    <p:extLst>
      <p:ext uri="{BB962C8B-B14F-4D97-AF65-F5344CB8AC3E}">
        <p14:creationId xmlns:p14="http://schemas.microsoft.com/office/powerpoint/2010/main" val="3341789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3D2135-9DC2-4340-B54D-B4A69FFBECAC}" type="slidenum">
              <a:rPr lang="en-US" smtClean="0"/>
              <a:t>62</a:t>
            </a:fld>
            <a:endParaRPr lang="en-US"/>
          </a:p>
        </p:txBody>
      </p:sp>
    </p:spTree>
    <p:extLst>
      <p:ext uri="{BB962C8B-B14F-4D97-AF65-F5344CB8AC3E}">
        <p14:creationId xmlns:p14="http://schemas.microsoft.com/office/powerpoint/2010/main" val="38144816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2B47FD-90C9-C046-A915-0C92FACCF0E8}" type="slidenum">
              <a:rPr lang="en-US" smtClean="0"/>
              <a:t>63</a:t>
            </a:fld>
            <a:endParaRPr lang="en-US"/>
          </a:p>
        </p:txBody>
      </p:sp>
    </p:spTree>
    <p:extLst>
      <p:ext uri="{BB962C8B-B14F-4D97-AF65-F5344CB8AC3E}">
        <p14:creationId xmlns:p14="http://schemas.microsoft.com/office/powerpoint/2010/main" val="943620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10C956-B6CA-6C65-CA7F-FE4F6958F5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0A8EA5-32A2-46A4-32F2-641A684426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3ADB91-D5DA-EA6B-8D68-0BFE5E4DEEE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CD3CD12-E4CE-2DE0-1841-0A8558C642B9}"/>
              </a:ext>
            </a:extLst>
          </p:cNvPr>
          <p:cNvSpPr>
            <a:spLocks noGrp="1"/>
          </p:cNvSpPr>
          <p:nvPr>
            <p:ph type="sldNum" sz="quarter" idx="5"/>
          </p:nvPr>
        </p:nvSpPr>
        <p:spPr/>
        <p:txBody>
          <a:bodyPr/>
          <a:lstStyle/>
          <a:p>
            <a:fld id="{E82B47FD-90C9-C046-A915-0C92FACCF0E8}" type="slidenum">
              <a:rPr lang="en-US" smtClean="0"/>
              <a:t>65</a:t>
            </a:fld>
            <a:endParaRPr lang="en-US"/>
          </a:p>
        </p:txBody>
      </p:sp>
    </p:spTree>
    <p:extLst>
      <p:ext uri="{BB962C8B-B14F-4D97-AF65-F5344CB8AC3E}">
        <p14:creationId xmlns:p14="http://schemas.microsoft.com/office/powerpoint/2010/main" val="20528656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Poll Title: Do not modify the notes in this section to avoid tampering with the Poll Everywhere activity.
More info at polleverywhere.com/support
It can be justified to choose an uneven sample split if...
https://www.polleverywhere.com/multiple_choice_polls/QfiCLKw8VQFakfqpBJhtx?display_state=instructions&amp;activity_state=opened&amp;state=opened&amp;flow=Engagement&amp;onscreen=persist</a:t>
            </a:r>
          </a:p>
        </p:txBody>
      </p:sp>
      <p:sp>
        <p:nvSpPr>
          <p:cNvPr id="4" name="Slide Number Placeholder 3"/>
          <p:cNvSpPr>
            <a:spLocks noGrp="1"/>
          </p:cNvSpPr>
          <p:nvPr>
            <p:ph type="sldNum" sz="quarter" idx="5"/>
          </p:nvPr>
        </p:nvSpPr>
        <p:spPr/>
        <p:txBody>
          <a:bodyPr/>
          <a:lstStyle/>
          <a:p>
            <a:fld id="{E82B47FD-90C9-C046-A915-0C92FACCF0E8}" type="slidenum">
              <a:rPr lang="en-US" smtClean="0"/>
              <a:t>66</a:t>
            </a:fld>
            <a:endParaRPr lang="en-US"/>
          </a:p>
        </p:txBody>
      </p:sp>
      <p:sp>
        <p:nvSpPr>
          <p:cNvPr id="5" name="TextBox 4">
            <a:extLst>
              <a:ext uri="{FF2B5EF4-FFF2-40B4-BE49-F238E27FC236}">
                <a16:creationId xmlns:a16="http://schemas.microsoft.com/office/drawing/2014/main" id="{925EA34F-B12C-9E1D-E696-5268C66AA8F0}"/>
              </a:ext>
            </a:extLst>
          </p:cNvPr>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7832324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Poll Title: Do not modify the notes in this section to avoid tampering with the Poll Everywhere activity.
More info at polleverywhere.com/support
It can be justified to choose an uneven sample split if...
https://www.polleverywhere.com/multiple_choice_polls/QfiCLKw8VQFakfqpBJhtx?display_state=chart&amp;activity_state=opened&amp;state=opened&amp;flow=Engagement&amp;onscreen=persist</a:t>
            </a:r>
          </a:p>
        </p:txBody>
      </p:sp>
      <p:sp>
        <p:nvSpPr>
          <p:cNvPr id="4" name="Slide Number Placeholder 3"/>
          <p:cNvSpPr>
            <a:spLocks noGrp="1"/>
          </p:cNvSpPr>
          <p:nvPr>
            <p:ph type="sldNum" sz="quarter" idx="5"/>
          </p:nvPr>
        </p:nvSpPr>
        <p:spPr/>
        <p:txBody>
          <a:bodyPr/>
          <a:lstStyle/>
          <a:p>
            <a:fld id="{E82B47FD-90C9-C046-A915-0C92FACCF0E8}" type="slidenum">
              <a:rPr lang="en-US" smtClean="0"/>
              <a:t>67</a:t>
            </a:fld>
            <a:endParaRPr lang="en-US"/>
          </a:p>
        </p:txBody>
      </p:sp>
      <p:sp>
        <p:nvSpPr>
          <p:cNvPr id="5" name="TextBox 4">
            <a:extLst>
              <a:ext uri="{FF2B5EF4-FFF2-40B4-BE49-F238E27FC236}">
                <a16:creationId xmlns:a16="http://schemas.microsoft.com/office/drawing/2014/main" id="{A5BF546D-A41D-F9A2-C163-AA7A42CB0EE4}"/>
              </a:ext>
            </a:extLst>
          </p:cNvPr>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3561344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2B47FD-90C9-C046-A915-0C92FACCF0E8}" type="slidenum">
              <a:rPr lang="en-US" smtClean="0"/>
              <a:t>11</a:t>
            </a:fld>
            <a:endParaRPr lang="en-US"/>
          </a:p>
        </p:txBody>
      </p:sp>
    </p:spTree>
    <p:extLst>
      <p:ext uri="{BB962C8B-B14F-4D97-AF65-F5344CB8AC3E}">
        <p14:creationId xmlns:p14="http://schemas.microsoft.com/office/powerpoint/2010/main" val="36701592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Poll Title: Do not modify the notes in this section to avoid tampering with the Poll Everywhere activity.
More info at polleverywhere.com/support
It can be justified to choose an uneven sample split if...
https://www.polleverywhere.com/multiple_choice_polls/QfiCLKw8VQFakfqpBJhtx?display_state=chart&amp;activity_state=closed&amp;state=closed&amp;flow=Engagement&amp;onscreen=persist</a:t>
            </a:r>
          </a:p>
        </p:txBody>
      </p:sp>
      <p:sp>
        <p:nvSpPr>
          <p:cNvPr id="4" name="Slide Number Placeholder 3"/>
          <p:cNvSpPr>
            <a:spLocks noGrp="1"/>
          </p:cNvSpPr>
          <p:nvPr>
            <p:ph type="sldNum" sz="quarter" idx="5"/>
          </p:nvPr>
        </p:nvSpPr>
        <p:spPr/>
        <p:txBody>
          <a:bodyPr/>
          <a:lstStyle/>
          <a:p>
            <a:fld id="{E82B47FD-90C9-C046-A915-0C92FACCF0E8}" type="slidenum">
              <a:rPr lang="en-US" smtClean="0"/>
              <a:t>68</a:t>
            </a:fld>
            <a:endParaRPr lang="en-US"/>
          </a:p>
        </p:txBody>
      </p:sp>
      <p:sp>
        <p:nvSpPr>
          <p:cNvPr id="5" name="TextBox 4">
            <a:extLst>
              <a:ext uri="{FF2B5EF4-FFF2-40B4-BE49-F238E27FC236}">
                <a16:creationId xmlns:a16="http://schemas.microsoft.com/office/drawing/2014/main" id="{E0DDBF0F-4A55-F3F5-1234-DAFD6BBAC9C5}"/>
              </a:ext>
            </a:extLst>
          </p:cNvPr>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33493135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outlook: power depends on other design parameters as well.</a:t>
            </a:r>
          </a:p>
          <a:p>
            <a:r>
              <a:rPr lang="en-US" dirty="0"/>
              <a:t>Here we only looked at a fairly straightforward case, but oftentimes it requires some more involved calculations to conduct power calculations. </a:t>
            </a:r>
            <a:r>
              <a:rPr lang="en-US" dirty="0">
                <a:sym typeface="Wingdings" pitchFamily="2" charset="2"/>
              </a:rPr>
              <a:t> get help from a researcher!</a:t>
            </a:r>
          </a:p>
          <a:p>
            <a:r>
              <a:rPr lang="en-US" dirty="0">
                <a:sym typeface="Wingdings" pitchFamily="2" charset="2"/>
              </a:rPr>
              <a:t>Just one common example: clustering.</a:t>
            </a:r>
          </a:p>
          <a:p>
            <a:r>
              <a:rPr lang="en-US" dirty="0">
                <a:sym typeface="Wingdings" pitchFamily="2" charset="2"/>
              </a:rPr>
              <a:t>Clustered designs: </a:t>
            </a:r>
            <a:r>
              <a:rPr lang="en-US" b="1" dirty="0">
                <a:sym typeface="Wingdings" pitchFamily="2" charset="2"/>
              </a:rPr>
              <a:t>ask audience what they are.</a:t>
            </a:r>
          </a:p>
          <a:p>
            <a:endParaRPr lang="en-IN" dirty="0"/>
          </a:p>
        </p:txBody>
      </p:sp>
      <p:sp>
        <p:nvSpPr>
          <p:cNvPr id="4" name="Slide Number Placeholder 3"/>
          <p:cNvSpPr>
            <a:spLocks noGrp="1"/>
          </p:cNvSpPr>
          <p:nvPr>
            <p:ph type="sldNum" sz="quarter" idx="5"/>
          </p:nvPr>
        </p:nvSpPr>
        <p:spPr/>
        <p:txBody>
          <a:bodyPr/>
          <a:lstStyle/>
          <a:p>
            <a:fld id="{E82B47FD-90C9-C046-A915-0C92FACCF0E8}" type="slidenum">
              <a:rPr lang="en-US" smtClean="0"/>
              <a:t>69</a:t>
            </a:fld>
            <a:endParaRPr lang="en-US"/>
          </a:p>
        </p:txBody>
      </p:sp>
    </p:spTree>
    <p:extLst>
      <p:ext uri="{BB962C8B-B14F-4D97-AF65-F5344CB8AC3E}">
        <p14:creationId xmlns:p14="http://schemas.microsoft.com/office/powerpoint/2010/main" val="27203021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ICC: all variation is between clusters.</a:t>
            </a:r>
          </a:p>
          <a:p>
            <a:r>
              <a:rPr lang="en-US" dirty="0"/>
              <a:t>Low ICC: all variation is within clusters.</a:t>
            </a:r>
          </a:p>
          <a:p>
            <a:endParaRPr lang="en-US" dirty="0"/>
          </a:p>
          <a:p>
            <a:r>
              <a:rPr lang="en-US" dirty="0"/>
              <a:t>Hold off for some intuition….</a:t>
            </a:r>
          </a:p>
          <a:p>
            <a:endParaRPr lang="en-US" dirty="0"/>
          </a:p>
        </p:txBody>
      </p:sp>
      <p:sp>
        <p:nvSpPr>
          <p:cNvPr id="4" name="Slide Number Placeholder 3"/>
          <p:cNvSpPr>
            <a:spLocks noGrp="1"/>
          </p:cNvSpPr>
          <p:nvPr>
            <p:ph type="sldNum" sz="quarter" idx="5"/>
          </p:nvPr>
        </p:nvSpPr>
        <p:spPr/>
        <p:txBody>
          <a:bodyPr/>
          <a:lstStyle/>
          <a:p>
            <a:fld id="{E82B47FD-90C9-C046-A915-0C92FACCF0E8}" type="slidenum">
              <a:rPr lang="en-US" smtClean="0"/>
              <a:t>70</a:t>
            </a:fld>
            <a:endParaRPr lang="en-US"/>
          </a:p>
        </p:txBody>
      </p:sp>
    </p:spTree>
    <p:extLst>
      <p:ext uri="{BB962C8B-B14F-4D97-AF65-F5344CB8AC3E}">
        <p14:creationId xmlns:p14="http://schemas.microsoft.com/office/powerpoint/2010/main" val="254576103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3D2135-9DC2-4340-B54D-B4A69FFBECAC}" type="slidenum">
              <a:rPr lang="en-US" smtClean="0"/>
              <a:t>71</a:t>
            </a:fld>
            <a:endParaRPr lang="en-US"/>
          </a:p>
        </p:txBody>
      </p:sp>
    </p:spTree>
    <p:extLst>
      <p:ext uri="{BB962C8B-B14F-4D97-AF65-F5344CB8AC3E}">
        <p14:creationId xmlns:p14="http://schemas.microsoft.com/office/powerpoint/2010/main" val="5778103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 audience: can you guess how a high ICC affects power?</a:t>
            </a:r>
          </a:p>
          <a:p>
            <a:pPr marL="171450" indent="-171450">
              <a:buFont typeface="Wingdings" pitchFamily="2" charset="2"/>
              <a:buChar char="à"/>
            </a:pPr>
            <a:r>
              <a:rPr lang="en-US" dirty="0"/>
              <a:t>Answer is that it reduces power: if they find that difficult, ask how a high ICC will affect the dispersion of treatment effect estimates.</a:t>
            </a:r>
          </a:p>
          <a:p>
            <a:pPr marL="171450" indent="-171450">
              <a:buFont typeface="Wingdings" pitchFamily="2" charset="2"/>
              <a:buChar char="à"/>
            </a:pPr>
            <a:r>
              <a:rPr lang="en-US" dirty="0"/>
              <a:t>Use that high ICC means even a large sample might not be very representative of the total population – high variance of estimates.</a:t>
            </a:r>
          </a:p>
          <a:p>
            <a:endParaRPr lang="en-US" dirty="0"/>
          </a:p>
        </p:txBody>
      </p:sp>
      <p:sp>
        <p:nvSpPr>
          <p:cNvPr id="4" name="Slide Number Placeholder 3"/>
          <p:cNvSpPr>
            <a:spLocks noGrp="1"/>
          </p:cNvSpPr>
          <p:nvPr>
            <p:ph type="sldNum" sz="quarter" idx="10"/>
          </p:nvPr>
        </p:nvSpPr>
        <p:spPr/>
        <p:txBody>
          <a:bodyPr/>
          <a:lstStyle/>
          <a:p>
            <a:fld id="{5A3D2135-9DC2-4340-B54D-B4A69FFBECAC}" type="slidenum">
              <a:rPr lang="en-US" smtClean="0"/>
              <a:t>72</a:t>
            </a:fld>
            <a:endParaRPr lang="en-US"/>
          </a:p>
        </p:txBody>
      </p:sp>
    </p:spTree>
    <p:extLst>
      <p:ext uri="{BB962C8B-B14F-4D97-AF65-F5344CB8AC3E}">
        <p14:creationId xmlns:p14="http://schemas.microsoft.com/office/powerpoint/2010/main" val="345303186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2B47FD-90C9-C046-A915-0C92FACCF0E8}" type="slidenum">
              <a:rPr lang="en-US" smtClean="0"/>
              <a:t>73</a:t>
            </a:fld>
            <a:endParaRPr lang="en-US"/>
          </a:p>
        </p:txBody>
      </p:sp>
    </p:spTree>
    <p:extLst>
      <p:ext uri="{BB962C8B-B14F-4D97-AF65-F5344CB8AC3E}">
        <p14:creationId xmlns:p14="http://schemas.microsoft.com/office/powerpoint/2010/main" val="12697374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2B47FD-90C9-C046-A915-0C92FACCF0E8}" type="slidenum">
              <a:rPr lang="en-US" smtClean="0"/>
              <a:t>74</a:t>
            </a:fld>
            <a:endParaRPr lang="en-US"/>
          </a:p>
        </p:txBody>
      </p:sp>
    </p:spTree>
    <p:extLst>
      <p:ext uri="{BB962C8B-B14F-4D97-AF65-F5344CB8AC3E}">
        <p14:creationId xmlns:p14="http://schemas.microsoft.com/office/powerpoint/2010/main" val="4144687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9D0A8D38-20BC-4DED-A817-D41F133B417C}" type="slidenum">
              <a:rPr lang="en-US" smtClean="0">
                <a:latin typeface="Arial" pitchFamily="34" charset="0"/>
              </a:rPr>
              <a:pPr/>
              <a:t>75</a:t>
            </a:fld>
            <a:endParaRPr lang="en-US">
              <a:latin typeface="Arial" pitchFamily="34" charset="0"/>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p:spPr>
        <p:txBody>
          <a:bodyPr/>
          <a:lstStyle/>
          <a:p>
            <a:r>
              <a:rPr lang="en-US" sz="2200" dirty="0"/>
              <a:t>When planning an evaluation, with some preliminary research we can calculate the minimum sample we need to get to: </a:t>
            </a:r>
          </a:p>
          <a:p>
            <a:pPr lvl="1"/>
            <a:r>
              <a:rPr lang="en-US" sz="2200" dirty="0"/>
              <a:t>Test a pre-specified null hypothesis (e.g. treatment effect 0)</a:t>
            </a:r>
          </a:p>
          <a:p>
            <a:pPr lvl="1"/>
            <a:r>
              <a:rPr lang="en-US" sz="2200" dirty="0"/>
              <a:t>For a pre-specified significance level (e.g. 0.05)</a:t>
            </a:r>
          </a:p>
          <a:p>
            <a:pPr lvl="1"/>
            <a:r>
              <a:rPr lang="en-US" sz="2200" dirty="0"/>
              <a:t>Given a pre-specified effect size (e.g. 0.2 standard deviation of the outcomes of interest). </a:t>
            </a:r>
          </a:p>
          <a:p>
            <a:pPr lvl="1"/>
            <a:r>
              <a:rPr lang="en-US" sz="2200" dirty="0"/>
              <a:t>To achieve a given power</a:t>
            </a:r>
          </a:p>
          <a:p>
            <a:r>
              <a:rPr lang="en-US" sz="2200" dirty="0"/>
              <a:t>A power of 80% tells us that, in 80% of the experiments of this sample size conducted in this population, if Ho is in fact false (e.g. the treatment effect is not zero), we will be able to reject it.  </a:t>
            </a:r>
          </a:p>
          <a:p>
            <a:r>
              <a:rPr lang="en-US" sz="2200" dirty="0"/>
              <a:t>The larger the sample, the larger the power. </a:t>
            </a:r>
          </a:p>
          <a:p>
            <a:r>
              <a:rPr lang="en-US" sz="2200" dirty="0"/>
              <a:t>Common Power used: 80%, 90%</a:t>
            </a:r>
          </a:p>
          <a:p>
            <a:pPr eaLnBrk="1" hangingPunct="1"/>
            <a:endParaRPr lang="en-US" dirty="0">
              <a:latin typeface="Arial" pitchFamily="34" charset="0"/>
            </a:endParaRPr>
          </a:p>
        </p:txBody>
      </p:sp>
    </p:spTree>
    <p:extLst>
      <p:ext uri="{BB962C8B-B14F-4D97-AF65-F5344CB8AC3E}">
        <p14:creationId xmlns:p14="http://schemas.microsoft.com/office/powerpoint/2010/main" val="30977153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91733683-D2EE-4FB6-BB4E-B844C7A8A650}" type="slidenum">
              <a:rPr lang="en-US" smtClean="0">
                <a:latin typeface="Arial" pitchFamily="34" charset="0"/>
              </a:rPr>
              <a:pPr/>
              <a:t>76</a:t>
            </a:fld>
            <a:endParaRPr lang="en-US">
              <a:latin typeface="Arial" pitchFamily="34" charset="0"/>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pPr eaLnBrk="1" hangingPunct="1"/>
            <a:r>
              <a:rPr lang="en-US" dirty="0">
                <a:latin typeface="Arial" pitchFamily="34" charset="0"/>
              </a:rPr>
              <a:t>Emphasize here that involvement of a researcher is beneficial.</a:t>
            </a:r>
          </a:p>
          <a:p>
            <a:pPr eaLnBrk="1" hangingPunct="1"/>
            <a:r>
              <a:rPr lang="en-US" dirty="0">
                <a:latin typeface="Arial" pitchFamily="34" charset="0"/>
              </a:rPr>
              <a:t>Statistician or economist, political scientist.</a:t>
            </a:r>
          </a:p>
          <a:p>
            <a:pPr eaLnBrk="1" hangingPunct="1"/>
            <a:r>
              <a:rPr lang="en-US" dirty="0">
                <a:latin typeface="Arial" pitchFamily="34" charset="0"/>
              </a:rPr>
              <a:t>They can also suggest methods to improve power even if the sample can’t be increased, e.g. by including covariates etc.</a:t>
            </a:r>
          </a:p>
          <a:p>
            <a:pPr eaLnBrk="1" hangingPunct="1"/>
            <a:endParaRPr lang="en-US" dirty="0">
              <a:latin typeface="Arial" pitchFamily="34" charset="0"/>
            </a:endParaRPr>
          </a:p>
        </p:txBody>
      </p:sp>
    </p:spTree>
    <p:extLst>
      <p:ext uri="{BB962C8B-B14F-4D97-AF65-F5344CB8AC3E}">
        <p14:creationId xmlns:p14="http://schemas.microsoft.com/office/powerpoint/2010/main" val="24863514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B226B-DAB6-112A-F262-1C1E4192481C}"/>
            </a:ext>
          </a:extLst>
        </p:cNvPr>
        <p:cNvGrpSpPr/>
        <p:nvPr/>
      </p:nvGrpSpPr>
      <p:grpSpPr>
        <a:xfrm>
          <a:off x="0" y="0"/>
          <a:ext cx="0" cy="0"/>
          <a:chOff x="0" y="0"/>
          <a:chExt cx="0" cy="0"/>
        </a:xfrm>
      </p:grpSpPr>
      <p:sp>
        <p:nvSpPr>
          <p:cNvPr id="132098" name="Rectangle 7">
            <a:extLst>
              <a:ext uri="{FF2B5EF4-FFF2-40B4-BE49-F238E27FC236}">
                <a16:creationId xmlns:a16="http://schemas.microsoft.com/office/drawing/2014/main" id="{79926AE1-D21B-903A-C1CA-C805A15C32CF}"/>
              </a:ext>
            </a:extLst>
          </p:cNvPr>
          <p:cNvSpPr>
            <a:spLocks noGrp="1" noChangeArrowheads="1"/>
          </p:cNvSpPr>
          <p:nvPr>
            <p:ph type="sldNum" sz="quarter" idx="5"/>
          </p:nvPr>
        </p:nvSpPr>
        <p:spPr>
          <a:noFill/>
        </p:spPr>
        <p:txBody>
          <a:bodyPr/>
          <a:lstStyle/>
          <a:p>
            <a:fld id="{91733683-D2EE-4FB6-BB4E-B844C7A8A650}" type="slidenum">
              <a:rPr lang="en-US" smtClean="0">
                <a:latin typeface="Arial" pitchFamily="34" charset="0"/>
              </a:rPr>
              <a:pPr/>
              <a:t>77</a:t>
            </a:fld>
            <a:endParaRPr lang="en-US">
              <a:latin typeface="Arial" pitchFamily="34" charset="0"/>
            </a:endParaRPr>
          </a:p>
        </p:txBody>
      </p:sp>
      <p:sp>
        <p:nvSpPr>
          <p:cNvPr id="132099" name="Rectangle 2">
            <a:extLst>
              <a:ext uri="{FF2B5EF4-FFF2-40B4-BE49-F238E27FC236}">
                <a16:creationId xmlns:a16="http://schemas.microsoft.com/office/drawing/2014/main" id="{31174B2C-6E7C-E2DD-DD96-AC5F87D74DC7}"/>
              </a:ext>
            </a:extLst>
          </p:cNvPr>
          <p:cNvSpPr>
            <a:spLocks noGrp="1" noRot="1" noChangeAspect="1" noChangeArrowheads="1" noTextEdit="1"/>
          </p:cNvSpPr>
          <p:nvPr>
            <p:ph type="sldImg"/>
          </p:nvPr>
        </p:nvSpPr>
        <p:spPr>
          <a:ln/>
        </p:spPr>
      </p:sp>
      <p:sp>
        <p:nvSpPr>
          <p:cNvPr id="132100" name="Rectangle 3">
            <a:extLst>
              <a:ext uri="{FF2B5EF4-FFF2-40B4-BE49-F238E27FC236}">
                <a16:creationId xmlns:a16="http://schemas.microsoft.com/office/drawing/2014/main" id="{66825E3B-D7E6-B7FD-1659-9B6938CB4114}"/>
              </a:ext>
            </a:extLst>
          </p:cNvPr>
          <p:cNvSpPr>
            <a:spLocks noGrp="1" noChangeArrowheads="1"/>
          </p:cNvSpPr>
          <p:nvPr>
            <p:ph type="body" idx="1"/>
          </p:nvPr>
        </p:nvSpPr>
        <p:spPr>
          <a:noFill/>
          <a:ln/>
        </p:spPr>
        <p:txBody>
          <a:bodyPr/>
          <a:lstStyle/>
          <a:p>
            <a:pPr eaLnBrk="1" hangingPunct="1"/>
            <a:r>
              <a:rPr lang="en-US" dirty="0">
                <a:latin typeface="Arial" pitchFamily="34" charset="0"/>
              </a:rPr>
              <a:t>Emphasize here that involvement of a researcher is beneficial.</a:t>
            </a:r>
          </a:p>
          <a:p>
            <a:pPr eaLnBrk="1" hangingPunct="1"/>
            <a:r>
              <a:rPr lang="en-US" dirty="0">
                <a:latin typeface="Arial" pitchFamily="34" charset="0"/>
              </a:rPr>
              <a:t>Statistician or economist, political scientist.</a:t>
            </a:r>
          </a:p>
          <a:p>
            <a:pPr eaLnBrk="1" hangingPunct="1"/>
            <a:r>
              <a:rPr lang="en-US" dirty="0">
                <a:latin typeface="Arial" pitchFamily="34" charset="0"/>
              </a:rPr>
              <a:t>They can also suggest methods to improve power even if the sample can’t be increased, e.g. by including covariates etc.</a:t>
            </a:r>
          </a:p>
          <a:p>
            <a:pPr eaLnBrk="1" hangingPunct="1"/>
            <a:endParaRPr lang="en-US" dirty="0">
              <a:latin typeface="Arial" pitchFamily="34" charset="0"/>
            </a:endParaRPr>
          </a:p>
        </p:txBody>
      </p:sp>
    </p:spTree>
    <p:extLst>
      <p:ext uri="{BB962C8B-B14F-4D97-AF65-F5344CB8AC3E}">
        <p14:creationId xmlns:p14="http://schemas.microsoft.com/office/powerpoint/2010/main" val="21694462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After showing sampling variation: </a:t>
            </a:r>
          </a:p>
          <a:p>
            <a:pPr marL="171450" indent="-171450">
              <a:buFont typeface="Arial" panose="020B0604020202020204" pitchFamily="34" charset="0"/>
              <a:buChar char="•"/>
            </a:pPr>
            <a:r>
              <a:rPr lang="en-US" dirty="0"/>
              <a:t>The </a:t>
            </a:r>
            <a:r>
              <a:rPr lang="en-US" b="1" dirty="0"/>
              <a:t>second important benefit of randomization besides removing systematic bias</a:t>
            </a:r>
          </a:p>
          <a:p>
            <a:pPr marL="171450" indent="-171450">
              <a:buFont typeface="Arial" panose="020B0604020202020204" pitchFamily="34" charset="0"/>
              <a:buChar char="•"/>
            </a:pPr>
            <a:r>
              <a:rPr lang="en-US" b="0" dirty="0"/>
              <a:t>It provides us with some knowledge about how the sample-based estimates of the treatment effect “behave”. </a:t>
            </a:r>
          </a:p>
          <a:p>
            <a:pPr marL="171450" indent="-171450">
              <a:buFont typeface="Arial" panose="020B0604020202020204" pitchFamily="34" charset="0"/>
              <a:buChar char="•"/>
            </a:pPr>
            <a:r>
              <a:rPr lang="en-US" b="0" dirty="0"/>
              <a:t>This allows us to back out some information about the true treatment effect from just one sample and estimate.</a:t>
            </a:r>
            <a:endParaRPr lang="en-US" b="1" dirty="0"/>
          </a:p>
          <a:p>
            <a:endParaRPr lang="en-IN" dirty="0"/>
          </a:p>
        </p:txBody>
      </p:sp>
      <p:sp>
        <p:nvSpPr>
          <p:cNvPr id="4" name="Slide Number Placeholder 3"/>
          <p:cNvSpPr>
            <a:spLocks noGrp="1"/>
          </p:cNvSpPr>
          <p:nvPr>
            <p:ph type="sldNum" sz="quarter" idx="5"/>
          </p:nvPr>
        </p:nvSpPr>
        <p:spPr/>
        <p:txBody>
          <a:bodyPr/>
          <a:lstStyle/>
          <a:p>
            <a:fld id="{E82B47FD-90C9-C046-A915-0C92FACCF0E8}" type="slidenum">
              <a:rPr lang="en-US" smtClean="0"/>
              <a:t>12</a:t>
            </a:fld>
            <a:endParaRPr lang="en-US"/>
          </a:p>
        </p:txBody>
      </p:sp>
    </p:spTree>
    <p:extLst>
      <p:ext uri="{BB962C8B-B14F-4D97-AF65-F5344CB8AC3E}">
        <p14:creationId xmlns:p14="http://schemas.microsoft.com/office/powerpoint/2010/main" val="27016018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p:txBody>
          <a:bodyPr/>
          <a:lstStyle/>
          <a:p>
            <a:pPr>
              <a:buFont typeface="Arial" pitchFamily="34" charset="0"/>
              <a:buChar char="•"/>
            </a:pPr>
            <a:r>
              <a:rPr lang="en-US" baseline="0" dirty="0"/>
              <a:t>There is a lot of dispersion in scores</a:t>
            </a:r>
          </a:p>
          <a:p>
            <a:pPr>
              <a:buFont typeface="Arial" pitchFamily="34" charset="0"/>
              <a:buChar char="•"/>
            </a:pPr>
            <a:r>
              <a:rPr lang="en-US" baseline="0" dirty="0"/>
              <a:t>Clearly other factors besides extra teachers affect test scores</a:t>
            </a:r>
          </a:p>
          <a:p>
            <a:pPr>
              <a:buFont typeface="Arial" pitchFamily="34" charset="0"/>
              <a:buChar char="•"/>
            </a:pPr>
            <a:r>
              <a:rPr lang="en-US" baseline="0" dirty="0"/>
              <a:t>We can see that the treatment group distribution in blue is shifted to the right, but the shift is small relative to the dispersion</a:t>
            </a:r>
          </a:p>
          <a:p>
            <a:pPr>
              <a:buFont typeface="Arial" pitchFamily="34" charset="0"/>
              <a:buChar char="•"/>
            </a:pPr>
            <a:endParaRPr lang="en-US" dirty="0"/>
          </a:p>
        </p:txBody>
      </p:sp>
    </p:spTree>
    <p:extLst>
      <p:ext uri="{BB962C8B-B14F-4D97-AF65-F5344CB8AC3E}">
        <p14:creationId xmlns:p14="http://schemas.microsoft.com/office/powerpoint/2010/main" val="2944889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t>Revisiting balsakhi classes</a:t>
            </a:r>
          </a:p>
        </p:txBody>
      </p:sp>
      <p:sp>
        <p:nvSpPr>
          <p:cNvPr id="8294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5994" eaLnBrk="0" hangingPunct="0">
              <a:defRPr>
                <a:solidFill>
                  <a:schemeClr val="tx1"/>
                </a:solidFill>
                <a:latin typeface="Times New Roman" pitchFamily="18" charset="0"/>
                <a:ea typeface="MS PGothic" pitchFamily="34" charset="-128"/>
              </a:defRPr>
            </a:lvl1pPr>
            <a:lvl2pPr marL="729057" indent="-280406" defTabSz="915994" eaLnBrk="0" hangingPunct="0">
              <a:defRPr>
                <a:solidFill>
                  <a:schemeClr val="tx1"/>
                </a:solidFill>
                <a:latin typeface="Times New Roman" pitchFamily="18" charset="0"/>
                <a:ea typeface="MS PGothic" pitchFamily="34" charset="-128"/>
              </a:defRPr>
            </a:lvl2pPr>
            <a:lvl3pPr marL="1121626" indent="-224325" defTabSz="915994" eaLnBrk="0" hangingPunct="0">
              <a:defRPr>
                <a:solidFill>
                  <a:schemeClr val="tx1"/>
                </a:solidFill>
                <a:latin typeface="Times New Roman" pitchFamily="18" charset="0"/>
                <a:ea typeface="MS PGothic" pitchFamily="34" charset="-128"/>
              </a:defRPr>
            </a:lvl3pPr>
            <a:lvl4pPr marL="1570276" indent="-224325" defTabSz="915994" eaLnBrk="0" hangingPunct="0">
              <a:defRPr>
                <a:solidFill>
                  <a:schemeClr val="tx1"/>
                </a:solidFill>
                <a:latin typeface="Times New Roman" pitchFamily="18" charset="0"/>
                <a:ea typeface="MS PGothic" pitchFamily="34" charset="-128"/>
              </a:defRPr>
            </a:lvl4pPr>
            <a:lvl5pPr marL="2018927" indent="-224325" defTabSz="915994" eaLnBrk="0" hangingPunct="0">
              <a:defRPr>
                <a:solidFill>
                  <a:schemeClr val="tx1"/>
                </a:solidFill>
                <a:latin typeface="Times New Roman" pitchFamily="18" charset="0"/>
                <a:ea typeface="MS PGothic" pitchFamily="34" charset="-128"/>
              </a:defRPr>
            </a:lvl5pPr>
            <a:lvl6pPr marL="2467577" indent="-224325" defTabSz="915994" eaLnBrk="0" fontAlgn="base" hangingPunct="0">
              <a:spcBef>
                <a:spcPct val="0"/>
              </a:spcBef>
              <a:spcAft>
                <a:spcPct val="0"/>
              </a:spcAft>
              <a:defRPr>
                <a:solidFill>
                  <a:schemeClr val="tx1"/>
                </a:solidFill>
                <a:latin typeface="Times New Roman" pitchFamily="18" charset="0"/>
                <a:ea typeface="MS PGothic" pitchFamily="34" charset="-128"/>
              </a:defRPr>
            </a:lvl6pPr>
            <a:lvl7pPr marL="2916227" indent="-224325" defTabSz="915994" eaLnBrk="0" fontAlgn="base" hangingPunct="0">
              <a:spcBef>
                <a:spcPct val="0"/>
              </a:spcBef>
              <a:spcAft>
                <a:spcPct val="0"/>
              </a:spcAft>
              <a:defRPr>
                <a:solidFill>
                  <a:schemeClr val="tx1"/>
                </a:solidFill>
                <a:latin typeface="Times New Roman" pitchFamily="18" charset="0"/>
                <a:ea typeface="MS PGothic" pitchFamily="34" charset="-128"/>
              </a:defRPr>
            </a:lvl7pPr>
            <a:lvl8pPr marL="3364878" indent="-224325" defTabSz="915994" eaLnBrk="0" fontAlgn="base" hangingPunct="0">
              <a:spcBef>
                <a:spcPct val="0"/>
              </a:spcBef>
              <a:spcAft>
                <a:spcPct val="0"/>
              </a:spcAft>
              <a:defRPr>
                <a:solidFill>
                  <a:schemeClr val="tx1"/>
                </a:solidFill>
                <a:latin typeface="Times New Roman" pitchFamily="18" charset="0"/>
                <a:ea typeface="MS PGothic" pitchFamily="34" charset="-128"/>
              </a:defRPr>
            </a:lvl8pPr>
            <a:lvl9pPr marL="3813528" indent="-224325" defTabSz="915994" eaLnBrk="0" fontAlgn="base" hangingPunct="0">
              <a:spcBef>
                <a:spcPct val="0"/>
              </a:spcBef>
              <a:spcAft>
                <a:spcPct val="0"/>
              </a:spcAft>
              <a:defRPr>
                <a:solidFill>
                  <a:schemeClr val="tx1"/>
                </a:solidFill>
                <a:latin typeface="Times New Roman" pitchFamily="18" charset="0"/>
                <a:ea typeface="MS PGothic" pitchFamily="34" charset="-128"/>
              </a:defRPr>
            </a:lvl9pPr>
          </a:lstStyle>
          <a:p>
            <a:pPr eaLnBrk="1" hangingPunct="1"/>
            <a:fld id="{2F3DFFC2-69C0-43A9-AC8B-7994A32AA745}" type="slidenum">
              <a:rPr lang="en-US" smtClean="0"/>
              <a:pPr eaLnBrk="1" hangingPunct="1"/>
              <a:t>13</a:t>
            </a:fld>
            <a:endParaRPr lang="en-US"/>
          </a:p>
        </p:txBody>
      </p:sp>
    </p:spTree>
    <p:extLst>
      <p:ext uri="{BB962C8B-B14F-4D97-AF65-F5344CB8AC3E}">
        <p14:creationId xmlns:p14="http://schemas.microsoft.com/office/powerpoint/2010/main" val="801525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this is a very large trial where we have a lot of data (point out frequencies)</a:t>
            </a:r>
          </a:p>
          <a:p>
            <a:r>
              <a:rPr lang="en-US" dirty="0"/>
              <a:t>Note standardization: scores centered at 1 and some scores are negative. EX</a:t>
            </a:r>
          </a:p>
        </p:txBody>
      </p:sp>
      <p:sp>
        <p:nvSpPr>
          <p:cNvPr id="4" name="Slide Number Placeholder 3"/>
          <p:cNvSpPr>
            <a:spLocks noGrp="1"/>
          </p:cNvSpPr>
          <p:nvPr>
            <p:ph type="sldNum" sz="quarter" idx="5"/>
          </p:nvPr>
        </p:nvSpPr>
        <p:spPr/>
        <p:txBody>
          <a:bodyPr/>
          <a:lstStyle/>
          <a:p>
            <a:fld id="{E82B47FD-90C9-C046-A915-0C92FACCF0E8}" type="slidenum">
              <a:rPr lang="en-US" smtClean="0"/>
              <a:t>14</a:t>
            </a:fld>
            <a:endParaRPr lang="en-US"/>
          </a:p>
        </p:txBody>
      </p:sp>
    </p:spTree>
    <p:extLst>
      <p:ext uri="{BB962C8B-B14F-4D97-AF65-F5344CB8AC3E}">
        <p14:creationId xmlns:p14="http://schemas.microsoft.com/office/powerpoint/2010/main" val="8371731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J-PAL Intro Slide">
    <p:bg>
      <p:bgRef idx="1001">
        <a:schemeClr val="bg2"/>
      </p:bgRef>
    </p:bg>
    <p:spTree>
      <p:nvGrpSpPr>
        <p:cNvPr id="1" name=""/>
        <p:cNvGrpSpPr/>
        <p:nvPr/>
      </p:nvGrpSpPr>
      <p:grpSpPr>
        <a:xfrm>
          <a:off x="0" y="0"/>
          <a:ext cx="0" cy="0"/>
          <a:chOff x="0" y="0"/>
          <a:chExt cx="0" cy="0"/>
        </a:xfrm>
      </p:grpSpPr>
      <p:sp>
        <p:nvSpPr>
          <p:cNvPr id="12" name="Rectangle 11"/>
          <p:cNvSpPr/>
          <p:nvPr/>
        </p:nvSpPr>
        <p:spPr>
          <a:xfrm>
            <a:off x="0" y="13878"/>
            <a:ext cx="12192000" cy="68510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ira Sans Condensed Black" panose="020B0A03050000020004" pitchFamily="34" charset="0"/>
            </a:endParaRPr>
          </a:p>
        </p:txBody>
      </p:sp>
      <p:sp>
        <p:nvSpPr>
          <p:cNvPr id="2" name="Title 1"/>
          <p:cNvSpPr>
            <a:spLocks noGrp="1"/>
          </p:cNvSpPr>
          <p:nvPr>
            <p:ph type="ctrTitle"/>
          </p:nvPr>
        </p:nvSpPr>
        <p:spPr>
          <a:xfrm>
            <a:off x="842749" y="2553629"/>
            <a:ext cx="8638217" cy="1470025"/>
          </a:xfrm>
        </p:spPr>
        <p:txBody>
          <a:bodyPr anchor="b"/>
          <a:lstStyle>
            <a:lvl1pPr>
              <a:defRPr spc="0" baseline="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846025" y="4406548"/>
            <a:ext cx="8638217" cy="1752600"/>
          </a:xfrm>
        </p:spPr>
        <p:txBody>
          <a:bodyPr>
            <a:normAutofit/>
          </a:bodyPr>
          <a:lstStyle>
            <a:lvl1pPr marL="0" indent="0" algn="l">
              <a:spcAft>
                <a:spcPts val="300"/>
              </a:spcAft>
              <a:buNone/>
              <a:defRPr sz="2200" spc="100" baseline="0">
                <a:solidFill>
                  <a:srgbClr val="282828"/>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876876" y="757430"/>
            <a:ext cx="2286000" cy="680085"/>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71549" t="1" r="1063" b="-443"/>
          <a:stretch/>
        </p:blipFill>
        <p:spPr>
          <a:xfrm>
            <a:off x="9758363" y="-14698"/>
            <a:ext cx="2433637" cy="6898640"/>
          </a:xfrm>
          <a:prstGeom prst="rect">
            <a:avLst/>
          </a:prstGeom>
          <a:noFill/>
          <a:ln>
            <a:noFill/>
          </a:ln>
        </p:spPr>
      </p:pic>
    </p:spTree>
    <p:extLst>
      <p:ext uri="{BB962C8B-B14F-4D97-AF65-F5344CB8AC3E}">
        <p14:creationId xmlns:p14="http://schemas.microsoft.com/office/powerpoint/2010/main" val="256372515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J-PAL Two Content Slide w/ cit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95072"/>
            <a:ext cx="10972800" cy="1158241"/>
          </a:xfrm>
        </p:spPr>
        <p:txBody>
          <a:bodyPr anchor="ctr"/>
          <a:lstStyle>
            <a:lvl1pPr>
              <a:defRPr spc="0" baseline="0"/>
            </a:lvl1pPr>
          </a:lstStyle>
          <a:p>
            <a:r>
              <a:rPr lang="en-US" dirty="0"/>
              <a:t>Click to edit title style</a:t>
            </a:r>
          </a:p>
        </p:txBody>
      </p:sp>
      <p:sp>
        <p:nvSpPr>
          <p:cNvPr id="3" name="Content Placeholder 2"/>
          <p:cNvSpPr>
            <a:spLocks noGrp="1"/>
          </p:cNvSpPr>
          <p:nvPr>
            <p:ph sz="half" idx="1"/>
          </p:nvPr>
        </p:nvSpPr>
        <p:spPr>
          <a:xfrm>
            <a:off x="609600" y="1472185"/>
            <a:ext cx="5384800" cy="4129963"/>
          </a:xfrm>
        </p:spPr>
        <p:txBody>
          <a:bodyPr>
            <a:normAutofit/>
          </a:bodyPr>
          <a:lstStyle>
            <a:lvl1pPr>
              <a:defRPr sz="22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p:txBody>
      </p:sp>
      <p:sp>
        <p:nvSpPr>
          <p:cNvPr id="4" name="Content Placeholder 3"/>
          <p:cNvSpPr>
            <a:spLocks noGrp="1"/>
          </p:cNvSpPr>
          <p:nvPr>
            <p:ph sz="half" idx="2"/>
          </p:nvPr>
        </p:nvSpPr>
        <p:spPr>
          <a:xfrm>
            <a:off x="6197600" y="1472185"/>
            <a:ext cx="5384800" cy="4129963"/>
          </a:xfrm>
        </p:spPr>
        <p:txBody>
          <a:bodyPr>
            <a:normAutofit/>
          </a:bodyPr>
          <a:lstStyle>
            <a:lvl1pPr>
              <a:defRPr sz="22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p:txBody>
      </p:sp>
      <p:sp>
        <p:nvSpPr>
          <p:cNvPr id="8" name="Text Placeholder 6"/>
          <p:cNvSpPr>
            <a:spLocks noGrp="1"/>
          </p:cNvSpPr>
          <p:nvPr>
            <p:ph type="body" sz="quarter" idx="13" hasCustomPrompt="1"/>
          </p:nvPr>
        </p:nvSpPr>
        <p:spPr>
          <a:xfrm>
            <a:off x="609600" y="5602148"/>
            <a:ext cx="10972800" cy="590691"/>
          </a:xfrm>
        </p:spPr>
        <p:txBody>
          <a:bodyPr anchor="b">
            <a:noAutofit/>
          </a:bodyPr>
          <a:lstStyle>
            <a:lvl1pPr marL="0" indent="0">
              <a:buNone/>
              <a:defRPr sz="1400" baseline="0">
                <a:solidFill>
                  <a:schemeClr val="tx2"/>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add citation text here.</a:t>
            </a:r>
          </a:p>
        </p:txBody>
      </p:sp>
      <p:sp>
        <p:nvSpPr>
          <p:cNvPr id="9" name="Footer Placeholder 4"/>
          <p:cNvSpPr>
            <a:spLocks noGrp="1"/>
          </p:cNvSpPr>
          <p:nvPr>
            <p:ph type="ftr" sz="quarter" idx="3"/>
          </p:nvPr>
        </p:nvSpPr>
        <p:spPr>
          <a:xfrm>
            <a:off x="609599" y="6446570"/>
            <a:ext cx="9663113" cy="222323"/>
          </a:xfrm>
          <a:prstGeom prst="rect">
            <a:avLst/>
          </a:prstGeom>
        </p:spPr>
        <p:txBody>
          <a:bodyPr vert="horz" lIns="91440" tIns="45720" rIns="91440" bIns="45720" rtlCol="0" anchor="t"/>
          <a:lstStyle>
            <a:lvl1pPr algn="l">
              <a:defRPr sz="1100" kern="700" cap="small" spc="50" baseline="0">
                <a:solidFill>
                  <a:schemeClr val="tx1">
                    <a:lumMod val="50000"/>
                    <a:lumOff val="50000"/>
                  </a:schemeClr>
                </a:solidFill>
              </a:defRPr>
            </a:lvl1pPr>
          </a:lstStyle>
          <a:p>
            <a:r>
              <a:rPr lang="en-US"/>
              <a:t>j-pal sa | sample size and power</a:t>
            </a:r>
          </a:p>
        </p:txBody>
      </p:sp>
      <p:sp>
        <p:nvSpPr>
          <p:cNvPr id="10" name="Slide Number Placeholder 5"/>
          <p:cNvSpPr>
            <a:spLocks noGrp="1"/>
          </p:cNvSpPr>
          <p:nvPr>
            <p:ph type="sldNum" sz="quarter" idx="4"/>
          </p:nvPr>
        </p:nvSpPr>
        <p:spPr>
          <a:xfrm>
            <a:off x="10446059" y="6446570"/>
            <a:ext cx="1136341" cy="222323"/>
          </a:xfrm>
          <a:prstGeom prst="rect">
            <a:avLst/>
          </a:prstGeom>
        </p:spPr>
        <p:txBody>
          <a:bodyPr vert="horz" lIns="91440" tIns="45720" rIns="91440" bIns="45720" rtlCol="0" anchor="t"/>
          <a:lstStyle>
            <a:lvl1pPr algn="r">
              <a:defRPr sz="1100">
                <a:solidFill>
                  <a:schemeClr val="tx1">
                    <a:lumMod val="50000"/>
                    <a:lumOff val="50000"/>
                  </a:schemeClr>
                </a:solidFill>
              </a:defRPr>
            </a:lvl1pPr>
          </a:lstStyle>
          <a:p>
            <a:fld id="{0779D613-B626-FC4E-B492-0D04F592EFCF}" type="slidenum">
              <a:rPr lang="en-US" smtClean="0"/>
              <a:t>‹#›</a:t>
            </a:fld>
            <a:endParaRPr lang="en-US"/>
          </a:p>
        </p:txBody>
      </p:sp>
    </p:spTree>
    <p:extLst>
      <p:ext uri="{BB962C8B-B14F-4D97-AF65-F5344CB8AC3E}">
        <p14:creationId xmlns:p14="http://schemas.microsoft.com/office/powerpoint/2010/main" val="2132834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J-PAL Compariso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95071"/>
            <a:ext cx="10972800" cy="1158241"/>
          </a:xfrm>
        </p:spPr>
        <p:txBody>
          <a:bodyPr anchor="ctr"/>
          <a:lstStyle>
            <a:lvl1pPr>
              <a:defRPr spc="0" baseline="0"/>
            </a:lvl1pPr>
          </a:lstStyle>
          <a:p>
            <a:r>
              <a:rPr lang="en-US" dirty="0"/>
              <a:t>Click to edit title style</a:t>
            </a:r>
          </a:p>
        </p:txBody>
      </p:sp>
      <p:sp>
        <p:nvSpPr>
          <p:cNvPr id="3" name="Text Placeholder 2"/>
          <p:cNvSpPr>
            <a:spLocks noGrp="1"/>
          </p:cNvSpPr>
          <p:nvPr>
            <p:ph type="body" idx="1" hasCustomPrompt="1"/>
          </p:nvPr>
        </p:nvSpPr>
        <p:spPr>
          <a:xfrm>
            <a:off x="609600" y="1472185"/>
            <a:ext cx="5386917" cy="438912"/>
          </a:xfrm>
        </p:spPr>
        <p:txBody>
          <a:bodyPr anchor="t">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4" name="Content Placeholder 3"/>
          <p:cNvSpPr>
            <a:spLocks noGrp="1"/>
          </p:cNvSpPr>
          <p:nvPr>
            <p:ph sz="half" idx="2"/>
          </p:nvPr>
        </p:nvSpPr>
        <p:spPr>
          <a:xfrm>
            <a:off x="609600" y="1911098"/>
            <a:ext cx="5386917" cy="4279391"/>
          </a:xfrm>
        </p:spPr>
        <p:txBody>
          <a:bodyPr>
            <a:normAutofit/>
          </a:bodyPr>
          <a:lstStyle>
            <a:lvl1pPr>
              <a:defRPr sz="2200"/>
            </a:lvl1pPr>
            <a:lvl2pPr>
              <a:defRPr sz="18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p:txBody>
      </p:sp>
      <p:sp>
        <p:nvSpPr>
          <p:cNvPr id="5" name="Text Placeholder 4"/>
          <p:cNvSpPr>
            <a:spLocks noGrp="1"/>
          </p:cNvSpPr>
          <p:nvPr>
            <p:ph type="body" sz="quarter" idx="3" hasCustomPrompt="1"/>
          </p:nvPr>
        </p:nvSpPr>
        <p:spPr>
          <a:xfrm>
            <a:off x="6193368" y="1472185"/>
            <a:ext cx="5389033" cy="438912"/>
          </a:xfrm>
        </p:spPr>
        <p:txBody>
          <a:bodyPr anchor="t">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6" name="Content Placeholder 5"/>
          <p:cNvSpPr>
            <a:spLocks noGrp="1"/>
          </p:cNvSpPr>
          <p:nvPr>
            <p:ph sz="quarter" idx="4"/>
          </p:nvPr>
        </p:nvSpPr>
        <p:spPr>
          <a:xfrm>
            <a:off x="6193368" y="1911098"/>
            <a:ext cx="5389033" cy="4279391"/>
          </a:xfrm>
        </p:spPr>
        <p:txBody>
          <a:bodyPr>
            <a:normAutofit/>
          </a:bodyPr>
          <a:lstStyle>
            <a:lvl1pPr>
              <a:defRPr sz="2200"/>
            </a:lvl1pPr>
            <a:lvl2pPr>
              <a:defRPr sz="18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p:txBody>
      </p:sp>
      <p:sp>
        <p:nvSpPr>
          <p:cNvPr id="10" name="Footer Placeholder 4"/>
          <p:cNvSpPr>
            <a:spLocks noGrp="1"/>
          </p:cNvSpPr>
          <p:nvPr>
            <p:ph type="ftr" sz="quarter" idx="10"/>
          </p:nvPr>
        </p:nvSpPr>
        <p:spPr>
          <a:xfrm>
            <a:off x="609599" y="6446570"/>
            <a:ext cx="9663113" cy="222323"/>
          </a:xfrm>
          <a:prstGeom prst="rect">
            <a:avLst/>
          </a:prstGeom>
        </p:spPr>
        <p:txBody>
          <a:bodyPr vert="horz" lIns="91440" tIns="45720" rIns="91440" bIns="45720" rtlCol="0" anchor="t"/>
          <a:lstStyle>
            <a:lvl1pPr algn="l">
              <a:defRPr sz="1100" kern="700" cap="small" spc="50" baseline="0">
                <a:solidFill>
                  <a:schemeClr val="tx1">
                    <a:lumMod val="50000"/>
                    <a:lumOff val="50000"/>
                  </a:schemeClr>
                </a:solidFill>
              </a:defRPr>
            </a:lvl1pPr>
          </a:lstStyle>
          <a:p>
            <a:r>
              <a:rPr lang="en-US"/>
              <a:t>j-pal sa | sample size and power</a:t>
            </a:r>
          </a:p>
        </p:txBody>
      </p:sp>
      <p:sp>
        <p:nvSpPr>
          <p:cNvPr id="11" name="Slide Number Placeholder 5"/>
          <p:cNvSpPr>
            <a:spLocks noGrp="1"/>
          </p:cNvSpPr>
          <p:nvPr>
            <p:ph type="sldNum" sz="quarter" idx="11"/>
          </p:nvPr>
        </p:nvSpPr>
        <p:spPr>
          <a:xfrm>
            <a:off x="10446059" y="6446570"/>
            <a:ext cx="1136341" cy="222323"/>
          </a:xfrm>
          <a:prstGeom prst="rect">
            <a:avLst/>
          </a:prstGeom>
        </p:spPr>
        <p:txBody>
          <a:bodyPr vert="horz" lIns="91440" tIns="45720" rIns="91440" bIns="45720" rtlCol="0" anchor="t"/>
          <a:lstStyle>
            <a:lvl1pPr algn="r">
              <a:defRPr sz="1100">
                <a:solidFill>
                  <a:schemeClr val="tx1">
                    <a:lumMod val="50000"/>
                    <a:lumOff val="50000"/>
                  </a:schemeClr>
                </a:solidFill>
              </a:defRPr>
            </a:lvl1pPr>
          </a:lstStyle>
          <a:p>
            <a:fld id="{0779D613-B626-FC4E-B492-0D04F592EFCF}" type="slidenum">
              <a:rPr lang="en-US" smtClean="0"/>
              <a:t>‹#›</a:t>
            </a:fld>
            <a:endParaRPr lang="en-US"/>
          </a:p>
        </p:txBody>
      </p:sp>
    </p:spTree>
    <p:extLst>
      <p:ext uri="{BB962C8B-B14F-4D97-AF65-F5344CB8AC3E}">
        <p14:creationId xmlns:p14="http://schemas.microsoft.com/office/powerpoint/2010/main" val="27580013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J-PAL Image &amp; Caption w/ Content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04499"/>
            <a:ext cx="10972800" cy="1142629"/>
          </a:xfrm>
        </p:spPr>
        <p:txBody>
          <a:bodyPr anchor="ctr"/>
          <a:lstStyle>
            <a:lvl1pPr>
              <a:defRPr spc="0" baseline="0"/>
            </a:lvl1pPr>
          </a:lstStyle>
          <a:p>
            <a:r>
              <a:rPr lang="en-US" dirty="0"/>
              <a:t>Click to edit title style</a:t>
            </a:r>
          </a:p>
        </p:txBody>
      </p:sp>
      <p:sp>
        <p:nvSpPr>
          <p:cNvPr id="3" name="Content Placeholder 2"/>
          <p:cNvSpPr>
            <a:spLocks noGrp="1"/>
          </p:cNvSpPr>
          <p:nvPr>
            <p:ph sz="half" idx="1" hasCustomPrompt="1"/>
          </p:nvPr>
        </p:nvSpPr>
        <p:spPr>
          <a:xfrm>
            <a:off x="7776519" y="1474574"/>
            <a:ext cx="3805880" cy="3456937"/>
          </a:xfrm>
        </p:spPr>
        <p:txBody>
          <a:bodyPr>
            <a:normAutofit/>
          </a:bodyPr>
          <a:lstStyle>
            <a:lvl1pPr marL="0" indent="0">
              <a:buNone/>
              <a:defRPr sz="2200" baseline="0">
                <a:solidFill>
                  <a:schemeClr val="tx1"/>
                </a:solidFil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add photo or infographic</a:t>
            </a:r>
          </a:p>
        </p:txBody>
      </p:sp>
      <p:sp>
        <p:nvSpPr>
          <p:cNvPr id="4" name="Content Placeholder 3"/>
          <p:cNvSpPr>
            <a:spLocks noGrp="1"/>
          </p:cNvSpPr>
          <p:nvPr>
            <p:ph sz="half" idx="2"/>
          </p:nvPr>
        </p:nvSpPr>
        <p:spPr>
          <a:xfrm>
            <a:off x="609598" y="1474574"/>
            <a:ext cx="6862765" cy="4651591"/>
          </a:xfrm>
        </p:spPr>
        <p:txBody>
          <a:bodyPr>
            <a:normAutofit/>
          </a:bodyPr>
          <a:lstStyle>
            <a:lvl1pPr>
              <a:defRPr sz="22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p:txBody>
      </p:sp>
      <p:sp>
        <p:nvSpPr>
          <p:cNvPr id="14" name="Content Placeholder 2"/>
          <p:cNvSpPr>
            <a:spLocks noGrp="1"/>
          </p:cNvSpPr>
          <p:nvPr>
            <p:ph sz="half" idx="13" hasCustomPrompt="1"/>
          </p:nvPr>
        </p:nvSpPr>
        <p:spPr>
          <a:xfrm>
            <a:off x="7776519" y="5129452"/>
            <a:ext cx="3805880" cy="996713"/>
          </a:xfrm>
        </p:spPr>
        <p:txBody>
          <a:bodyPr lIns="0" rIns="91440">
            <a:normAutofit/>
          </a:bodyPr>
          <a:lstStyle>
            <a:lvl1pPr marL="0" indent="0">
              <a:lnSpc>
                <a:spcPct val="100000"/>
              </a:lnSpc>
              <a:buNone/>
              <a:defRPr sz="1400" i="1" baseline="0">
                <a:solidFill>
                  <a:schemeClr val="accent6"/>
                </a:solidFil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add photo caption</a:t>
            </a:r>
          </a:p>
        </p:txBody>
      </p:sp>
      <p:sp>
        <p:nvSpPr>
          <p:cNvPr id="15" name="Text Placeholder 6"/>
          <p:cNvSpPr>
            <a:spLocks noGrp="1"/>
          </p:cNvSpPr>
          <p:nvPr>
            <p:ph type="body" sz="quarter" idx="14" hasCustomPrompt="1"/>
          </p:nvPr>
        </p:nvSpPr>
        <p:spPr>
          <a:xfrm>
            <a:off x="7776518" y="4931511"/>
            <a:ext cx="3805881" cy="197941"/>
          </a:xfrm>
          <a:ln>
            <a:noFill/>
          </a:ln>
        </p:spPr>
        <p:txBody>
          <a:bodyPr lIns="0" tIns="18288" rIns="0" bIns="18288" anchor="t">
            <a:noAutofit/>
          </a:bodyPr>
          <a:lstStyle>
            <a:lvl1pPr marL="0" indent="0">
              <a:buNone/>
              <a:defRPr sz="700" baseline="0">
                <a:solidFill>
                  <a:schemeClr val="bg2">
                    <a:lumMod val="7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add photo/infographic credit</a:t>
            </a:r>
          </a:p>
        </p:txBody>
      </p:sp>
      <p:sp>
        <p:nvSpPr>
          <p:cNvPr id="9" name="Footer Placeholder 4"/>
          <p:cNvSpPr>
            <a:spLocks noGrp="1"/>
          </p:cNvSpPr>
          <p:nvPr>
            <p:ph type="ftr" sz="quarter" idx="3"/>
          </p:nvPr>
        </p:nvSpPr>
        <p:spPr>
          <a:xfrm>
            <a:off x="609599" y="6446570"/>
            <a:ext cx="9663113" cy="222323"/>
          </a:xfrm>
          <a:prstGeom prst="rect">
            <a:avLst/>
          </a:prstGeom>
        </p:spPr>
        <p:txBody>
          <a:bodyPr vert="horz" lIns="91440" tIns="45720" rIns="91440" bIns="45720" rtlCol="0" anchor="t"/>
          <a:lstStyle>
            <a:lvl1pPr algn="l">
              <a:defRPr sz="1100" kern="700" cap="small" spc="50" baseline="0">
                <a:solidFill>
                  <a:schemeClr val="tx1">
                    <a:lumMod val="50000"/>
                    <a:lumOff val="50000"/>
                  </a:schemeClr>
                </a:solidFill>
              </a:defRPr>
            </a:lvl1pPr>
          </a:lstStyle>
          <a:p>
            <a:r>
              <a:rPr lang="en-US"/>
              <a:t>j-pal sa | sample size and power</a:t>
            </a:r>
          </a:p>
        </p:txBody>
      </p:sp>
      <p:sp>
        <p:nvSpPr>
          <p:cNvPr id="10" name="Slide Number Placeholder 5"/>
          <p:cNvSpPr>
            <a:spLocks noGrp="1"/>
          </p:cNvSpPr>
          <p:nvPr>
            <p:ph type="sldNum" sz="quarter" idx="4"/>
          </p:nvPr>
        </p:nvSpPr>
        <p:spPr>
          <a:xfrm>
            <a:off x="10446059" y="6446570"/>
            <a:ext cx="1136341" cy="222323"/>
          </a:xfrm>
          <a:prstGeom prst="rect">
            <a:avLst/>
          </a:prstGeom>
        </p:spPr>
        <p:txBody>
          <a:bodyPr vert="horz" lIns="91440" tIns="45720" rIns="91440" bIns="45720" rtlCol="0" anchor="t"/>
          <a:lstStyle>
            <a:lvl1pPr algn="r">
              <a:defRPr sz="1100">
                <a:solidFill>
                  <a:schemeClr val="tx1">
                    <a:lumMod val="50000"/>
                    <a:lumOff val="50000"/>
                  </a:schemeClr>
                </a:solidFill>
              </a:defRPr>
            </a:lvl1pPr>
          </a:lstStyle>
          <a:p>
            <a:fld id="{0779D613-B626-FC4E-B492-0D04F592EFCF}" type="slidenum">
              <a:rPr lang="en-US" smtClean="0"/>
              <a:t>‹#›</a:t>
            </a:fld>
            <a:endParaRPr lang="en-US"/>
          </a:p>
        </p:txBody>
      </p:sp>
    </p:spTree>
    <p:extLst>
      <p:ext uri="{BB962C8B-B14F-4D97-AF65-F5344CB8AC3E}">
        <p14:creationId xmlns:p14="http://schemas.microsoft.com/office/powerpoint/2010/main" val="35215604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J-PAL Image &amp; Caption w/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85645"/>
            <a:ext cx="10972800" cy="1164171"/>
          </a:xfrm>
        </p:spPr>
        <p:txBody>
          <a:bodyPr anchor="ctr"/>
          <a:lstStyle>
            <a:lvl1pPr>
              <a:defRPr baseline="0"/>
            </a:lvl1pPr>
          </a:lstStyle>
          <a:p>
            <a:r>
              <a:rPr lang="en-US" dirty="0"/>
              <a:t>Click to edit </a:t>
            </a:r>
            <a:r>
              <a:rPr lang="en-US"/>
              <a:t>title style</a:t>
            </a:r>
            <a:endParaRPr lang="en-US" dirty="0"/>
          </a:p>
        </p:txBody>
      </p:sp>
      <p:sp>
        <p:nvSpPr>
          <p:cNvPr id="4" name="Content Placeholder 3"/>
          <p:cNvSpPr>
            <a:spLocks noGrp="1"/>
          </p:cNvSpPr>
          <p:nvPr>
            <p:ph sz="half" idx="2"/>
          </p:nvPr>
        </p:nvSpPr>
        <p:spPr>
          <a:xfrm>
            <a:off x="4700588" y="1474574"/>
            <a:ext cx="6881813" cy="4651590"/>
          </a:xfrm>
        </p:spPr>
        <p:txBody>
          <a:bodyPr>
            <a:normAutofit/>
          </a:bodyPr>
          <a:lstStyle>
            <a:lvl1pPr>
              <a:defRPr sz="22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p:txBody>
      </p:sp>
      <p:sp>
        <p:nvSpPr>
          <p:cNvPr id="13" name="Content Placeholder 2"/>
          <p:cNvSpPr>
            <a:spLocks noGrp="1"/>
          </p:cNvSpPr>
          <p:nvPr>
            <p:ph sz="half" idx="1" hasCustomPrompt="1"/>
          </p:nvPr>
        </p:nvSpPr>
        <p:spPr>
          <a:xfrm>
            <a:off x="609601" y="1474574"/>
            <a:ext cx="3805881" cy="3456936"/>
          </a:xfrm>
        </p:spPr>
        <p:txBody>
          <a:bodyPr>
            <a:normAutofit/>
          </a:bodyPr>
          <a:lstStyle>
            <a:lvl1pPr marL="0" indent="0">
              <a:buNone/>
              <a:defRPr sz="2200" baseline="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add photo or infographic</a:t>
            </a:r>
          </a:p>
        </p:txBody>
      </p:sp>
      <p:sp>
        <p:nvSpPr>
          <p:cNvPr id="14" name="Content Placeholder 2"/>
          <p:cNvSpPr>
            <a:spLocks noGrp="1"/>
          </p:cNvSpPr>
          <p:nvPr>
            <p:ph sz="half" idx="13" hasCustomPrompt="1"/>
          </p:nvPr>
        </p:nvSpPr>
        <p:spPr>
          <a:xfrm>
            <a:off x="609601" y="5129452"/>
            <a:ext cx="3805881" cy="996713"/>
          </a:xfrm>
        </p:spPr>
        <p:txBody>
          <a:bodyPr lIns="0" rIns="91440">
            <a:normAutofit/>
          </a:bodyPr>
          <a:lstStyle>
            <a:lvl1pPr marL="0" indent="0">
              <a:buNone/>
              <a:defRPr sz="1400" i="1" baseline="0">
                <a:solidFill>
                  <a:schemeClr val="accent6"/>
                </a:solidFil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add photo caption</a:t>
            </a:r>
          </a:p>
        </p:txBody>
      </p:sp>
      <p:sp>
        <p:nvSpPr>
          <p:cNvPr id="15" name="Text Placeholder 6"/>
          <p:cNvSpPr>
            <a:spLocks noGrp="1"/>
          </p:cNvSpPr>
          <p:nvPr>
            <p:ph type="body" sz="quarter" idx="14" hasCustomPrompt="1"/>
          </p:nvPr>
        </p:nvSpPr>
        <p:spPr>
          <a:xfrm>
            <a:off x="609600" y="4931511"/>
            <a:ext cx="3805883" cy="197941"/>
          </a:xfrm>
          <a:ln>
            <a:noFill/>
          </a:ln>
        </p:spPr>
        <p:txBody>
          <a:bodyPr lIns="0" tIns="18288" rIns="0" bIns="18288" anchor="t">
            <a:noAutofit/>
          </a:bodyPr>
          <a:lstStyle>
            <a:lvl1pPr marL="0" indent="0">
              <a:buNone/>
              <a:defRPr sz="700" baseline="0">
                <a:solidFill>
                  <a:schemeClr val="bg2">
                    <a:lumMod val="7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add photo/infographic credit</a:t>
            </a:r>
          </a:p>
        </p:txBody>
      </p:sp>
      <p:sp>
        <p:nvSpPr>
          <p:cNvPr id="9" name="Footer Placeholder 4"/>
          <p:cNvSpPr>
            <a:spLocks noGrp="1"/>
          </p:cNvSpPr>
          <p:nvPr>
            <p:ph type="ftr" sz="quarter" idx="3"/>
          </p:nvPr>
        </p:nvSpPr>
        <p:spPr>
          <a:xfrm>
            <a:off x="609599" y="6446570"/>
            <a:ext cx="9663113" cy="222323"/>
          </a:xfrm>
          <a:prstGeom prst="rect">
            <a:avLst/>
          </a:prstGeom>
        </p:spPr>
        <p:txBody>
          <a:bodyPr vert="horz" lIns="91440" tIns="45720" rIns="91440" bIns="45720" rtlCol="0" anchor="t"/>
          <a:lstStyle>
            <a:lvl1pPr algn="l">
              <a:defRPr sz="1100" kern="700" cap="small" spc="50" baseline="0">
                <a:solidFill>
                  <a:schemeClr val="tx1">
                    <a:lumMod val="50000"/>
                    <a:lumOff val="50000"/>
                  </a:schemeClr>
                </a:solidFill>
              </a:defRPr>
            </a:lvl1pPr>
          </a:lstStyle>
          <a:p>
            <a:r>
              <a:rPr lang="en-US"/>
              <a:t>j-pal sa | sample size and power</a:t>
            </a:r>
          </a:p>
        </p:txBody>
      </p:sp>
      <p:sp>
        <p:nvSpPr>
          <p:cNvPr id="10" name="Slide Number Placeholder 5"/>
          <p:cNvSpPr>
            <a:spLocks noGrp="1"/>
          </p:cNvSpPr>
          <p:nvPr>
            <p:ph type="sldNum" sz="quarter" idx="4"/>
          </p:nvPr>
        </p:nvSpPr>
        <p:spPr>
          <a:xfrm>
            <a:off x="10446059" y="6446570"/>
            <a:ext cx="1136341" cy="222323"/>
          </a:xfrm>
          <a:prstGeom prst="rect">
            <a:avLst/>
          </a:prstGeom>
        </p:spPr>
        <p:txBody>
          <a:bodyPr vert="horz" lIns="91440" tIns="45720" rIns="91440" bIns="45720" rtlCol="0" anchor="t"/>
          <a:lstStyle>
            <a:lvl1pPr algn="r">
              <a:defRPr sz="1100">
                <a:solidFill>
                  <a:schemeClr val="tx1">
                    <a:lumMod val="50000"/>
                    <a:lumOff val="50000"/>
                  </a:schemeClr>
                </a:solidFill>
              </a:defRPr>
            </a:lvl1pPr>
          </a:lstStyle>
          <a:p>
            <a:fld id="{0779D613-B626-FC4E-B492-0D04F592EFCF}" type="slidenum">
              <a:rPr lang="en-US" smtClean="0"/>
              <a:t>‹#›</a:t>
            </a:fld>
            <a:endParaRPr lang="en-US"/>
          </a:p>
        </p:txBody>
      </p:sp>
    </p:spTree>
    <p:extLst>
      <p:ext uri="{BB962C8B-B14F-4D97-AF65-F5344CB8AC3E}">
        <p14:creationId xmlns:p14="http://schemas.microsoft.com/office/powerpoint/2010/main" val="25184958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J-PAL Image w/ Content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95071"/>
            <a:ext cx="10972800" cy="1158241"/>
          </a:xfrm>
        </p:spPr>
        <p:txBody>
          <a:bodyPr anchor="ctr"/>
          <a:lstStyle>
            <a:lvl1pPr>
              <a:defRPr baseline="0"/>
            </a:lvl1pPr>
          </a:lstStyle>
          <a:p>
            <a:r>
              <a:rPr lang="en-US" dirty="0"/>
              <a:t>Click to edit title style</a:t>
            </a:r>
          </a:p>
        </p:txBody>
      </p:sp>
      <p:sp>
        <p:nvSpPr>
          <p:cNvPr id="3" name="Content Placeholder 2"/>
          <p:cNvSpPr>
            <a:spLocks noGrp="1"/>
          </p:cNvSpPr>
          <p:nvPr>
            <p:ph sz="half" idx="1" hasCustomPrompt="1"/>
          </p:nvPr>
        </p:nvSpPr>
        <p:spPr>
          <a:xfrm>
            <a:off x="7790687" y="1484903"/>
            <a:ext cx="3791711" cy="4439158"/>
          </a:xfrm>
        </p:spPr>
        <p:txBody>
          <a:bodyPr>
            <a:normAutofit/>
          </a:bodyPr>
          <a:lstStyle>
            <a:lvl1pPr marL="0" indent="0">
              <a:buNone/>
              <a:defRPr sz="2200" baseline="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add photo or infographic</a:t>
            </a:r>
          </a:p>
        </p:txBody>
      </p:sp>
      <p:sp>
        <p:nvSpPr>
          <p:cNvPr id="4" name="Content Placeholder 3"/>
          <p:cNvSpPr>
            <a:spLocks noGrp="1"/>
          </p:cNvSpPr>
          <p:nvPr>
            <p:ph sz="half" idx="2"/>
          </p:nvPr>
        </p:nvSpPr>
        <p:spPr>
          <a:xfrm>
            <a:off x="609600" y="1484904"/>
            <a:ext cx="6862764" cy="4637099"/>
          </a:xfrm>
        </p:spPr>
        <p:txBody>
          <a:bodyPr>
            <a:normAutofit/>
          </a:bodyPr>
          <a:lstStyle>
            <a:lvl1pPr>
              <a:defRPr sz="22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p:txBody>
      </p:sp>
      <p:sp>
        <p:nvSpPr>
          <p:cNvPr id="12" name="Text Placeholder 6"/>
          <p:cNvSpPr>
            <a:spLocks noGrp="1"/>
          </p:cNvSpPr>
          <p:nvPr>
            <p:ph type="body" sz="quarter" idx="14" hasCustomPrompt="1"/>
          </p:nvPr>
        </p:nvSpPr>
        <p:spPr>
          <a:xfrm>
            <a:off x="7790687" y="5924062"/>
            <a:ext cx="3791712" cy="197941"/>
          </a:xfrm>
          <a:ln>
            <a:noFill/>
          </a:ln>
        </p:spPr>
        <p:txBody>
          <a:bodyPr lIns="0" tIns="9144" rIns="0" bIns="18288" anchor="t">
            <a:noAutofit/>
          </a:bodyPr>
          <a:lstStyle>
            <a:lvl1pPr marL="0" indent="0">
              <a:buNone/>
              <a:defRPr sz="700" baseline="0">
                <a:solidFill>
                  <a:schemeClr val="bg2">
                    <a:lumMod val="7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add photo/infographic credit</a:t>
            </a:r>
          </a:p>
        </p:txBody>
      </p:sp>
      <p:sp>
        <p:nvSpPr>
          <p:cNvPr id="8" name="Footer Placeholder 4"/>
          <p:cNvSpPr>
            <a:spLocks noGrp="1"/>
          </p:cNvSpPr>
          <p:nvPr>
            <p:ph type="ftr" sz="quarter" idx="3"/>
          </p:nvPr>
        </p:nvSpPr>
        <p:spPr>
          <a:xfrm>
            <a:off x="609599" y="6446570"/>
            <a:ext cx="9663113" cy="222323"/>
          </a:xfrm>
          <a:prstGeom prst="rect">
            <a:avLst/>
          </a:prstGeom>
        </p:spPr>
        <p:txBody>
          <a:bodyPr vert="horz" lIns="91440" tIns="45720" rIns="91440" bIns="45720" rtlCol="0" anchor="t"/>
          <a:lstStyle>
            <a:lvl1pPr algn="l">
              <a:defRPr sz="1100" kern="700" cap="small" spc="50" baseline="0">
                <a:solidFill>
                  <a:schemeClr val="tx1">
                    <a:lumMod val="50000"/>
                    <a:lumOff val="50000"/>
                  </a:schemeClr>
                </a:solidFill>
              </a:defRPr>
            </a:lvl1pPr>
          </a:lstStyle>
          <a:p>
            <a:r>
              <a:rPr lang="en-US"/>
              <a:t>j-pal sa | sample size and power</a:t>
            </a:r>
          </a:p>
        </p:txBody>
      </p:sp>
      <p:sp>
        <p:nvSpPr>
          <p:cNvPr id="9" name="Slide Number Placeholder 5"/>
          <p:cNvSpPr>
            <a:spLocks noGrp="1"/>
          </p:cNvSpPr>
          <p:nvPr>
            <p:ph type="sldNum" sz="quarter" idx="4"/>
          </p:nvPr>
        </p:nvSpPr>
        <p:spPr>
          <a:xfrm>
            <a:off x="10446059" y="6446570"/>
            <a:ext cx="1136341" cy="222323"/>
          </a:xfrm>
          <a:prstGeom prst="rect">
            <a:avLst/>
          </a:prstGeom>
        </p:spPr>
        <p:txBody>
          <a:bodyPr vert="horz" lIns="91440" tIns="45720" rIns="91440" bIns="45720" rtlCol="0" anchor="t"/>
          <a:lstStyle>
            <a:lvl1pPr algn="r">
              <a:defRPr sz="1100">
                <a:solidFill>
                  <a:schemeClr val="tx1">
                    <a:lumMod val="50000"/>
                    <a:lumOff val="50000"/>
                  </a:schemeClr>
                </a:solidFill>
              </a:defRPr>
            </a:lvl1pPr>
          </a:lstStyle>
          <a:p>
            <a:fld id="{0779D613-B626-FC4E-B492-0D04F592EFCF}" type="slidenum">
              <a:rPr lang="en-US" smtClean="0"/>
              <a:t>‹#›</a:t>
            </a:fld>
            <a:endParaRPr lang="en-US"/>
          </a:p>
        </p:txBody>
      </p:sp>
    </p:spTree>
    <p:extLst>
      <p:ext uri="{BB962C8B-B14F-4D97-AF65-F5344CB8AC3E}">
        <p14:creationId xmlns:p14="http://schemas.microsoft.com/office/powerpoint/2010/main" val="30342716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J-PAL Image w/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85644"/>
            <a:ext cx="10972800" cy="1164173"/>
          </a:xfrm>
        </p:spPr>
        <p:txBody>
          <a:bodyPr anchor="ctr"/>
          <a:lstStyle>
            <a:lvl1pPr>
              <a:defRPr baseline="0"/>
            </a:lvl1pPr>
          </a:lstStyle>
          <a:p>
            <a:r>
              <a:rPr lang="en-US" dirty="0"/>
              <a:t>Click to edit title style</a:t>
            </a:r>
          </a:p>
        </p:txBody>
      </p:sp>
      <p:sp>
        <p:nvSpPr>
          <p:cNvPr id="3" name="Content Placeholder 2"/>
          <p:cNvSpPr>
            <a:spLocks noGrp="1"/>
          </p:cNvSpPr>
          <p:nvPr>
            <p:ph sz="half" idx="1" hasCustomPrompt="1"/>
          </p:nvPr>
        </p:nvSpPr>
        <p:spPr>
          <a:xfrm>
            <a:off x="609600" y="1474574"/>
            <a:ext cx="3791713" cy="4449487"/>
          </a:xfrm>
        </p:spPr>
        <p:txBody>
          <a:bodyPr>
            <a:normAutofit/>
          </a:bodyPr>
          <a:lstStyle>
            <a:lvl1pPr marL="0" indent="0">
              <a:buNone/>
              <a:defRPr sz="2200" baseline="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add photo or infographic</a:t>
            </a:r>
          </a:p>
        </p:txBody>
      </p:sp>
      <p:sp>
        <p:nvSpPr>
          <p:cNvPr id="4" name="Content Placeholder 3"/>
          <p:cNvSpPr>
            <a:spLocks noGrp="1"/>
          </p:cNvSpPr>
          <p:nvPr>
            <p:ph sz="half" idx="2"/>
          </p:nvPr>
        </p:nvSpPr>
        <p:spPr>
          <a:xfrm>
            <a:off x="4700588" y="1474574"/>
            <a:ext cx="6881812" cy="4647429"/>
          </a:xfrm>
        </p:spPr>
        <p:txBody>
          <a:bodyPr>
            <a:normAutofit/>
          </a:bodyPr>
          <a:lstStyle>
            <a:lvl1pPr>
              <a:defRPr sz="22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p:txBody>
      </p:sp>
      <p:sp>
        <p:nvSpPr>
          <p:cNvPr id="10" name="Text Placeholder 6"/>
          <p:cNvSpPr>
            <a:spLocks noGrp="1"/>
          </p:cNvSpPr>
          <p:nvPr>
            <p:ph type="body" sz="quarter" idx="14" hasCustomPrompt="1"/>
          </p:nvPr>
        </p:nvSpPr>
        <p:spPr>
          <a:xfrm>
            <a:off x="609599" y="5924062"/>
            <a:ext cx="3791715" cy="197941"/>
          </a:xfrm>
          <a:ln>
            <a:noFill/>
          </a:ln>
        </p:spPr>
        <p:txBody>
          <a:bodyPr lIns="0" tIns="9144" rIns="0" bIns="18288" anchor="t">
            <a:noAutofit/>
          </a:bodyPr>
          <a:lstStyle>
            <a:lvl1pPr marL="0" indent="0">
              <a:buNone/>
              <a:defRPr sz="700" baseline="0">
                <a:solidFill>
                  <a:schemeClr val="bg2">
                    <a:lumMod val="7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add photo/infographic credit</a:t>
            </a:r>
          </a:p>
        </p:txBody>
      </p:sp>
      <p:sp>
        <p:nvSpPr>
          <p:cNvPr id="8" name="Footer Placeholder 4"/>
          <p:cNvSpPr>
            <a:spLocks noGrp="1"/>
          </p:cNvSpPr>
          <p:nvPr>
            <p:ph type="ftr" sz="quarter" idx="3"/>
          </p:nvPr>
        </p:nvSpPr>
        <p:spPr>
          <a:xfrm>
            <a:off x="609599" y="6446570"/>
            <a:ext cx="9663113" cy="222323"/>
          </a:xfrm>
          <a:prstGeom prst="rect">
            <a:avLst/>
          </a:prstGeom>
        </p:spPr>
        <p:txBody>
          <a:bodyPr vert="horz" lIns="91440" tIns="45720" rIns="91440" bIns="45720" rtlCol="0" anchor="t"/>
          <a:lstStyle>
            <a:lvl1pPr algn="l">
              <a:defRPr sz="1100" kern="700" cap="small" spc="50" baseline="0">
                <a:solidFill>
                  <a:schemeClr val="tx1">
                    <a:lumMod val="50000"/>
                    <a:lumOff val="50000"/>
                  </a:schemeClr>
                </a:solidFill>
              </a:defRPr>
            </a:lvl1pPr>
          </a:lstStyle>
          <a:p>
            <a:r>
              <a:rPr lang="en-US"/>
              <a:t>j-pal sa | sample size and power</a:t>
            </a:r>
          </a:p>
        </p:txBody>
      </p:sp>
      <p:sp>
        <p:nvSpPr>
          <p:cNvPr id="9" name="Slide Number Placeholder 5"/>
          <p:cNvSpPr>
            <a:spLocks noGrp="1"/>
          </p:cNvSpPr>
          <p:nvPr>
            <p:ph type="sldNum" sz="quarter" idx="4"/>
          </p:nvPr>
        </p:nvSpPr>
        <p:spPr>
          <a:xfrm>
            <a:off x="10446059" y="6446570"/>
            <a:ext cx="1136341" cy="222323"/>
          </a:xfrm>
          <a:prstGeom prst="rect">
            <a:avLst/>
          </a:prstGeom>
        </p:spPr>
        <p:txBody>
          <a:bodyPr vert="horz" lIns="91440" tIns="45720" rIns="91440" bIns="45720" rtlCol="0" anchor="t"/>
          <a:lstStyle>
            <a:lvl1pPr algn="r">
              <a:defRPr sz="1100">
                <a:solidFill>
                  <a:schemeClr val="tx1">
                    <a:lumMod val="50000"/>
                    <a:lumOff val="50000"/>
                  </a:schemeClr>
                </a:solidFill>
              </a:defRPr>
            </a:lvl1pPr>
          </a:lstStyle>
          <a:p>
            <a:fld id="{0779D613-B626-FC4E-B492-0D04F592EFCF}" type="slidenum">
              <a:rPr lang="en-US" smtClean="0"/>
              <a:t>‹#›</a:t>
            </a:fld>
            <a:endParaRPr lang="en-US"/>
          </a:p>
        </p:txBody>
      </p:sp>
    </p:spTree>
    <p:extLst>
      <p:ext uri="{BB962C8B-B14F-4D97-AF65-F5344CB8AC3E}">
        <p14:creationId xmlns:p14="http://schemas.microsoft.com/office/powerpoint/2010/main" val="18067861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J-PAL Bottom Line Slide">
    <p:spTree>
      <p:nvGrpSpPr>
        <p:cNvPr id="1" name=""/>
        <p:cNvGrpSpPr/>
        <p:nvPr/>
      </p:nvGrpSpPr>
      <p:grpSpPr>
        <a:xfrm>
          <a:off x="0" y="0"/>
          <a:ext cx="0" cy="0"/>
          <a:chOff x="0" y="0"/>
          <a:chExt cx="0" cy="0"/>
        </a:xfrm>
      </p:grpSpPr>
      <p:sp>
        <p:nvSpPr>
          <p:cNvPr id="4" name="Rectangle 3"/>
          <p:cNvSpPr/>
          <p:nvPr userDrawn="1"/>
        </p:nvSpPr>
        <p:spPr>
          <a:xfrm>
            <a:off x="0" y="5922766"/>
            <a:ext cx="12192000" cy="93523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ira Sans Condensed Black" panose="020B0A03050000020004" pitchFamily="34" charset="0"/>
            </a:endParaRPr>
          </a:p>
        </p:txBody>
      </p:sp>
      <p:sp>
        <p:nvSpPr>
          <p:cNvPr id="2" name="Title 1"/>
          <p:cNvSpPr>
            <a:spLocks noGrp="1"/>
          </p:cNvSpPr>
          <p:nvPr>
            <p:ph type="title" hasCustomPrompt="1"/>
          </p:nvPr>
        </p:nvSpPr>
        <p:spPr>
          <a:xfrm>
            <a:off x="609600" y="188535"/>
            <a:ext cx="10972800" cy="1159497"/>
          </a:xfrm>
        </p:spPr>
        <p:txBody>
          <a:bodyPr anchor="ctr">
            <a:noAutofit/>
          </a:bodyPr>
          <a:lstStyle>
            <a:lvl1pPr algn="l">
              <a:defRPr sz="3200" b="0" u="none" kern="1200" cap="none" spc="0" normalizeH="0" baseline="0">
                <a:solidFill>
                  <a:schemeClr val="accent1"/>
                </a:solidFill>
              </a:defRPr>
            </a:lvl1pPr>
          </a:lstStyle>
          <a:p>
            <a:r>
              <a:rPr lang="en-US" dirty="0"/>
              <a:t>Click to edit title style</a:t>
            </a:r>
          </a:p>
        </p:txBody>
      </p:sp>
      <p:sp>
        <p:nvSpPr>
          <p:cNvPr id="3" name="Content Placeholder 2"/>
          <p:cNvSpPr>
            <a:spLocks noGrp="1"/>
          </p:cNvSpPr>
          <p:nvPr>
            <p:ph idx="1"/>
          </p:nvPr>
        </p:nvSpPr>
        <p:spPr>
          <a:xfrm>
            <a:off x="609600" y="1480008"/>
            <a:ext cx="10972800" cy="4240309"/>
          </a:xfrm>
        </p:spPr>
        <p:txBody>
          <a:bodyPr>
            <a:normAutofit/>
          </a:bodyPr>
          <a:lstStyle>
            <a:lvl1pPr>
              <a:spcAft>
                <a:spcPts val="300"/>
              </a:spcAft>
              <a:defRPr sz="2200" baseline="0"/>
            </a:lvl1pPr>
            <a:lvl2pPr>
              <a:spcAft>
                <a:spcPts val="300"/>
              </a:spcAft>
              <a:defRPr sz="2000" baseline="0"/>
            </a:lvl2pPr>
            <a:lvl3pPr>
              <a:spcAft>
                <a:spcPts val="300"/>
              </a:spcAft>
              <a:defRPr sz="1800" baseline="0"/>
            </a:lvl3pPr>
            <a:lvl4pPr>
              <a:spcAft>
                <a:spcPts val="300"/>
              </a:spcAft>
              <a:defRPr sz="1600" baseline="0"/>
            </a:lvl4pPr>
            <a:lvl5pPr>
              <a:spcAft>
                <a:spcPts val="300"/>
              </a:spcAft>
              <a:defRPr sz="16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0"/>
          </p:nvPr>
        </p:nvSpPr>
        <p:spPr>
          <a:xfrm>
            <a:off x="609601" y="5922766"/>
            <a:ext cx="10972799" cy="935234"/>
          </a:xfrm>
        </p:spPr>
        <p:txBody>
          <a:bodyPr anchor="ctr"/>
          <a:lstStyle>
            <a:lvl1pPr marL="0" indent="0" algn="l">
              <a:buNone/>
              <a:defRPr spc="30" baseline="0">
                <a:solidFill>
                  <a:schemeClr val="bg1"/>
                </a:solidFill>
              </a:defRPr>
            </a:lvl1pPr>
          </a:lstStyle>
          <a:p>
            <a:pPr lvl="0"/>
            <a:r>
              <a:rPr lang="en-US" dirty="0"/>
              <a:t>Click to edit Master text style</a:t>
            </a:r>
          </a:p>
        </p:txBody>
      </p:sp>
    </p:spTree>
    <p:extLst>
      <p:ext uri="{BB962C8B-B14F-4D97-AF65-F5344CB8AC3E}">
        <p14:creationId xmlns:p14="http://schemas.microsoft.com/office/powerpoint/2010/main" val="40806822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J-PAL Counter Slide">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latin typeface="Fira Sans Condensed Black" panose="020B0A03050000020004" pitchFamily="34" charset="0"/>
            </a:endParaRPr>
          </a:p>
        </p:txBody>
      </p:sp>
      <p:sp>
        <p:nvSpPr>
          <p:cNvPr id="2" name="Title 1"/>
          <p:cNvSpPr>
            <a:spLocks noGrp="1"/>
          </p:cNvSpPr>
          <p:nvPr>
            <p:ph type="title" hasCustomPrompt="1"/>
          </p:nvPr>
        </p:nvSpPr>
        <p:spPr>
          <a:xfrm>
            <a:off x="609600" y="197964"/>
            <a:ext cx="10972800" cy="1159497"/>
          </a:xfrm>
        </p:spPr>
        <p:txBody>
          <a:bodyPr anchor="ctr"/>
          <a:lstStyle>
            <a:lvl1pPr>
              <a:defRPr baseline="0">
                <a:solidFill>
                  <a:schemeClr val="bg1"/>
                </a:solidFill>
              </a:defRPr>
            </a:lvl1pPr>
          </a:lstStyle>
          <a:p>
            <a:r>
              <a:rPr lang="en-US" dirty="0"/>
              <a:t>Click to edit title style</a:t>
            </a:r>
          </a:p>
        </p:txBody>
      </p:sp>
      <p:sp>
        <p:nvSpPr>
          <p:cNvPr id="3" name="Content Placeholder 2"/>
          <p:cNvSpPr>
            <a:spLocks noGrp="1"/>
          </p:cNvSpPr>
          <p:nvPr>
            <p:ph sz="half" idx="1"/>
          </p:nvPr>
        </p:nvSpPr>
        <p:spPr>
          <a:xfrm>
            <a:off x="609600" y="1470582"/>
            <a:ext cx="5384800" cy="4786881"/>
          </a:xfrm>
        </p:spPr>
        <p:txBody>
          <a:bodyPr>
            <a:normAutofit/>
          </a:bodyPr>
          <a:lstStyle>
            <a:lvl1pPr marL="457200" indent="-457200">
              <a:buFont typeface="+mj-lt"/>
              <a:buAutoNum type="alphaUcPeriod"/>
              <a:defRPr sz="2200">
                <a:solidFill>
                  <a:schemeClr val="bg1"/>
                </a:solidFill>
              </a:defRPr>
            </a:lvl1pPr>
            <a:lvl2pPr marL="800100" indent="-342900">
              <a:buFont typeface="+mj-lt"/>
              <a:buAutoNum type="alphaLcPeriod"/>
              <a:defRPr sz="1800">
                <a:solidFill>
                  <a:schemeClr val="bg1"/>
                </a:solidFill>
              </a:defRPr>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
        <p:nvSpPr>
          <p:cNvPr id="4" name="Content Placeholder 3"/>
          <p:cNvSpPr>
            <a:spLocks noGrp="1"/>
          </p:cNvSpPr>
          <p:nvPr>
            <p:ph sz="half" idx="2"/>
          </p:nvPr>
        </p:nvSpPr>
        <p:spPr>
          <a:xfrm>
            <a:off x="6197600" y="1470582"/>
            <a:ext cx="5384800" cy="4786881"/>
          </a:xfrm>
        </p:spPr>
        <p:txBody>
          <a:bodyPr>
            <a:normAutofit/>
          </a:bodyPr>
          <a:lstStyle>
            <a:lvl1pPr marL="457200" indent="-457200">
              <a:buFont typeface="+mj-lt"/>
              <a:buAutoNum type="alphaUcPeriod"/>
              <a:defRPr sz="2200">
                <a:solidFill>
                  <a:schemeClr val="bg1"/>
                </a:solidFill>
              </a:defRPr>
            </a:lvl1pPr>
            <a:lvl2pPr marL="800100" indent="-342900">
              <a:buFont typeface="+mj-lt"/>
              <a:buAutoNum type="alphaLcPeriod"/>
              <a:defRPr sz="1800">
                <a:solidFill>
                  <a:schemeClr val="bg1"/>
                </a:solidFill>
              </a:defRPr>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
        <p:nvSpPr>
          <p:cNvPr id="6" name="Footer Placeholder 5"/>
          <p:cNvSpPr>
            <a:spLocks noGrp="1"/>
          </p:cNvSpPr>
          <p:nvPr>
            <p:ph type="ftr" sz="quarter" idx="11"/>
          </p:nvPr>
        </p:nvSpPr>
        <p:spPr/>
        <p:txBody>
          <a:bodyPr/>
          <a:lstStyle>
            <a:lvl1pPr>
              <a:defRPr>
                <a:solidFill>
                  <a:schemeClr val="bg1"/>
                </a:solidFill>
              </a:defRPr>
            </a:lvl1pPr>
          </a:lstStyle>
          <a:p>
            <a:r>
              <a:rPr lang="en-US"/>
              <a:t>j-pal sa | sample size and power</a:t>
            </a:r>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2ECB1696-1F23-9849-960D-916B9EF0C8D4}" type="slidenum">
              <a:rPr lang="en-US" smtClean="0"/>
              <a:pPr/>
              <a:t>‹#›</a:t>
            </a:fld>
            <a:endParaRPr lang="en-US"/>
          </a:p>
        </p:txBody>
      </p:sp>
    </p:spTree>
    <p:extLst>
      <p:ext uri="{BB962C8B-B14F-4D97-AF65-F5344CB8AC3E}">
        <p14:creationId xmlns:p14="http://schemas.microsoft.com/office/powerpoint/2010/main" val="14081467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J-PAL Full Bleed Image Slide">
    <p:spTree>
      <p:nvGrpSpPr>
        <p:cNvPr id="1" name=""/>
        <p:cNvGrpSpPr/>
        <p:nvPr/>
      </p:nvGrpSpPr>
      <p:grpSpPr>
        <a:xfrm>
          <a:off x="0" y="0"/>
          <a:ext cx="0" cy="0"/>
          <a:chOff x="0" y="0"/>
          <a:chExt cx="0" cy="0"/>
        </a:xfrm>
      </p:grpSpPr>
      <p:sp>
        <p:nvSpPr>
          <p:cNvPr id="6" name="Picture Placeholder 5"/>
          <p:cNvSpPr>
            <a:spLocks noGrp="1"/>
          </p:cNvSpPr>
          <p:nvPr>
            <p:ph type="pic" sz="quarter" idx="12" hasCustomPrompt="1"/>
          </p:nvPr>
        </p:nvSpPr>
        <p:spPr>
          <a:xfrm>
            <a:off x="0" y="-129"/>
            <a:ext cx="12192000" cy="6858000"/>
          </a:xfrm>
        </p:spPr>
        <p:txBody>
          <a:bodyPr anchor="ctr"/>
          <a:lstStyle>
            <a:lvl1pPr marL="0" indent="0" algn="ctr">
              <a:buNone/>
              <a:defRPr baseline="0">
                <a:solidFill>
                  <a:schemeClr val="tx1"/>
                </a:solidFill>
              </a:defRPr>
            </a:lvl1pPr>
          </a:lstStyle>
          <a:p>
            <a:r>
              <a:rPr lang="en-US" dirty="0"/>
              <a:t>Click to add full bleed photo</a:t>
            </a:r>
          </a:p>
        </p:txBody>
      </p:sp>
      <p:pic>
        <p:nvPicPr>
          <p:cNvPr id="7" name="Picture 6"/>
          <p:cNvPicPr>
            <a:picLocks noChangeAspect="1"/>
          </p:cNvPicPr>
          <p:nvPr/>
        </p:nvPicPr>
        <p:blipFill rotWithShape="1">
          <a:blip r:embed="rId2">
            <a:biLevel thresh="25000"/>
            <a:alphaModFix amt="70000"/>
            <a:extLst>
              <a:ext uri="{28A0092B-C50C-407E-A947-70E740481C1C}">
                <a14:useLocalDpi xmlns:a14="http://schemas.microsoft.com/office/drawing/2010/main" val="0"/>
              </a:ext>
            </a:extLst>
          </a:blip>
          <a:srcRect l="71406" r="1630"/>
          <a:stretch/>
        </p:blipFill>
        <p:spPr>
          <a:xfrm>
            <a:off x="9277627" y="4733"/>
            <a:ext cx="2914373" cy="6858000"/>
          </a:xfrm>
          <a:prstGeom prst="rect">
            <a:avLst/>
          </a:prstGeom>
          <a:noFill/>
          <a:ln>
            <a:noFill/>
          </a:ln>
        </p:spPr>
      </p:pic>
      <p:sp>
        <p:nvSpPr>
          <p:cNvPr id="8" name="Text Placeholder 6"/>
          <p:cNvSpPr>
            <a:spLocks noGrp="1"/>
          </p:cNvSpPr>
          <p:nvPr>
            <p:ph type="body" sz="quarter" idx="15" hasCustomPrompt="1"/>
          </p:nvPr>
        </p:nvSpPr>
        <p:spPr>
          <a:xfrm>
            <a:off x="316992" y="6567964"/>
            <a:ext cx="5330457" cy="197941"/>
          </a:xfrm>
          <a:ln>
            <a:noFill/>
          </a:ln>
        </p:spPr>
        <p:txBody>
          <a:bodyPr lIns="0" tIns="9144" rIns="0" bIns="18288" anchor="t">
            <a:noAutofit/>
          </a:bodyPr>
          <a:lstStyle>
            <a:lvl1pPr marL="0" indent="0">
              <a:buNone/>
              <a:defRPr sz="700" baseline="0">
                <a:solidFill>
                  <a:schemeClr val="bg2"/>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add photo/infographic credit</a:t>
            </a:r>
          </a:p>
        </p:txBody>
      </p:sp>
    </p:spTree>
    <p:extLst>
      <p:ext uri="{BB962C8B-B14F-4D97-AF65-F5344CB8AC3E}">
        <p14:creationId xmlns:p14="http://schemas.microsoft.com/office/powerpoint/2010/main" val="18325629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J-PAL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05946"/>
            <a:ext cx="10972800" cy="1153298"/>
          </a:xfrm>
        </p:spPr>
        <p:txBody>
          <a:bodyPr anchor="ctr"/>
          <a:lstStyle/>
          <a:p>
            <a:r>
              <a:rPr lang="en-US" dirty="0"/>
              <a:t>Click to edit title style</a:t>
            </a:r>
          </a:p>
        </p:txBody>
      </p:sp>
      <p:sp>
        <p:nvSpPr>
          <p:cNvPr id="5" name="Footer Placeholder 4"/>
          <p:cNvSpPr>
            <a:spLocks noGrp="1"/>
          </p:cNvSpPr>
          <p:nvPr>
            <p:ph type="ftr" sz="quarter" idx="3"/>
          </p:nvPr>
        </p:nvSpPr>
        <p:spPr>
          <a:xfrm>
            <a:off x="609599" y="6446570"/>
            <a:ext cx="9663113" cy="222323"/>
          </a:xfrm>
          <a:prstGeom prst="rect">
            <a:avLst/>
          </a:prstGeom>
        </p:spPr>
        <p:txBody>
          <a:bodyPr vert="horz" lIns="91440" tIns="45720" rIns="91440" bIns="45720" rtlCol="0" anchor="t"/>
          <a:lstStyle>
            <a:lvl1pPr algn="l">
              <a:defRPr sz="1100" kern="700" cap="small" spc="50" baseline="0">
                <a:solidFill>
                  <a:schemeClr val="tx1">
                    <a:lumMod val="50000"/>
                    <a:lumOff val="50000"/>
                  </a:schemeClr>
                </a:solidFill>
              </a:defRPr>
            </a:lvl1pPr>
          </a:lstStyle>
          <a:p>
            <a:r>
              <a:rPr lang="en-US"/>
              <a:t>j-pal sa | sample size and power</a:t>
            </a:r>
          </a:p>
        </p:txBody>
      </p:sp>
      <p:sp>
        <p:nvSpPr>
          <p:cNvPr id="6" name="Slide Number Placeholder 5"/>
          <p:cNvSpPr>
            <a:spLocks noGrp="1"/>
          </p:cNvSpPr>
          <p:nvPr>
            <p:ph type="sldNum" sz="quarter" idx="4"/>
          </p:nvPr>
        </p:nvSpPr>
        <p:spPr>
          <a:xfrm>
            <a:off x="10446059" y="6446570"/>
            <a:ext cx="1136341" cy="222323"/>
          </a:xfrm>
          <a:prstGeom prst="rect">
            <a:avLst/>
          </a:prstGeom>
        </p:spPr>
        <p:txBody>
          <a:bodyPr vert="horz" lIns="91440" tIns="45720" rIns="91440" bIns="45720" rtlCol="0" anchor="t"/>
          <a:lstStyle>
            <a:lvl1pPr algn="r">
              <a:defRPr sz="1100">
                <a:solidFill>
                  <a:schemeClr val="tx1">
                    <a:lumMod val="50000"/>
                    <a:lumOff val="50000"/>
                  </a:schemeClr>
                </a:solidFill>
              </a:defRPr>
            </a:lvl1pPr>
          </a:lstStyle>
          <a:p>
            <a:fld id="{0779D613-B626-FC4E-B492-0D04F592EFCF}" type="slidenum">
              <a:rPr lang="en-US" smtClean="0"/>
              <a:t>‹#›</a:t>
            </a:fld>
            <a:endParaRPr lang="en-US"/>
          </a:p>
        </p:txBody>
      </p:sp>
    </p:spTree>
    <p:extLst>
      <p:ext uri="{BB962C8B-B14F-4D97-AF65-F5344CB8AC3E}">
        <p14:creationId xmlns:p14="http://schemas.microsoft.com/office/powerpoint/2010/main" val="2095377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J-PAL Intro Co-Branded Slide | Option 1">
    <p:bg>
      <p:bgRef idx="1001">
        <a:schemeClr val="bg2"/>
      </p:bgRef>
    </p:bg>
    <p:spTree>
      <p:nvGrpSpPr>
        <p:cNvPr id="1" name=""/>
        <p:cNvGrpSpPr/>
        <p:nvPr/>
      </p:nvGrpSpPr>
      <p:grpSpPr>
        <a:xfrm>
          <a:off x="0" y="0"/>
          <a:ext cx="0" cy="0"/>
          <a:chOff x="0" y="0"/>
          <a:chExt cx="0" cy="0"/>
        </a:xfrm>
      </p:grpSpPr>
      <p:sp>
        <p:nvSpPr>
          <p:cNvPr id="12" name="Rectangle 11"/>
          <p:cNvSpPr/>
          <p:nvPr/>
        </p:nvSpPr>
        <p:spPr>
          <a:xfrm>
            <a:off x="0" y="13878"/>
            <a:ext cx="12192000" cy="68510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ira Sans Condensed Black" panose="020B0A03050000020004" pitchFamily="34" charset="0"/>
            </a:endParaRPr>
          </a:p>
        </p:txBody>
      </p:sp>
      <p:sp>
        <p:nvSpPr>
          <p:cNvPr id="2" name="Title 1"/>
          <p:cNvSpPr>
            <a:spLocks noGrp="1"/>
          </p:cNvSpPr>
          <p:nvPr>
            <p:ph type="ctrTitle"/>
          </p:nvPr>
        </p:nvSpPr>
        <p:spPr>
          <a:xfrm>
            <a:off x="842749" y="2553629"/>
            <a:ext cx="8638217" cy="1470025"/>
          </a:xfrm>
        </p:spPr>
        <p:txBody>
          <a:bodyPr anchor="b"/>
          <a:lstStyle>
            <a:lvl1pPr>
              <a:defRPr spc="0" baseline="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846025" y="4406548"/>
            <a:ext cx="8638217" cy="1752600"/>
          </a:xfrm>
        </p:spPr>
        <p:txBody>
          <a:bodyPr>
            <a:normAutofit/>
          </a:bodyPr>
          <a:lstStyle>
            <a:lvl1pPr marL="0" indent="0" algn="l">
              <a:spcAft>
                <a:spcPts val="300"/>
              </a:spcAft>
              <a:buNone/>
              <a:defRPr sz="2200" spc="100" baseline="0">
                <a:solidFill>
                  <a:srgbClr val="282828"/>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6" name="Picture Placeholder 5"/>
          <p:cNvSpPr>
            <a:spLocks noGrp="1"/>
          </p:cNvSpPr>
          <p:nvPr>
            <p:ph type="pic" sz="quarter" idx="10" hasCustomPrompt="1"/>
          </p:nvPr>
        </p:nvSpPr>
        <p:spPr>
          <a:xfrm>
            <a:off x="3751272" y="757430"/>
            <a:ext cx="2649531" cy="544513"/>
          </a:xfrm>
        </p:spPr>
        <p:txBody>
          <a:bodyPr>
            <a:normAutofit/>
          </a:bodyPr>
          <a:lstStyle>
            <a:lvl1pPr marL="0" indent="0">
              <a:buNone/>
              <a:defRPr sz="1000" baseline="0">
                <a:solidFill>
                  <a:schemeClr val="accent6"/>
                </a:solidFill>
              </a:defRPr>
            </a:lvl1pPr>
          </a:lstStyle>
          <a:p>
            <a:r>
              <a:rPr lang="en-US" sz="1000" dirty="0"/>
              <a:t>Click to add logo for </a:t>
            </a:r>
            <a:br>
              <a:rPr lang="en-US" sz="1000" dirty="0"/>
            </a:br>
            <a:r>
              <a:rPr lang="en-US" sz="1000" dirty="0"/>
              <a:t>co-branded presentations</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71549" t="1" r="1063" b="-443"/>
          <a:stretch/>
        </p:blipFill>
        <p:spPr>
          <a:xfrm>
            <a:off x="9758363" y="-14698"/>
            <a:ext cx="2433637" cy="6898640"/>
          </a:xfrm>
          <a:prstGeom prst="rect">
            <a:avLst/>
          </a:prstGeom>
          <a:noFill/>
          <a:ln>
            <a:noFill/>
          </a:ln>
        </p:spPr>
      </p:pic>
      <p:pic>
        <p:nvPicPr>
          <p:cNvPr id="9" name="Picture 8"/>
          <p:cNvPicPr/>
          <p:nvPr/>
        </p:nvPicPr>
        <p:blipFill>
          <a:blip r:embed="rId3">
            <a:extLst>
              <a:ext uri="{28A0092B-C50C-407E-A947-70E740481C1C}">
                <a14:useLocalDpi xmlns:a14="http://schemas.microsoft.com/office/drawing/2010/main" val="0"/>
              </a:ext>
            </a:extLst>
          </a:blip>
          <a:stretch>
            <a:fillRect/>
          </a:stretch>
        </p:blipFill>
        <p:spPr>
          <a:xfrm>
            <a:off x="876876" y="757430"/>
            <a:ext cx="2286000" cy="680085"/>
          </a:xfrm>
          <a:prstGeom prst="rect">
            <a:avLst/>
          </a:prstGeom>
        </p:spPr>
      </p:pic>
    </p:spTree>
    <p:extLst>
      <p:ext uri="{BB962C8B-B14F-4D97-AF65-F5344CB8AC3E}">
        <p14:creationId xmlns:p14="http://schemas.microsoft.com/office/powerpoint/2010/main" val="1473187169"/>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0" y="6941"/>
            <a:ext cx="12192000" cy="20818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ira Sans Condensed Black" panose="020B0A03050000020004" pitchFamily="34" charset="0"/>
            </a:endParaRPr>
          </a:p>
        </p:txBody>
      </p:sp>
    </p:spTree>
    <p:extLst>
      <p:ext uri="{BB962C8B-B14F-4D97-AF65-F5344CB8AC3E}">
        <p14:creationId xmlns:p14="http://schemas.microsoft.com/office/powerpoint/2010/main" val="6825256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J-PAL 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97964"/>
            <a:ext cx="10972800" cy="1182414"/>
          </a:xfrm>
        </p:spPr>
        <p:txBody>
          <a:bodyPr anchor="ctr">
            <a:noAutofit/>
          </a:bodyPr>
          <a:lstStyle>
            <a:lvl1pPr algn="l">
              <a:defRPr sz="3200" b="0" u="none" kern="1200" cap="none" spc="0" normalizeH="0" baseline="0">
                <a:solidFill>
                  <a:schemeClr val="accent1"/>
                </a:solidFill>
              </a:defRPr>
            </a:lvl1pPr>
          </a:lstStyle>
          <a:p>
            <a:r>
              <a:rPr lang="en-US" dirty="0"/>
              <a:t>Click to edit title style</a:t>
            </a:r>
          </a:p>
        </p:txBody>
      </p:sp>
      <p:sp>
        <p:nvSpPr>
          <p:cNvPr id="3" name="Content Placeholder 2"/>
          <p:cNvSpPr>
            <a:spLocks noGrp="1"/>
          </p:cNvSpPr>
          <p:nvPr>
            <p:ph idx="1"/>
          </p:nvPr>
        </p:nvSpPr>
        <p:spPr>
          <a:xfrm>
            <a:off x="609600" y="1470582"/>
            <a:ext cx="10972800" cy="4732255"/>
          </a:xfrm>
        </p:spPr>
        <p:txBody>
          <a:bodyPr>
            <a:normAutofit/>
          </a:bodyPr>
          <a:lstStyle>
            <a:lvl1pPr>
              <a:spcAft>
                <a:spcPts val="300"/>
              </a:spcAft>
              <a:defRPr sz="2200" baseline="0"/>
            </a:lvl1pPr>
            <a:lvl2pPr>
              <a:spcAft>
                <a:spcPts val="300"/>
              </a:spcAft>
              <a:defRPr sz="2000" baseline="0"/>
            </a:lvl2pPr>
            <a:lvl3pPr>
              <a:spcAft>
                <a:spcPts val="300"/>
              </a:spcAft>
              <a:defRPr sz="1800" baseline="0"/>
            </a:lvl3pPr>
            <a:lvl4pPr>
              <a:spcAft>
                <a:spcPts val="300"/>
              </a:spcAft>
              <a:defRPr sz="1600" baseline="0"/>
            </a:lvl4pPr>
            <a:lvl5pPr>
              <a:spcAft>
                <a:spcPts val="300"/>
              </a:spcAft>
              <a:defRPr sz="16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sz="1100"/>
            </a:lvl1pPr>
          </a:lstStyle>
          <a:p>
            <a:fld id="{2ECB1696-1F23-9849-960D-916B9EF0C8D4}" type="slidenum">
              <a:rPr lang="en-US" smtClean="0"/>
              <a:pPr/>
              <a:t>‹#›</a:t>
            </a:fld>
            <a:endParaRPr lang="en-US" dirty="0"/>
          </a:p>
        </p:txBody>
      </p:sp>
    </p:spTree>
    <p:extLst>
      <p:ext uri="{BB962C8B-B14F-4D97-AF65-F5344CB8AC3E}">
        <p14:creationId xmlns:p14="http://schemas.microsoft.com/office/powerpoint/2010/main" val="15910107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J-PAL Intro Co-Branded Slide | Option 1" userDrawn="1">
  <p:cSld name="1_J-PAL Intro Co-Branded Slide | Option 1">
    <p:bg>
      <p:bgPr>
        <a:solidFill>
          <a:schemeClr val="lt2"/>
        </a:solidFill>
        <a:effectLst/>
      </p:bgPr>
    </p:bg>
    <p:spTree>
      <p:nvGrpSpPr>
        <p:cNvPr id="1" name="Shape 19"/>
        <p:cNvGrpSpPr/>
        <p:nvPr/>
      </p:nvGrpSpPr>
      <p:grpSpPr>
        <a:xfrm>
          <a:off x="0" y="0"/>
          <a:ext cx="0" cy="0"/>
          <a:chOff x="0" y="0"/>
          <a:chExt cx="0" cy="0"/>
        </a:xfrm>
      </p:grpSpPr>
      <p:sp>
        <p:nvSpPr>
          <p:cNvPr id="20" name="Google Shape;20;p74"/>
          <p:cNvSpPr/>
          <p:nvPr userDrawn="1"/>
        </p:nvSpPr>
        <p:spPr>
          <a:xfrm>
            <a:off x="-1" y="0"/>
            <a:ext cx="12235543" cy="6875529"/>
          </a:xfrm>
          <a:prstGeom prst="rect">
            <a:avLst/>
          </a:prstGeom>
          <a:solidFill>
            <a:srgbClr val="244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dirty="0">
              <a:solidFill>
                <a:schemeClr val="lt1"/>
              </a:solidFill>
              <a:latin typeface="Fira Sans Condensed" panose="020B0503050000020004" pitchFamily="34" charset="0"/>
              <a:ea typeface="Century Gothic"/>
              <a:cs typeface="Century Gothic"/>
              <a:sym typeface="Century Gothic"/>
            </a:endParaRPr>
          </a:p>
        </p:txBody>
      </p:sp>
      <p:sp>
        <p:nvSpPr>
          <p:cNvPr id="21" name="Google Shape;21;p74"/>
          <p:cNvSpPr txBox="1">
            <a:spLocks noGrp="1"/>
          </p:cNvSpPr>
          <p:nvPr>
            <p:ph type="ctrTitle"/>
          </p:nvPr>
        </p:nvSpPr>
        <p:spPr>
          <a:xfrm>
            <a:off x="1776891" y="864166"/>
            <a:ext cx="8638217" cy="1470025"/>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accent1"/>
              </a:buClr>
              <a:buSzPts val="3200"/>
              <a:buFont typeface="Century Gothic"/>
              <a:buNone/>
              <a:defRPr sz="5400">
                <a:solidFill>
                  <a:schemeClr val="bg1"/>
                </a:solidFill>
                <a:latin typeface="Fira Sans Condensed Black" panose="020B0A030500000200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2" name="Google Shape;22;p74"/>
          <p:cNvSpPr txBox="1">
            <a:spLocks noGrp="1"/>
          </p:cNvSpPr>
          <p:nvPr>
            <p:ph type="subTitle" idx="1" hasCustomPrompt="1"/>
          </p:nvPr>
        </p:nvSpPr>
        <p:spPr>
          <a:xfrm>
            <a:off x="1864927" y="4702639"/>
            <a:ext cx="8638217" cy="1752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440"/>
              </a:spcBef>
              <a:spcAft>
                <a:spcPts val="0"/>
              </a:spcAft>
              <a:buClr>
                <a:srgbClr val="282828"/>
              </a:buClr>
              <a:buSzPts val="2200"/>
              <a:buNone/>
              <a:defRPr sz="2600">
                <a:solidFill>
                  <a:schemeClr val="bg1"/>
                </a:solidFill>
                <a:latin typeface="Fira Sans Condensed Light" panose="020B0403050000020004" pitchFamily="34" charset="0"/>
              </a:defRPr>
            </a:lvl1pPr>
            <a:lvl2pPr lvl="1" algn="ctr">
              <a:lnSpc>
                <a:spcPct val="100000"/>
              </a:lnSpc>
              <a:spcBef>
                <a:spcPts val="360"/>
              </a:spcBef>
              <a:spcAft>
                <a:spcPts val="0"/>
              </a:spcAft>
              <a:buClr>
                <a:srgbClr val="888888"/>
              </a:buClr>
              <a:buSzPts val="1800"/>
              <a:buNone/>
              <a:defRPr>
                <a:solidFill>
                  <a:srgbClr val="888888"/>
                </a:solidFill>
              </a:defRPr>
            </a:lvl2pPr>
            <a:lvl3pPr lvl="2" algn="ctr">
              <a:lnSpc>
                <a:spcPct val="100000"/>
              </a:lnSpc>
              <a:spcBef>
                <a:spcPts val="800"/>
              </a:spcBef>
              <a:spcAft>
                <a:spcPts val="0"/>
              </a:spcAft>
              <a:buClr>
                <a:srgbClr val="888888"/>
              </a:buClr>
              <a:buSzPts val="1800"/>
              <a:buNone/>
              <a:defRPr>
                <a:solidFill>
                  <a:srgbClr val="888888"/>
                </a:solidFill>
              </a:defRPr>
            </a:lvl3pPr>
            <a:lvl4pPr lvl="3" algn="ctr">
              <a:lnSpc>
                <a:spcPct val="100000"/>
              </a:lnSpc>
              <a:spcBef>
                <a:spcPts val="800"/>
              </a:spcBef>
              <a:spcAft>
                <a:spcPts val="0"/>
              </a:spcAft>
              <a:buClr>
                <a:srgbClr val="888888"/>
              </a:buClr>
              <a:buSzPts val="1600"/>
              <a:buNone/>
              <a:defRPr>
                <a:solidFill>
                  <a:srgbClr val="888888"/>
                </a:solidFill>
              </a:defRPr>
            </a:lvl4pPr>
            <a:lvl5pPr lvl="4" algn="ctr">
              <a:lnSpc>
                <a:spcPct val="100000"/>
              </a:lnSpc>
              <a:spcBef>
                <a:spcPts val="800"/>
              </a:spcBef>
              <a:spcAft>
                <a:spcPts val="0"/>
              </a:spcAft>
              <a:buClr>
                <a:srgbClr val="888888"/>
              </a:buClr>
              <a:buSzPts val="1400"/>
              <a:buNone/>
              <a:defRPr>
                <a:solidFill>
                  <a:srgbClr val="888888"/>
                </a:solidFill>
              </a:defRPr>
            </a:lvl5pPr>
            <a:lvl6pPr lvl="5" algn="ctr">
              <a:lnSpc>
                <a:spcPct val="100000"/>
              </a:lnSpc>
              <a:spcBef>
                <a:spcPts val="800"/>
              </a:spcBef>
              <a:spcAft>
                <a:spcPts val="0"/>
              </a:spcAft>
              <a:buClr>
                <a:srgbClr val="888888"/>
              </a:buClr>
              <a:buSzPts val="2667"/>
              <a:buNone/>
              <a:defRPr>
                <a:solidFill>
                  <a:srgbClr val="888888"/>
                </a:solidFill>
              </a:defRPr>
            </a:lvl6pPr>
            <a:lvl7pPr lvl="6" algn="ctr">
              <a:lnSpc>
                <a:spcPct val="100000"/>
              </a:lnSpc>
              <a:spcBef>
                <a:spcPts val="533"/>
              </a:spcBef>
              <a:spcAft>
                <a:spcPts val="0"/>
              </a:spcAft>
              <a:buClr>
                <a:srgbClr val="888888"/>
              </a:buClr>
              <a:buSzPts val="2667"/>
              <a:buNone/>
              <a:defRPr>
                <a:solidFill>
                  <a:srgbClr val="888888"/>
                </a:solidFill>
              </a:defRPr>
            </a:lvl7pPr>
            <a:lvl8pPr lvl="7" algn="ctr">
              <a:lnSpc>
                <a:spcPct val="100000"/>
              </a:lnSpc>
              <a:spcBef>
                <a:spcPts val="533"/>
              </a:spcBef>
              <a:spcAft>
                <a:spcPts val="0"/>
              </a:spcAft>
              <a:buClr>
                <a:srgbClr val="888888"/>
              </a:buClr>
              <a:buSzPts val="2667"/>
              <a:buNone/>
              <a:defRPr>
                <a:solidFill>
                  <a:srgbClr val="888888"/>
                </a:solidFill>
              </a:defRPr>
            </a:lvl8pPr>
            <a:lvl9pPr lvl="8" algn="ctr">
              <a:lnSpc>
                <a:spcPct val="100000"/>
              </a:lnSpc>
              <a:spcBef>
                <a:spcPts val="533"/>
              </a:spcBef>
              <a:spcAft>
                <a:spcPts val="0"/>
              </a:spcAft>
              <a:buClr>
                <a:srgbClr val="888888"/>
              </a:buClr>
              <a:buSzPts val="2667"/>
              <a:buNone/>
              <a:defRPr>
                <a:solidFill>
                  <a:srgbClr val="888888"/>
                </a:solidFill>
              </a:defRPr>
            </a:lvl9pPr>
          </a:lstStyle>
          <a:p>
            <a:r>
              <a:rPr lang="en-US" dirty="0"/>
              <a:t>Class 3</a:t>
            </a:r>
          </a:p>
          <a:p>
            <a:endParaRPr lang="en-US" dirty="0"/>
          </a:p>
          <a:p>
            <a:r>
              <a:rPr lang="en-US" dirty="0"/>
              <a:t>EDUC 157: Educational Research and Evaluation</a:t>
            </a:r>
          </a:p>
          <a:p>
            <a:r>
              <a:rPr lang="en-US" dirty="0"/>
              <a:t>UCI School of Education</a:t>
            </a:r>
            <a:endParaRPr dirty="0"/>
          </a:p>
        </p:txBody>
      </p:sp>
      <p:sp>
        <p:nvSpPr>
          <p:cNvPr id="26" name="Google Shape;26;p74"/>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rgbClr val="8BACCC"/>
                </a:solidFill>
                <a:latin typeface="Fira Sans Condensed Light" panose="020B0403050000020004" pitchFamily="34" charset="0"/>
                <a:ea typeface="Fira Sans Condensed Light" panose="020B0403050000020004" pitchFamily="34" charset="0"/>
                <a:cs typeface="Fira Sans Condensed Light" panose="020B0403050000020004" pitchFamily="34" charset="0"/>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39162442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J-PAL Content Slide">
  <p:cSld name="1_J-PAL Content Slide">
    <p:spTree>
      <p:nvGrpSpPr>
        <p:cNvPr id="1" name="Shape 14"/>
        <p:cNvGrpSpPr/>
        <p:nvPr/>
      </p:nvGrpSpPr>
      <p:grpSpPr>
        <a:xfrm>
          <a:off x="0" y="0"/>
          <a:ext cx="0" cy="0"/>
          <a:chOff x="0" y="0"/>
          <a:chExt cx="0" cy="0"/>
        </a:xfrm>
      </p:grpSpPr>
      <p:sp>
        <p:nvSpPr>
          <p:cNvPr id="15" name="Google Shape;15;p63"/>
          <p:cNvSpPr txBox="1">
            <a:spLocks noGrp="1"/>
          </p:cNvSpPr>
          <p:nvPr>
            <p:ph type="body" idx="1"/>
          </p:nvPr>
        </p:nvSpPr>
        <p:spPr>
          <a:xfrm>
            <a:off x="609600" y="1472183"/>
            <a:ext cx="10972800" cy="4709541"/>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800"/>
              </a:spcBef>
              <a:spcAft>
                <a:spcPts val="0"/>
              </a:spcAft>
              <a:buClr>
                <a:schemeClr val="dk1"/>
              </a:buClr>
              <a:buSzPts val="1800"/>
              <a:buChar char="–"/>
              <a:defRPr/>
            </a:lvl2pPr>
            <a:lvl3pPr marL="1371600" lvl="2" indent="-342900" algn="l">
              <a:lnSpc>
                <a:spcPct val="100000"/>
              </a:lnSpc>
              <a:spcBef>
                <a:spcPts val="800"/>
              </a:spcBef>
              <a:spcAft>
                <a:spcPts val="0"/>
              </a:spcAft>
              <a:buClr>
                <a:schemeClr val="dk1"/>
              </a:buClr>
              <a:buSzPts val="1800"/>
              <a:buChar char="•"/>
              <a:defRPr/>
            </a:lvl3pPr>
            <a:lvl4pPr marL="1828800" lvl="3" indent="-342900" algn="l">
              <a:lnSpc>
                <a:spcPct val="100000"/>
              </a:lnSpc>
              <a:spcBef>
                <a:spcPts val="800"/>
              </a:spcBef>
              <a:spcAft>
                <a:spcPts val="0"/>
              </a:spcAft>
              <a:buClr>
                <a:schemeClr val="dk1"/>
              </a:buClr>
              <a:buSzPts val="1800"/>
              <a:buChar char="–"/>
              <a:defRPr/>
            </a:lvl4pPr>
            <a:lvl5pPr marL="2286000" lvl="4" indent="-342900" algn="l">
              <a:lnSpc>
                <a:spcPct val="100000"/>
              </a:lnSpc>
              <a:spcBef>
                <a:spcPts val="800"/>
              </a:spcBef>
              <a:spcAft>
                <a:spcPts val="0"/>
              </a:spcAft>
              <a:buClr>
                <a:schemeClr val="dk1"/>
              </a:buClr>
              <a:buSzPts val="1800"/>
              <a:buChar char="»"/>
              <a:defRPr/>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6" name="Google Shape;16;p63"/>
          <p:cNvSpPr txBox="1">
            <a:spLocks noGrp="1"/>
          </p:cNvSpPr>
          <p:nvPr>
            <p:ph type="title"/>
          </p:nvPr>
        </p:nvSpPr>
        <p:spPr>
          <a:xfrm>
            <a:off x="609600" y="195072"/>
            <a:ext cx="10972800" cy="115824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3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63"/>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63"/>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Fira Sans Condensed" panose="020B0503050000020004" pitchFamily="34" charset="0"/>
                <a:ea typeface="Fira Sans Condensed" panose="020B0503050000020004" pitchFamily="34" charset="0"/>
                <a:cs typeface="Fira Sans Condensed" panose="020B0503050000020004" pitchFamily="34" charset="0"/>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26880303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J-PAL Content Slide">
  <p:cSld name="J-PAL Content Slide">
    <p:spTree>
      <p:nvGrpSpPr>
        <p:cNvPr id="1" name="Shape 14"/>
        <p:cNvGrpSpPr/>
        <p:nvPr/>
      </p:nvGrpSpPr>
      <p:grpSpPr>
        <a:xfrm>
          <a:off x="0" y="0"/>
          <a:ext cx="0" cy="0"/>
          <a:chOff x="0" y="0"/>
          <a:chExt cx="0" cy="0"/>
        </a:xfrm>
      </p:grpSpPr>
      <p:sp>
        <p:nvSpPr>
          <p:cNvPr id="15" name="Google Shape;15;p63"/>
          <p:cNvSpPr txBox="1">
            <a:spLocks noGrp="1"/>
          </p:cNvSpPr>
          <p:nvPr>
            <p:ph type="body" idx="1"/>
          </p:nvPr>
        </p:nvSpPr>
        <p:spPr>
          <a:xfrm>
            <a:off x="609600" y="1472183"/>
            <a:ext cx="10972800" cy="4709541"/>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800"/>
              </a:spcBef>
              <a:spcAft>
                <a:spcPts val="0"/>
              </a:spcAft>
              <a:buClr>
                <a:schemeClr val="dk1"/>
              </a:buClr>
              <a:buSzPts val="1800"/>
              <a:buChar char="–"/>
              <a:defRPr/>
            </a:lvl2pPr>
            <a:lvl3pPr marL="1371600" lvl="2" indent="-342900" algn="l">
              <a:lnSpc>
                <a:spcPct val="100000"/>
              </a:lnSpc>
              <a:spcBef>
                <a:spcPts val="800"/>
              </a:spcBef>
              <a:spcAft>
                <a:spcPts val="0"/>
              </a:spcAft>
              <a:buClr>
                <a:schemeClr val="dk1"/>
              </a:buClr>
              <a:buSzPts val="1800"/>
              <a:buChar char="•"/>
              <a:defRPr/>
            </a:lvl3pPr>
            <a:lvl4pPr marL="1828800" lvl="3" indent="-342900" algn="l">
              <a:lnSpc>
                <a:spcPct val="100000"/>
              </a:lnSpc>
              <a:spcBef>
                <a:spcPts val="800"/>
              </a:spcBef>
              <a:spcAft>
                <a:spcPts val="0"/>
              </a:spcAft>
              <a:buClr>
                <a:schemeClr val="dk1"/>
              </a:buClr>
              <a:buSzPts val="1800"/>
              <a:buChar char="–"/>
              <a:defRPr/>
            </a:lvl4pPr>
            <a:lvl5pPr marL="2286000" lvl="4" indent="-342900" algn="l">
              <a:lnSpc>
                <a:spcPct val="100000"/>
              </a:lnSpc>
              <a:spcBef>
                <a:spcPts val="800"/>
              </a:spcBef>
              <a:spcAft>
                <a:spcPts val="0"/>
              </a:spcAft>
              <a:buClr>
                <a:schemeClr val="dk1"/>
              </a:buClr>
              <a:buSzPts val="1800"/>
              <a:buChar char="»"/>
              <a:defRPr/>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6" name="Google Shape;16;p63"/>
          <p:cNvSpPr txBox="1">
            <a:spLocks noGrp="1"/>
          </p:cNvSpPr>
          <p:nvPr>
            <p:ph type="title"/>
          </p:nvPr>
        </p:nvSpPr>
        <p:spPr>
          <a:xfrm>
            <a:off x="609600" y="195072"/>
            <a:ext cx="10972800" cy="115824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3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63"/>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63"/>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1080218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J-PAL Intro Co-Branded Slide | Option 1" userDrawn="1">
  <p:cSld name="J-PAL Intro Co-Branded Slide | Option 1">
    <p:bg>
      <p:bgPr>
        <a:solidFill>
          <a:schemeClr val="lt2"/>
        </a:solidFill>
        <a:effectLst/>
      </p:bgPr>
    </p:bg>
    <p:spTree>
      <p:nvGrpSpPr>
        <p:cNvPr id="1" name="Shape 19"/>
        <p:cNvGrpSpPr/>
        <p:nvPr/>
      </p:nvGrpSpPr>
      <p:grpSpPr>
        <a:xfrm>
          <a:off x="0" y="0"/>
          <a:ext cx="0" cy="0"/>
          <a:chOff x="0" y="0"/>
          <a:chExt cx="0" cy="0"/>
        </a:xfrm>
      </p:grpSpPr>
      <p:sp>
        <p:nvSpPr>
          <p:cNvPr id="20" name="Google Shape;20;p74"/>
          <p:cNvSpPr/>
          <p:nvPr userDrawn="1"/>
        </p:nvSpPr>
        <p:spPr>
          <a:xfrm>
            <a:off x="-1" y="0"/>
            <a:ext cx="12235543" cy="6875529"/>
          </a:xfrm>
          <a:prstGeom prst="rect">
            <a:avLst/>
          </a:prstGeom>
          <a:solidFill>
            <a:srgbClr val="244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dirty="0">
              <a:solidFill>
                <a:schemeClr val="lt1"/>
              </a:solidFill>
              <a:latin typeface="Century Gothic"/>
              <a:ea typeface="Century Gothic"/>
              <a:cs typeface="Century Gothic"/>
              <a:sym typeface="Century Gothic"/>
            </a:endParaRPr>
          </a:p>
        </p:txBody>
      </p:sp>
      <p:sp>
        <p:nvSpPr>
          <p:cNvPr id="21" name="Google Shape;21;p74"/>
          <p:cNvSpPr txBox="1">
            <a:spLocks noGrp="1"/>
          </p:cNvSpPr>
          <p:nvPr>
            <p:ph type="ctrTitle"/>
          </p:nvPr>
        </p:nvSpPr>
        <p:spPr>
          <a:xfrm>
            <a:off x="1776891" y="864166"/>
            <a:ext cx="8638217" cy="1470025"/>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accent1"/>
              </a:buClr>
              <a:buSzPts val="3200"/>
              <a:buFont typeface="Century Gothic"/>
              <a:buNone/>
              <a:defRPr sz="5400">
                <a:solidFill>
                  <a:schemeClr val="bg1"/>
                </a:solidFill>
                <a:latin typeface="Fira Sans Condensed Black" panose="020B0A030500000200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2" name="Google Shape;22;p74"/>
          <p:cNvSpPr txBox="1">
            <a:spLocks noGrp="1"/>
          </p:cNvSpPr>
          <p:nvPr>
            <p:ph type="subTitle" idx="1" hasCustomPrompt="1"/>
          </p:nvPr>
        </p:nvSpPr>
        <p:spPr>
          <a:xfrm>
            <a:off x="1864927" y="4702639"/>
            <a:ext cx="8638217" cy="1752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440"/>
              </a:spcBef>
              <a:spcAft>
                <a:spcPts val="0"/>
              </a:spcAft>
              <a:buClr>
                <a:srgbClr val="282828"/>
              </a:buClr>
              <a:buSzPts val="2200"/>
              <a:buNone/>
              <a:defRPr sz="2600">
                <a:solidFill>
                  <a:schemeClr val="bg1"/>
                </a:solidFill>
                <a:latin typeface="Fira Sans Condensed Light" panose="020B0403050000020004" pitchFamily="34" charset="0"/>
              </a:defRPr>
            </a:lvl1pPr>
            <a:lvl2pPr lvl="1" algn="ctr">
              <a:lnSpc>
                <a:spcPct val="100000"/>
              </a:lnSpc>
              <a:spcBef>
                <a:spcPts val="360"/>
              </a:spcBef>
              <a:spcAft>
                <a:spcPts val="0"/>
              </a:spcAft>
              <a:buClr>
                <a:srgbClr val="888888"/>
              </a:buClr>
              <a:buSzPts val="1800"/>
              <a:buNone/>
              <a:defRPr>
                <a:solidFill>
                  <a:srgbClr val="888888"/>
                </a:solidFill>
              </a:defRPr>
            </a:lvl2pPr>
            <a:lvl3pPr lvl="2" algn="ctr">
              <a:lnSpc>
                <a:spcPct val="100000"/>
              </a:lnSpc>
              <a:spcBef>
                <a:spcPts val="800"/>
              </a:spcBef>
              <a:spcAft>
                <a:spcPts val="0"/>
              </a:spcAft>
              <a:buClr>
                <a:srgbClr val="888888"/>
              </a:buClr>
              <a:buSzPts val="1800"/>
              <a:buNone/>
              <a:defRPr>
                <a:solidFill>
                  <a:srgbClr val="888888"/>
                </a:solidFill>
              </a:defRPr>
            </a:lvl3pPr>
            <a:lvl4pPr lvl="3" algn="ctr">
              <a:lnSpc>
                <a:spcPct val="100000"/>
              </a:lnSpc>
              <a:spcBef>
                <a:spcPts val="800"/>
              </a:spcBef>
              <a:spcAft>
                <a:spcPts val="0"/>
              </a:spcAft>
              <a:buClr>
                <a:srgbClr val="888888"/>
              </a:buClr>
              <a:buSzPts val="1600"/>
              <a:buNone/>
              <a:defRPr>
                <a:solidFill>
                  <a:srgbClr val="888888"/>
                </a:solidFill>
              </a:defRPr>
            </a:lvl4pPr>
            <a:lvl5pPr lvl="4" algn="ctr">
              <a:lnSpc>
                <a:spcPct val="100000"/>
              </a:lnSpc>
              <a:spcBef>
                <a:spcPts val="800"/>
              </a:spcBef>
              <a:spcAft>
                <a:spcPts val="0"/>
              </a:spcAft>
              <a:buClr>
                <a:srgbClr val="888888"/>
              </a:buClr>
              <a:buSzPts val="1400"/>
              <a:buNone/>
              <a:defRPr>
                <a:solidFill>
                  <a:srgbClr val="888888"/>
                </a:solidFill>
              </a:defRPr>
            </a:lvl5pPr>
            <a:lvl6pPr lvl="5" algn="ctr">
              <a:lnSpc>
                <a:spcPct val="100000"/>
              </a:lnSpc>
              <a:spcBef>
                <a:spcPts val="800"/>
              </a:spcBef>
              <a:spcAft>
                <a:spcPts val="0"/>
              </a:spcAft>
              <a:buClr>
                <a:srgbClr val="888888"/>
              </a:buClr>
              <a:buSzPts val="2667"/>
              <a:buNone/>
              <a:defRPr>
                <a:solidFill>
                  <a:srgbClr val="888888"/>
                </a:solidFill>
              </a:defRPr>
            </a:lvl6pPr>
            <a:lvl7pPr lvl="6" algn="ctr">
              <a:lnSpc>
                <a:spcPct val="100000"/>
              </a:lnSpc>
              <a:spcBef>
                <a:spcPts val="533"/>
              </a:spcBef>
              <a:spcAft>
                <a:spcPts val="0"/>
              </a:spcAft>
              <a:buClr>
                <a:srgbClr val="888888"/>
              </a:buClr>
              <a:buSzPts val="2667"/>
              <a:buNone/>
              <a:defRPr>
                <a:solidFill>
                  <a:srgbClr val="888888"/>
                </a:solidFill>
              </a:defRPr>
            </a:lvl7pPr>
            <a:lvl8pPr lvl="7" algn="ctr">
              <a:lnSpc>
                <a:spcPct val="100000"/>
              </a:lnSpc>
              <a:spcBef>
                <a:spcPts val="533"/>
              </a:spcBef>
              <a:spcAft>
                <a:spcPts val="0"/>
              </a:spcAft>
              <a:buClr>
                <a:srgbClr val="888888"/>
              </a:buClr>
              <a:buSzPts val="2667"/>
              <a:buNone/>
              <a:defRPr>
                <a:solidFill>
                  <a:srgbClr val="888888"/>
                </a:solidFill>
              </a:defRPr>
            </a:lvl8pPr>
            <a:lvl9pPr lvl="8" algn="ctr">
              <a:lnSpc>
                <a:spcPct val="100000"/>
              </a:lnSpc>
              <a:spcBef>
                <a:spcPts val="533"/>
              </a:spcBef>
              <a:spcAft>
                <a:spcPts val="0"/>
              </a:spcAft>
              <a:buClr>
                <a:srgbClr val="888888"/>
              </a:buClr>
              <a:buSzPts val="2667"/>
              <a:buNone/>
              <a:defRPr>
                <a:solidFill>
                  <a:srgbClr val="888888"/>
                </a:solidFill>
              </a:defRPr>
            </a:lvl9pPr>
          </a:lstStyle>
          <a:p>
            <a:r>
              <a:rPr lang="en-US" dirty="0"/>
              <a:t>Class 3</a:t>
            </a:r>
          </a:p>
          <a:p>
            <a:endParaRPr lang="en-US" dirty="0"/>
          </a:p>
          <a:p>
            <a:r>
              <a:rPr lang="en-US" dirty="0"/>
              <a:t>EDUC 157: Educational Research and Evaluation</a:t>
            </a:r>
          </a:p>
          <a:p>
            <a:r>
              <a:rPr lang="en-US" dirty="0"/>
              <a:t>UCI School of Education</a:t>
            </a:r>
            <a:endParaRPr dirty="0"/>
          </a:p>
        </p:txBody>
      </p:sp>
      <p:sp>
        <p:nvSpPr>
          <p:cNvPr id="26" name="Google Shape;26;p74"/>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rgbClr val="8BACCC"/>
                </a:solidFill>
                <a:latin typeface="Fira Sans Condensed Light" panose="020B0403050000020004" pitchFamily="34" charset="0"/>
                <a:ea typeface="Fira Sans Condensed Light" panose="020B0403050000020004" pitchFamily="34" charset="0"/>
                <a:cs typeface="Fira Sans Condensed Light" panose="020B0403050000020004" pitchFamily="34" charset="0"/>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16331824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J-PAL Intro Co-Branded Slide | Option 1" preserve="1" userDrawn="1">
  <p:cSld name="1_J-PAL Intro Co-Branded Slide | Option 1">
    <p:bg>
      <p:bgRef idx="1001">
        <a:schemeClr val="bg1"/>
      </p:bgRef>
    </p:bg>
    <p:spTree>
      <p:nvGrpSpPr>
        <p:cNvPr id="1" name="Shape 19"/>
        <p:cNvGrpSpPr/>
        <p:nvPr/>
      </p:nvGrpSpPr>
      <p:grpSpPr>
        <a:xfrm>
          <a:off x="0" y="0"/>
          <a:ext cx="0" cy="0"/>
          <a:chOff x="0" y="0"/>
          <a:chExt cx="0" cy="0"/>
        </a:xfrm>
      </p:grpSpPr>
      <p:sp>
        <p:nvSpPr>
          <p:cNvPr id="20" name="Google Shape;20;p74"/>
          <p:cNvSpPr/>
          <p:nvPr userDrawn="1"/>
        </p:nvSpPr>
        <p:spPr>
          <a:xfrm>
            <a:off x="-1" y="0"/>
            <a:ext cx="12235543" cy="1240971"/>
          </a:xfrm>
          <a:prstGeom prst="rect">
            <a:avLst/>
          </a:prstGeom>
          <a:solidFill>
            <a:srgbClr val="244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dirty="0">
              <a:solidFill>
                <a:schemeClr val="lt1"/>
              </a:solidFill>
              <a:latin typeface="Century Gothic"/>
              <a:ea typeface="Century Gothic"/>
              <a:cs typeface="Century Gothic"/>
              <a:sym typeface="Century Gothic"/>
            </a:endParaRPr>
          </a:p>
        </p:txBody>
      </p:sp>
      <p:sp>
        <p:nvSpPr>
          <p:cNvPr id="21" name="Google Shape;21;p74"/>
          <p:cNvSpPr txBox="1">
            <a:spLocks noGrp="1"/>
          </p:cNvSpPr>
          <p:nvPr>
            <p:ph type="ctrTitle"/>
          </p:nvPr>
        </p:nvSpPr>
        <p:spPr>
          <a:xfrm>
            <a:off x="-1" y="-104503"/>
            <a:ext cx="12192001" cy="1240971"/>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accent1"/>
              </a:buClr>
              <a:buSzPts val="3200"/>
              <a:buFont typeface="Century Gothic"/>
              <a:buNone/>
              <a:defRPr sz="5400" b="1">
                <a:solidFill>
                  <a:schemeClr val="bg1"/>
                </a:solidFill>
                <a:latin typeface="Fira Sans Condensed" panose="020B05030500000200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2" name="Google Shape;22;p74"/>
          <p:cNvSpPr txBox="1">
            <a:spLocks noGrp="1"/>
          </p:cNvSpPr>
          <p:nvPr>
            <p:ph type="subTitle" idx="1" hasCustomPrompt="1"/>
          </p:nvPr>
        </p:nvSpPr>
        <p:spPr>
          <a:xfrm>
            <a:off x="1864927" y="1497874"/>
            <a:ext cx="8638217" cy="4957365"/>
          </a:xfrm>
          <a:prstGeom prst="rect">
            <a:avLst/>
          </a:prstGeom>
          <a:noFill/>
          <a:ln>
            <a:noFill/>
          </a:ln>
        </p:spPr>
        <p:txBody>
          <a:bodyPr spcFirstLastPara="1" wrap="square" lIns="91425" tIns="45700" rIns="91425" bIns="45700" anchor="t" anchorCtr="0">
            <a:noAutofit/>
          </a:bodyPr>
          <a:lstStyle>
            <a:lvl1pPr lvl="0" algn="ctr">
              <a:lnSpc>
                <a:spcPct val="100000"/>
              </a:lnSpc>
              <a:spcBef>
                <a:spcPts val="440"/>
              </a:spcBef>
              <a:spcAft>
                <a:spcPts val="0"/>
              </a:spcAft>
              <a:buClr>
                <a:srgbClr val="282828"/>
              </a:buClr>
              <a:buSzPts val="2200"/>
              <a:buNone/>
              <a:defRPr sz="2600">
                <a:solidFill>
                  <a:schemeClr val="bg1"/>
                </a:solidFill>
                <a:latin typeface="Fira Sans Condensed Light" panose="020B0403050000020004" pitchFamily="34" charset="0"/>
              </a:defRPr>
            </a:lvl1pPr>
            <a:lvl2pPr lvl="1" algn="ctr">
              <a:lnSpc>
                <a:spcPct val="100000"/>
              </a:lnSpc>
              <a:spcBef>
                <a:spcPts val="360"/>
              </a:spcBef>
              <a:spcAft>
                <a:spcPts val="0"/>
              </a:spcAft>
              <a:buClr>
                <a:srgbClr val="888888"/>
              </a:buClr>
              <a:buSzPts val="1800"/>
              <a:buNone/>
              <a:defRPr>
                <a:solidFill>
                  <a:srgbClr val="888888"/>
                </a:solidFill>
              </a:defRPr>
            </a:lvl2pPr>
            <a:lvl3pPr lvl="2" algn="ctr">
              <a:lnSpc>
                <a:spcPct val="100000"/>
              </a:lnSpc>
              <a:spcBef>
                <a:spcPts val="800"/>
              </a:spcBef>
              <a:spcAft>
                <a:spcPts val="0"/>
              </a:spcAft>
              <a:buClr>
                <a:srgbClr val="888888"/>
              </a:buClr>
              <a:buSzPts val="1800"/>
              <a:buNone/>
              <a:defRPr>
                <a:solidFill>
                  <a:srgbClr val="888888"/>
                </a:solidFill>
              </a:defRPr>
            </a:lvl3pPr>
            <a:lvl4pPr lvl="3" algn="ctr">
              <a:lnSpc>
                <a:spcPct val="100000"/>
              </a:lnSpc>
              <a:spcBef>
                <a:spcPts val="800"/>
              </a:spcBef>
              <a:spcAft>
                <a:spcPts val="0"/>
              </a:spcAft>
              <a:buClr>
                <a:srgbClr val="888888"/>
              </a:buClr>
              <a:buSzPts val="1600"/>
              <a:buNone/>
              <a:defRPr>
                <a:solidFill>
                  <a:srgbClr val="888888"/>
                </a:solidFill>
              </a:defRPr>
            </a:lvl4pPr>
            <a:lvl5pPr lvl="4" algn="ctr">
              <a:lnSpc>
                <a:spcPct val="100000"/>
              </a:lnSpc>
              <a:spcBef>
                <a:spcPts val="800"/>
              </a:spcBef>
              <a:spcAft>
                <a:spcPts val="0"/>
              </a:spcAft>
              <a:buClr>
                <a:srgbClr val="888888"/>
              </a:buClr>
              <a:buSzPts val="1400"/>
              <a:buNone/>
              <a:defRPr>
                <a:solidFill>
                  <a:srgbClr val="888888"/>
                </a:solidFill>
              </a:defRPr>
            </a:lvl5pPr>
            <a:lvl6pPr lvl="5" algn="ctr">
              <a:lnSpc>
                <a:spcPct val="100000"/>
              </a:lnSpc>
              <a:spcBef>
                <a:spcPts val="800"/>
              </a:spcBef>
              <a:spcAft>
                <a:spcPts val="0"/>
              </a:spcAft>
              <a:buClr>
                <a:srgbClr val="888888"/>
              </a:buClr>
              <a:buSzPts val="2667"/>
              <a:buNone/>
              <a:defRPr>
                <a:solidFill>
                  <a:srgbClr val="888888"/>
                </a:solidFill>
              </a:defRPr>
            </a:lvl6pPr>
            <a:lvl7pPr lvl="6" algn="ctr">
              <a:lnSpc>
                <a:spcPct val="100000"/>
              </a:lnSpc>
              <a:spcBef>
                <a:spcPts val="533"/>
              </a:spcBef>
              <a:spcAft>
                <a:spcPts val="0"/>
              </a:spcAft>
              <a:buClr>
                <a:srgbClr val="888888"/>
              </a:buClr>
              <a:buSzPts val="2667"/>
              <a:buNone/>
              <a:defRPr>
                <a:solidFill>
                  <a:srgbClr val="888888"/>
                </a:solidFill>
              </a:defRPr>
            </a:lvl7pPr>
            <a:lvl8pPr lvl="7" algn="ctr">
              <a:lnSpc>
                <a:spcPct val="100000"/>
              </a:lnSpc>
              <a:spcBef>
                <a:spcPts val="533"/>
              </a:spcBef>
              <a:spcAft>
                <a:spcPts val="0"/>
              </a:spcAft>
              <a:buClr>
                <a:srgbClr val="888888"/>
              </a:buClr>
              <a:buSzPts val="2667"/>
              <a:buNone/>
              <a:defRPr>
                <a:solidFill>
                  <a:srgbClr val="888888"/>
                </a:solidFill>
              </a:defRPr>
            </a:lvl8pPr>
            <a:lvl9pPr lvl="8" algn="ctr">
              <a:lnSpc>
                <a:spcPct val="100000"/>
              </a:lnSpc>
              <a:spcBef>
                <a:spcPts val="533"/>
              </a:spcBef>
              <a:spcAft>
                <a:spcPts val="0"/>
              </a:spcAft>
              <a:buClr>
                <a:srgbClr val="888888"/>
              </a:buClr>
              <a:buSzPts val="2667"/>
              <a:buNone/>
              <a:defRPr>
                <a:solidFill>
                  <a:srgbClr val="888888"/>
                </a:solidFill>
              </a:defRPr>
            </a:lvl9pPr>
          </a:lstStyle>
          <a:p>
            <a:r>
              <a:rPr lang="en-US" dirty="0"/>
              <a:t>Class 3</a:t>
            </a:r>
          </a:p>
          <a:p>
            <a:endParaRPr lang="en-US" dirty="0"/>
          </a:p>
          <a:p>
            <a:r>
              <a:rPr lang="en-US" dirty="0"/>
              <a:t>EDUC 157: Educational Research and Evaluation</a:t>
            </a:r>
          </a:p>
          <a:p>
            <a:r>
              <a:rPr lang="en-US" dirty="0"/>
              <a:t>UCI School of Education</a:t>
            </a:r>
            <a:endParaRPr dirty="0"/>
          </a:p>
        </p:txBody>
      </p:sp>
      <p:sp>
        <p:nvSpPr>
          <p:cNvPr id="26" name="Google Shape;26;p74"/>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rgbClr val="8BACCC"/>
                </a:solidFill>
                <a:latin typeface="Fira Sans Condensed Light" panose="020B0403050000020004" pitchFamily="34" charset="0"/>
                <a:ea typeface="Fira Sans Condensed Light" panose="020B0403050000020004" pitchFamily="34" charset="0"/>
                <a:cs typeface="Fira Sans Condensed Light" panose="020B0403050000020004" pitchFamily="34" charset="0"/>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2942604692"/>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J-PAL Section Divider | Option 2">
  <p:cSld name="J-PAL Section Divider | Option 2">
    <p:spTree>
      <p:nvGrpSpPr>
        <p:cNvPr id="1" name="Shape 27"/>
        <p:cNvGrpSpPr/>
        <p:nvPr/>
      </p:nvGrpSpPr>
      <p:grpSpPr>
        <a:xfrm>
          <a:off x="0" y="0"/>
          <a:ext cx="0" cy="0"/>
          <a:chOff x="0" y="0"/>
          <a:chExt cx="0" cy="0"/>
        </a:xfrm>
      </p:grpSpPr>
      <p:sp>
        <p:nvSpPr>
          <p:cNvPr id="28" name="Google Shape;28;p66"/>
          <p:cNvSpPr/>
          <p:nvPr/>
        </p:nvSpPr>
        <p:spPr>
          <a:xfrm>
            <a:off x="0" y="0"/>
            <a:ext cx="12192000" cy="6864938"/>
          </a:xfrm>
          <a:prstGeom prst="rect">
            <a:avLst/>
          </a:prstGeom>
          <a:solidFill>
            <a:srgbClr val="DBAC49"/>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entury Gothic"/>
              <a:ea typeface="Century Gothic"/>
              <a:cs typeface="Century Gothic"/>
              <a:sym typeface="Century Gothic"/>
            </a:endParaRPr>
          </a:p>
        </p:txBody>
      </p:sp>
      <p:sp>
        <p:nvSpPr>
          <p:cNvPr id="29" name="Google Shape;29;p66"/>
          <p:cNvSpPr txBox="1">
            <a:spLocks noGrp="1"/>
          </p:cNvSpPr>
          <p:nvPr>
            <p:ph type="body" idx="1"/>
          </p:nvPr>
        </p:nvSpPr>
        <p:spPr>
          <a:xfrm>
            <a:off x="1894114" y="452437"/>
            <a:ext cx="8607272" cy="5953125"/>
          </a:xfrm>
          <a:prstGeom prst="rect">
            <a:avLst/>
          </a:prstGeom>
          <a:noFill/>
          <a:ln>
            <a:noFill/>
          </a:ln>
        </p:spPr>
        <p:txBody>
          <a:bodyPr spcFirstLastPara="1" wrap="square" lIns="91425" tIns="45700" rIns="91425" bIns="45700" anchor="ctr" anchorCtr="0">
            <a:normAutofit/>
          </a:bodyPr>
          <a:lstStyle>
            <a:lvl1pPr marL="25400" lvl="0" indent="0" algn="ctr">
              <a:lnSpc>
                <a:spcPct val="100000"/>
              </a:lnSpc>
              <a:spcBef>
                <a:spcPts val="640"/>
              </a:spcBef>
              <a:spcAft>
                <a:spcPts val="0"/>
              </a:spcAft>
              <a:buClr>
                <a:srgbClr val="262626"/>
              </a:buClr>
              <a:buSzPts val="3200"/>
              <a:buFont typeface="Century Gothic"/>
              <a:buNone/>
              <a:defRPr sz="7200" b="1">
                <a:solidFill>
                  <a:schemeClr val="bg1"/>
                </a:solidFill>
                <a:latin typeface="Fira Sans Condensed" panose="020B0503050000020004" pitchFamily="34" charset="0"/>
                <a:ea typeface="Fira Sans Condensed" panose="020B0503050000020004" pitchFamily="34" charset="0"/>
                <a:cs typeface="Fira Sans Condensed" panose="020B0503050000020004" pitchFamily="34" charset="0"/>
                <a:sym typeface="Century Gothic"/>
              </a:defRPr>
            </a:lvl1pPr>
            <a:lvl2pPr marL="914400" lvl="1" indent="-228600" algn="l">
              <a:lnSpc>
                <a:spcPct val="100000"/>
              </a:lnSpc>
              <a:spcBef>
                <a:spcPts val="1500"/>
              </a:spcBef>
              <a:spcAft>
                <a:spcPts val="0"/>
              </a:spcAft>
              <a:buClr>
                <a:schemeClr val="dk1"/>
              </a:buClr>
              <a:buSzPts val="1800"/>
              <a:buNone/>
              <a:defRPr>
                <a:latin typeface="Century Gothic"/>
                <a:ea typeface="Century Gothic"/>
                <a:cs typeface="Century Gothic"/>
                <a:sym typeface="Century Gothic"/>
              </a:defRPr>
            </a:lvl2pPr>
            <a:lvl3pPr marL="1371600" lvl="2" indent="-228600" algn="l">
              <a:lnSpc>
                <a:spcPct val="100000"/>
              </a:lnSpc>
              <a:spcBef>
                <a:spcPts val="800"/>
              </a:spcBef>
              <a:spcAft>
                <a:spcPts val="0"/>
              </a:spcAft>
              <a:buClr>
                <a:schemeClr val="dk1"/>
              </a:buClr>
              <a:buSzPts val="1800"/>
              <a:buNone/>
              <a:defRPr>
                <a:latin typeface="Century Gothic"/>
                <a:ea typeface="Century Gothic"/>
                <a:cs typeface="Century Gothic"/>
                <a:sym typeface="Century Gothic"/>
              </a:defRPr>
            </a:lvl3pPr>
            <a:lvl4pPr marL="1828800" lvl="3" indent="-228600" algn="l">
              <a:lnSpc>
                <a:spcPct val="100000"/>
              </a:lnSpc>
              <a:spcBef>
                <a:spcPts val="800"/>
              </a:spcBef>
              <a:spcAft>
                <a:spcPts val="0"/>
              </a:spcAft>
              <a:buClr>
                <a:schemeClr val="dk1"/>
              </a:buClr>
              <a:buSzPts val="1600"/>
              <a:buNone/>
              <a:defRPr>
                <a:latin typeface="Century Gothic"/>
                <a:ea typeface="Century Gothic"/>
                <a:cs typeface="Century Gothic"/>
                <a:sym typeface="Century Gothic"/>
              </a:defRPr>
            </a:lvl4pPr>
            <a:lvl5pPr marL="2286000" lvl="4" indent="-228600" algn="l">
              <a:lnSpc>
                <a:spcPct val="100000"/>
              </a:lnSpc>
              <a:spcBef>
                <a:spcPts val="800"/>
              </a:spcBef>
              <a:spcAft>
                <a:spcPts val="0"/>
              </a:spcAft>
              <a:buClr>
                <a:schemeClr val="dk1"/>
              </a:buClr>
              <a:buSzPts val="1400"/>
              <a:buNone/>
              <a:defRPr>
                <a:latin typeface="Century Gothic"/>
                <a:ea typeface="Century Gothic"/>
                <a:cs typeface="Century Gothic"/>
                <a:sym typeface="Century Gothic"/>
              </a:defRPr>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dirty="0"/>
          </a:p>
        </p:txBody>
      </p:sp>
      <p:sp>
        <p:nvSpPr>
          <p:cNvPr id="31" name="Google Shape;31;p66"/>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chemeClr val="bg1">
                    <a:lumMod val="50000"/>
                  </a:schemeClr>
                </a:solidFill>
                <a:latin typeface="Fira Sans Condensed Light" panose="020B0403050000020004" pitchFamily="34" charset="0"/>
                <a:ea typeface="Fira Sans Condensed Light" panose="020B0403050000020004" pitchFamily="34" charset="0"/>
                <a:cs typeface="Fira Sans Condensed Light" panose="020B0403050000020004" pitchFamily="34" charset="0"/>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36693179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J-PAL Intro Co-Branded Slide | Option 1" preserve="1" userDrawn="1">
  <p:cSld name="1_J-PAL Intro Co-Branded Slide | Option 1">
    <p:bg>
      <p:bgRef idx="1001">
        <a:schemeClr val="bg1"/>
      </p:bgRef>
    </p:bg>
    <p:spTree>
      <p:nvGrpSpPr>
        <p:cNvPr id="1" name="Shape 19"/>
        <p:cNvGrpSpPr/>
        <p:nvPr/>
      </p:nvGrpSpPr>
      <p:grpSpPr>
        <a:xfrm>
          <a:off x="0" y="0"/>
          <a:ext cx="0" cy="0"/>
          <a:chOff x="0" y="0"/>
          <a:chExt cx="0" cy="0"/>
        </a:xfrm>
      </p:grpSpPr>
      <p:sp>
        <p:nvSpPr>
          <p:cNvPr id="20" name="Google Shape;20;p74"/>
          <p:cNvSpPr/>
          <p:nvPr userDrawn="1"/>
        </p:nvSpPr>
        <p:spPr>
          <a:xfrm>
            <a:off x="-1" y="0"/>
            <a:ext cx="12235543" cy="1240971"/>
          </a:xfrm>
          <a:prstGeom prst="rect">
            <a:avLst/>
          </a:prstGeom>
          <a:solidFill>
            <a:srgbClr val="DBAC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dirty="0">
              <a:solidFill>
                <a:schemeClr val="lt1"/>
              </a:solidFill>
              <a:latin typeface="Century Gothic"/>
              <a:ea typeface="Century Gothic"/>
              <a:cs typeface="Century Gothic"/>
              <a:sym typeface="Century Gothic"/>
            </a:endParaRPr>
          </a:p>
        </p:txBody>
      </p:sp>
      <p:sp>
        <p:nvSpPr>
          <p:cNvPr id="21" name="Google Shape;21;p74"/>
          <p:cNvSpPr txBox="1">
            <a:spLocks noGrp="1"/>
          </p:cNvSpPr>
          <p:nvPr>
            <p:ph type="ctrTitle"/>
          </p:nvPr>
        </p:nvSpPr>
        <p:spPr>
          <a:xfrm>
            <a:off x="-1" y="-104503"/>
            <a:ext cx="12192001" cy="1240971"/>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accent1"/>
              </a:buClr>
              <a:buSzPts val="3200"/>
              <a:buFont typeface="Century Gothic"/>
              <a:buNone/>
              <a:defRPr sz="5400" b="1">
                <a:solidFill>
                  <a:schemeClr val="bg1"/>
                </a:solidFill>
                <a:latin typeface="Fira Sans Condensed" panose="020B05030500000200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2" name="Google Shape;22;p74"/>
          <p:cNvSpPr txBox="1">
            <a:spLocks noGrp="1"/>
          </p:cNvSpPr>
          <p:nvPr>
            <p:ph type="subTitle" idx="1" hasCustomPrompt="1"/>
          </p:nvPr>
        </p:nvSpPr>
        <p:spPr>
          <a:xfrm>
            <a:off x="1864927" y="1497874"/>
            <a:ext cx="8638217" cy="4957365"/>
          </a:xfrm>
          <a:prstGeom prst="rect">
            <a:avLst/>
          </a:prstGeom>
          <a:noFill/>
          <a:ln>
            <a:noFill/>
          </a:ln>
        </p:spPr>
        <p:txBody>
          <a:bodyPr spcFirstLastPara="1" wrap="square" lIns="91425" tIns="45700" rIns="91425" bIns="45700" anchor="t" anchorCtr="0">
            <a:noAutofit/>
          </a:bodyPr>
          <a:lstStyle>
            <a:lvl1pPr lvl="0" algn="ctr">
              <a:lnSpc>
                <a:spcPct val="100000"/>
              </a:lnSpc>
              <a:spcBef>
                <a:spcPts val="440"/>
              </a:spcBef>
              <a:spcAft>
                <a:spcPts val="0"/>
              </a:spcAft>
              <a:buClr>
                <a:srgbClr val="282828"/>
              </a:buClr>
              <a:buSzPts val="2200"/>
              <a:buNone/>
              <a:defRPr sz="2600">
                <a:solidFill>
                  <a:schemeClr val="bg1"/>
                </a:solidFill>
                <a:latin typeface="Fira Sans Condensed Light" panose="020B0403050000020004" pitchFamily="34" charset="0"/>
              </a:defRPr>
            </a:lvl1pPr>
            <a:lvl2pPr lvl="1" algn="ctr">
              <a:lnSpc>
                <a:spcPct val="100000"/>
              </a:lnSpc>
              <a:spcBef>
                <a:spcPts val="360"/>
              </a:spcBef>
              <a:spcAft>
                <a:spcPts val="0"/>
              </a:spcAft>
              <a:buClr>
                <a:srgbClr val="888888"/>
              </a:buClr>
              <a:buSzPts val="1800"/>
              <a:buNone/>
              <a:defRPr>
                <a:solidFill>
                  <a:srgbClr val="888888"/>
                </a:solidFill>
              </a:defRPr>
            </a:lvl2pPr>
            <a:lvl3pPr lvl="2" algn="ctr">
              <a:lnSpc>
                <a:spcPct val="100000"/>
              </a:lnSpc>
              <a:spcBef>
                <a:spcPts val="800"/>
              </a:spcBef>
              <a:spcAft>
                <a:spcPts val="0"/>
              </a:spcAft>
              <a:buClr>
                <a:srgbClr val="888888"/>
              </a:buClr>
              <a:buSzPts val="1800"/>
              <a:buNone/>
              <a:defRPr>
                <a:solidFill>
                  <a:srgbClr val="888888"/>
                </a:solidFill>
              </a:defRPr>
            </a:lvl3pPr>
            <a:lvl4pPr lvl="3" algn="ctr">
              <a:lnSpc>
                <a:spcPct val="100000"/>
              </a:lnSpc>
              <a:spcBef>
                <a:spcPts val="800"/>
              </a:spcBef>
              <a:spcAft>
                <a:spcPts val="0"/>
              </a:spcAft>
              <a:buClr>
                <a:srgbClr val="888888"/>
              </a:buClr>
              <a:buSzPts val="1600"/>
              <a:buNone/>
              <a:defRPr>
                <a:solidFill>
                  <a:srgbClr val="888888"/>
                </a:solidFill>
              </a:defRPr>
            </a:lvl4pPr>
            <a:lvl5pPr lvl="4" algn="ctr">
              <a:lnSpc>
                <a:spcPct val="100000"/>
              </a:lnSpc>
              <a:spcBef>
                <a:spcPts val="800"/>
              </a:spcBef>
              <a:spcAft>
                <a:spcPts val="0"/>
              </a:spcAft>
              <a:buClr>
                <a:srgbClr val="888888"/>
              </a:buClr>
              <a:buSzPts val="1400"/>
              <a:buNone/>
              <a:defRPr>
                <a:solidFill>
                  <a:srgbClr val="888888"/>
                </a:solidFill>
              </a:defRPr>
            </a:lvl5pPr>
            <a:lvl6pPr lvl="5" algn="ctr">
              <a:lnSpc>
                <a:spcPct val="100000"/>
              </a:lnSpc>
              <a:spcBef>
                <a:spcPts val="800"/>
              </a:spcBef>
              <a:spcAft>
                <a:spcPts val="0"/>
              </a:spcAft>
              <a:buClr>
                <a:srgbClr val="888888"/>
              </a:buClr>
              <a:buSzPts val="2667"/>
              <a:buNone/>
              <a:defRPr>
                <a:solidFill>
                  <a:srgbClr val="888888"/>
                </a:solidFill>
              </a:defRPr>
            </a:lvl6pPr>
            <a:lvl7pPr lvl="6" algn="ctr">
              <a:lnSpc>
                <a:spcPct val="100000"/>
              </a:lnSpc>
              <a:spcBef>
                <a:spcPts val="533"/>
              </a:spcBef>
              <a:spcAft>
                <a:spcPts val="0"/>
              </a:spcAft>
              <a:buClr>
                <a:srgbClr val="888888"/>
              </a:buClr>
              <a:buSzPts val="2667"/>
              <a:buNone/>
              <a:defRPr>
                <a:solidFill>
                  <a:srgbClr val="888888"/>
                </a:solidFill>
              </a:defRPr>
            </a:lvl7pPr>
            <a:lvl8pPr lvl="7" algn="ctr">
              <a:lnSpc>
                <a:spcPct val="100000"/>
              </a:lnSpc>
              <a:spcBef>
                <a:spcPts val="533"/>
              </a:spcBef>
              <a:spcAft>
                <a:spcPts val="0"/>
              </a:spcAft>
              <a:buClr>
                <a:srgbClr val="888888"/>
              </a:buClr>
              <a:buSzPts val="2667"/>
              <a:buNone/>
              <a:defRPr>
                <a:solidFill>
                  <a:srgbClr val="888888"/>
                </a:solidFill>
              </a:defRPr>
            </a:lvl8pPr>
            <a:lvl9pPr lvl="8" algn="ctr">
              <a:lnSpc>
                <a:spcPct val="100000"/>
              </a:lnSpc>
              <a:spcBef>
                <a:spcPts val="533"/>
              </a:spcBef>
              <a:spcAft>
                <a:spcPts val="0"/>
              </a:spcAft>
              <a:buClr>
                <a:srgbClr val="888888"/>
              </a:buClr>
              <a:buSzPts val="2667"/>
              <a:buNone/>
              <a:defRPr>
                <a:solidFill>
                  <a:srgbClr val="888888"/>
                </a:solidFill>
              </a:defRPr>
            </a:lvl9pPr>
          </a:lstStyle>
          <a:p>
            <a:r>
              <a:rPr lang="en-US" dirty="0"/>
              <a:t>Class 3</a:t>
            </a:r>
          </a:p>
          <a:p>
            <a:endParaRPr lang="en-US" dirty="0"/>
          </a:p>
          <a:p>
            <a:r>
              <a:rPr lang="en-US" dirty="0"/>
              <a:t>EDUC 157: Educational Research and Evaluation</a:t>
            </a:r>
          </a:p>
          <a:p>
            <a:r>
              <a:rPr lang="en-US" dirty="0"/>
              <a:t>UCI School of Education</a:t>
            </a:r>
            <a:endParaRPr dirty="0"/>
          </a:p>
        </p:txBody>
      </p:sp>
      <p:sp>
        <p:nvSpPr>
          <p:cNvPr id="26" name="Google Shape;26;p74"/>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rgbClr val="8BACCC"/>
                </a:solidFill>
                <a:latin typeface="Fira Sans Condensed Light" panose="020B0403050000020004" pitchFamily="34" charset="0"/>
                <a:ea typeface="Fira Sans Condensed Light" panose="020B0403050000020004" pitchFamily="34" charset="0"/>
                <a:cs typeface="Fira Sans Condensed Light" panose="020B0403050000020004" pitchFamily="34" charset="0"/>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4046820581"/>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J-PAL Section Divider | Option 2" preserve="1">
  <p:cSld name="1_J-PAL Section Divider | Option 2">
    <p:spTree>
      <p:nvGrpSpPr>
        <p:cNvPr id="1" name="Shape 27"/>
        <p:cNvGrpSpPr/>
        <p:nvPr/>
      </p:nvGrpSpPr>
      <p:grpSpPr>
        <a:xfrm>
          <a:off x="0" y="0"/>
          <a:ext cx="0" cy="0"/>
          <a:chOff x="0" y="0"/>
          <a:chExt cx="0" cy="0"/>
        </a:xfrm>
      </p:grpSpPr>
      <p:sp>
        <p:nvSpPr>
          <p:cNvPr id="28" name="Google Shape;28;p66"/>
          <p:cNvSpPr/>
          <p:nvPr/>
        </p:nvSpPr>
        <p:spPr>
          <a:xfrm>
            <a:off x="0" y="0"/>
            <a:ext cx="12192000" cy="6864938"/>
          </a:xfrm>
          <a:prstGeom prst="rect">
            <a:avLst/>
          </a:prstGeom>
          <a:solidFill>
            <a:srgbClr val="A93E31"/>
          </a:solidFill>
          <a:ln w="9525"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entury Gothic"/>
              <a:ea typeface="Century Gothic"/>
              <a:cs typeface="Century Gothic"/>
              <a:sym typeface="Century Gothic"/>
            </a:endParaRPr>
          </a:p>
        </p:txBody>
      </p:sp>
      <p:sp>
        <p:nvSpPr>
          <p:cNvPr id="29" name="Google Shape;29;p66"/>
          <p:cNvSpPr txBox="1">
            <a:spLocks noGrp="1"/>
          </p:cNvSpPr>
          <p:nvPr>
            <p:ph type="body" idx="1"/>
          </p:nvPr>
        </p:nvSpPr>
        <p:spPr>
          <a:xfrm>
            <a:off x="1894114" y="452437"/>
            <a:ext cx="8607272" cy="5953125"/>
          </a:xfrm>
          <a:prstGeom prst="rect">
            <a:avLst/>
          </a:prstGeom>
          <a:noFill/>
          <a:ln>
            <a:noFill/>
          </a:ln>
        </p:spPr>
        <p:txBody>
          <a:bodyPr spcFirstLastPara="1" wrap="square" lIns="91425" tIns="45700" rIns="91425" bIns="45700" anchor="ctr" anchorCtr="0">
            <a:normAutofit/>
          </a:bodyPr>
          <a:lstStyle>
            <a:lvl1pPr marL="25400" lvl="0" indent="0" algn="ctr">
              <a:lnSpc>
                <a:spcPct val="100000"/>
              </a:lnSpc>
              <a:spcBef>
                <a:spcPts val="640"/>
              </a:spcBef>
              <a:spcAft>
                <a:spcPts val="0"/>
              </a:spcAft>
              <a:buClr>
                <a:srgbClr val="262626"/>
              </a:buClr>
              <a:buSzPts val="3200"/>
              <a:buFont typeface="Century Gothic"/>
              <a:buNone/>
              <a:defRPr sz="7200" b="1">
                <a:solidFill>
                  <a:schemeClr val="bg1"/>
                </a:solidFill>
                <a:latin typeface="Fira Sans Condensed" panose="020B0503050000020004" pitchFamily="34" charset="0"/>
                <a:ea typeface="Fira Sans Condensed" panose="020B0503050000020004" pitchFamily="34" charset="0"/>
                <a:cs typeface="Fira Sans Condensed" panose="020B0503050000020004" pitchFamily="34" charset="0"/>
                <a:sym typeface="Century Gothic"/>
              </a:defRPr>
            </a:lvl1pPr>
            <a:lvl2pPr marL="914400" lvl="1" indent="-228600" algn="l">
              <a:lnSpc>
                <a:spcPct val="100000"/>
              </a:lnSpc>
              <a:spcBef>
                <a:spcPts val="1500"/>
              </a:spcBef>
              <a:spcAft>
                <a:spcPts val="0"/>
              </a:spcAft>
              <a:buClr>
                <a:schemeClr val="dk1"/>
              </a:buClr>
              <a:buSzPts val="1800"/>
              <a:buNone/>
              <a:defRPr>
                <a:latin typeface="Century Gothic"/>
                <a:ea typeface="Century Gothic"/>
                <a:cs typeface="Century Gothic"/>
                <a:sym typeface="Century Gothic"/>
              </a:defRPr>
            </a:lvl2pPr>
            <a:lvl3pPr marL="1371600" lvl="2" indent="-228600" algn="l">
              <a:lnSpc>
                <a:spcPct val="100000"/>
              </a:lnSpc>
              <a:spcBef>
                <a:spcPts val="800"/>
              </a:spcBef>
              <a:spcAft>
                <a:spcPts val="0"/>
              </a:spcAft>
              <a:buClr>
                <a:schemeClr val="dk1"/>
              </a:buClr>
              <a:buSzPts val="1800"/>
              <a:buNone/>
              <a:defRPr>
                <a:latin typeface="Century Gothic"/>
                <a:ea typeface="Century Gothic"/>
                <a:cs typeface="Century Gothic"/>
                <a:sym typeface="Century Gothic"/>
              </a:defRPr>
            </a:lvl3pPr>
            <a:lvl4pPr marL="1828800" lvl="3" indent="-228600" algn="l">
              <a:lnSpc>
                <a:spcPct val="100000"/>
              </a:lnSpc>
              <a:spcBef>
                <a:spcPts val="800"/>
              </a:spcBef>
              <a:spcAft>
                <a:spcPts val="0"/>
              </a:spcAft>
              <a:buClr>
                <a:schemeClr val="dk1"/>
              </a:buClr>
              <a:buSzPts val="1600"/>
              <a:buNone/>
              <a:defRPr>
                <a:latin typeface="Century Gothic"/>
                <a:ea typeface="Century Gothic"/>
                <a:cs typeface="Century Gothic"/>
                <a:sym typeface="Century Gothic"/>
              </a:defRPr>
            </a:lvl4pPr>
            <a:lvl5pPr marL="2286000" lvl="4" indent="-228600" algn="l">
              <a:lnSpc>
                <a:spcPct val="100000"/>
              </a:lnSpc>
              <a:spcBef>
                <a:spcPts val="800"/>
              </a:spcBef>
              <a:spcAft>
                <a:spcPts val="0"/>
              </a:spcAft>
              <a:buClr>
                <a:schemeClr val="dk1"/>
              </a:buClr>
              <a:buSzPts val="1400"/>
              <a:buNone/>
              <a:defRPr>
                <a:latin typeface="Century Gothic"/>
                <a:ea typeface="Century Gothic"/>
                <a:cs typeface="Century Gothic"/>
                <a:sym typeface="Century Gothic"/>
              </a:defRPr>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dirty="0"/>
          </a:p>
        </p:txBody>
      </p:sp>
      <p:sp>
        <p:nvSpPr>
          <p:cNvPr id="31" name="Google Shape;31;p66"/>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chemeClr val="bg1">
                    <a:lumMod val="50000"/>
                  </a:schemeClr>
                </a:solidFill>
                <a:latin typeface="Fira Sans Condensed Light" panose="020B0403050000020004" pitchFamily="34" charset="0"/>
                <a:ea typeface="Fira Sans Condensed Light" panose="020B0403050000020004" pitchFamily="34" charset="0"/>
                <a:cs typeface="Fira Sans Condensed Light" panose="020B0403050000020004" pitchFamily="34" charset="0"/>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1076478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J-PAL Intro Co-Branded Slide | Option 2">
    <p:bg>
      <p:bgRef idx="1001">
        <a:schemeClr val="bg2"/>
      </p:bgRef>
    </p:bg>
    <p:spTree>
      <p:nvGrpSpPr>
        <p:cNvPr id="1" name=""/>
        <p:cNvGrpSpPr/>
        <p:nvPr/>
      </p:nvGrpSpPr>
      <p:grpSpPr>
        <a:xfrm>
          <a:off x="0" y="0"/>
          <a:ext cx="0" cy="0"/>
          <a:chOff x="0" y="0"/>
          <a:chExt cx="0" cy="0"/>
        </a:xfrm>
      </p:grpSpPr>
      <p:sp>
        <p:nvSpPr>
          <p:cNvPr id="12" name="Rectangle 11"/>
          <p:cNvSpPr/>
          <p:nvPr/>
        </p:nvSpPr>
        <p:spPr>
          <a:xfrm>
            <a:off x="0" y="13878"/>
            <a:ext cx="12192000" cy="68510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ira Sans Condensed Black" panose="020B0A03050000020004" pitchFamily="34" charset="0"/>
            </a:endParaRPr>
          </a:p>
        </p:txBody>
      </p:sp>
      <p:sp>
        <p:nvSpPr>
          <p:cNvPr id="2" name="Title 1"/>
          <p:cNvSpPr>
            <a:spLocks noGrp="1"/>
          </p:cNvSpPr>
          <p:nvPr>
            <p:ph type="ctrTitle"/>
          </p:nvPr>
        </p:nvSpPr>
        <p:spPr>
          <a:xfrm>
            <a:off x="842749" y="2553629"/>
            <a:ext cx="8638217" cy="1470025"/>
          </a:xfrm>
        </p:spPr>
        <p:txBody>
          <a:bodyPr anchor="b"/>
          <a:lstStyle>
            <a:lvl1pPr>
              <a:defRPr spc="0" baseline="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846025" y="4406548"/>
            <a:ext cx="8638217" cy="1526892"/>
          </a:xfrm>
        </p:spPr>
        <p:txBody>
          <a:bodyPr>
            <a:normAutofit/>
          </a:bodyPr>
          <a:lstStyle>
            <a:lvl1pPr marL="0" indent="0" algn="l">
              <a:spcAft>
                <a:spcPts val="300"/>
              </a:spcAft>
              <a:buNone/>
              <a:defRPr sz="2200" spc="100" baseline="0">
                <a:solidFill>
                  <a:srgbClr val="282828"/>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6" name="Picture Placeholder 5"/>
          <p:cNvSpPr>
            <a:spLocks noGrp="1"/>
          </p:cNvSpPr>
          <p:nvPr>
            <p:ph type="pic" sz="quarter" idx="10" hasCustomPrompt="1"/>
          </p:nvPr>
        </p:nvSpPr>
        <p:spPr>
          <a:xfrm>
            <a:off x="3751272" y="825215"/>
            <a:ext cx="2649531" cy="544513"/>
          </a:xfrm>
        </p:spPr>
        <p:txBody>
          <a:bodyPr>
            <a:normAutofit/>
          </a:bodyPr>
          <a:lstStyle>
            <a:lvl1pPr marL="0" indent="0">
              <a:buNone/>
              <a:defRPr sz="1000" baseline="0">
                <a:solidFill>
                  <a:schemeClr val="accent6"/>
                </a:solidFill>
              </a:defRPr>
            </a:lvl1pPr>
          </a:lstStyle>
          <a:p>
            <a:r>
              <a:rPr lang="en-US" sz="1000" dirty="0"/>
              <a:t>Click to add logo for </a:t>
            </a:r>
            <a:br>
              <a:rPr lang="en-US" sz="1000" dirty="0"/>
            </a:br>
            <a:r>
              <a:rPr lang="en-US" sz="1000" dirty="0"/>
              <a:t>co-branded presentations</a:t>
            </a:r>
            <a:endParaRPr lang="en-US" dirty="0"/>
          </a:p>
        </p:txBody>
      </p:sp>
      <p:sp>
        <p:nvSpPr>
          <p:cNvPr id="10" name="Picture Placeholder 5"/>
          <p:cNvSpPr>
            <a:spLocks noGrp="1"/>
          </p:cNvSpPr>
          <p:nvPr>
            <p:ph type="pic" sz="quarter" idx="11" hasCustomPrompt="1"/>
          </p:nvPr>
        </p:nvSpPr>
        <p:spPr>
          <a:xfrm>
            <a:off x="854940" y="6014764"/>
            <a:ext cx="2649531" cy="548640"/>
          </a:xfrm>
        </p:spPr>
        <p:txBody>
          <a:bodyPr>
            <a:normAutofit/>
          </a:bodyPr>
          <a:lstStyle>
            <a:lvl1pPr marL="0" indent="0">
              <a:buNone/>
              <a:defRPr sz="1000" baseline="0">
                <a:solidFill>
                  <a:schemeClr val="accent6"/>
                </a:solidFill>
              </a:defRPr>
            </a:lvl1pPr>
          </a:lstStyle>
          <a:p>
            <a:r>
              <a:rPr lang="en-US" sz="1000" dirty="0"/>
              <a:t>Click to add partner logo</a:t>
            </a:r>
            <a:endParaRPr lang="en-US" dirty="0"/>
          </a:p>
        </p:txBody>
      </p:sp>
      <p:sp>
        <p:nvSpPr>
          <p:cNvPr id="11" name="Picture Placeholder 5"/>
          <p:cNvSpPr>
            <a:spLocks noGrp="1"/>
          </p:cNvSpPr>
          <p:nvPr>
            <p:ph type="pic" sz="quarter" idx="12" hasCustomPrompt="1"/>
          </p:nvPr>
        </p:nvSpPr>
        <p:spPr>
          <a:xfrm>
            <a:off x="3837091" y="6014764"/>
            <a:ext cx="2649531" cy="548640"/>
          </a:xfrm>
        </p:spPr>
        <p:txBody>
          <a:bodyPr>
            <a:normAutofit/>
          </a:bodyPr>
          <a:lstStyle>
            <a:lvl1pPr marL="0" indent="0">
              <a:buNone/>
              <a:defRPr sz="1000" baseline="0">
                <a:solidFill>
                  <a:schemeClr val="accent6"/>
                </a:solidFill>
              </a:defRPr>
            </a:lvl1pPr>
          </a:lstStyle>
          <a:p>
            <a:r>
              <a:rPr lang="en-US" sz="1000" dirty="0"/>
              <a:t>Click to add partner logo</a:t>
            </a:r>
            <a:endParaRPr lang="en-US" dirty="0"/>
          </a:p>
        </p:txBody>
      </p:sp>
      <p:sp>
        <p:nvSpPr>
          <p:cNvPr id="14" name="Picture Placeholder 5"/>
          <p:cNvSpPr>
            <a:spLocks noGrp="1"/>
          </p:cNvSpPr>
          <p:nvPr>
            <p:ph type="pic" sz="quarter" idx="13" hasCustomPrompt="1"/>
          </p:nvPr>
        </p:nvSpPr>
        <p:spPr>
          <a:xfrm>
            <a:off x="6831434" y="6014764"/>
            <a:ext cx="2649531" cy="548640"/>
          </a:xfrm>
        </p:spPr>
        <p:txBody>
          <a:bodyPr>
            <a:normAutofit/>
          </a:bodyPr>
          <a:lstStyle>
            <a:lvl1pPr marL="0" indent="0">
              <a:buNone/>
              <a:defRPr sz="1000" baseline="0">
                <a:solidFill>
                  <a:schemeClr val="accent6"/>
                </a:solidFill>
              </a:defRPr>
            </a:lvl1pPr>
          </a:lstStyle>
          <a:p>
            <a:r>
              <a:rPr lang="en-US" sz="1000" dirty="0"/>
              <a:t>Click to add partner logo</a:t>
            </a:r>
            <a:endParaRPr lang="en-US" dirty="0"/>
          </a:p>
        </p:txBody>
      </p:sp>
      <p:pic>
        <p:nvPicPr>
          <p:cNvPr id="16" name="Picture 15"/>
          <p:cNvPicPr>
            <a:picLocks noChangeAspect="1"/>
          </p:cNvPicPr>
          <p:nvPr/>
        </p:nvPicPr>
        <p:blipFill rotWithShape="1">
          <a:blip r:embed="rId2">
            <a:extLst>
              <a:ext uri="{28A0092B-C50C-407E-A947-70E740481C1C}">
                <a14:useLocalDpi xmlns:a14="http://schemas.microsoft.com/office/drawing/2010/main" val="0"/>
              </a:ext>
            </a:extLst>
          </a:blip>
          <a:srcRect l="71549" t="1" r="1063" b="-443"/>
          <a:stretch/>
        </p:blipFill>
        <p:spPr>
          <a:xfrm>
            <a:off x="9758363" y="-14698"/>
            <a:ext cx="2433637" cy="6898640"/>
          </a:xfrm>
          <a:prstGeom prst="rect">
            <a:avLst/>
          </a:prstGeom>
          <a:noFill/>
          <a:ln>
            <a:noFill/>
          </a:ln>
        </p:spPr>
      </p:pic>
      <p:pic>
        <p:nvPicPr>
          <p:cNvPr id="17" name="Picture 16"/>
          <p:cNvPicPr/>
          <p:nvPr/>
        </p:nvPicPr>
        <p:blipFill>
          <a:blip r:embed="rId3">
            <a:extLst>
              <a:ext uri="{28A0092B-C50C-407E-A947-70E740481C1C}">
                <a14:useLocalDpi xmlns:a14="http://schemas.microsoft.com/office/drawing/2010/main" val="0"/>
              </a:ext>
            </a:extLst>
          </a:blip>
          <a:stretch>
            <a:fillRect/>
          </a:stretch>
        </p:blipFill>
        <p:spPr>
          <a:xfrm>
            <a:off x="876876" y="757430"/>
            <a:ext cx="2286000" cy="680085"/>
          </a:xfrm>
          <a:prstGeom prst="rect">
            <a:avLst/>
          </a:prstGeom>
        </p:spPr>
      </p:pic>
    </p:spTree>
    <p:extLst>
      <p:ext uri="{BB962C8B-B14F-4D97-AF65-F5344CB8AC3E}">
        <p14:creationId xmlns:p14="http://schemas.microsoft.com/office/powerpoint/2010/main" val="1579392608"/>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J-PAL Intro Co-Branded Slide | Option 1" preserve="1" userDrawn="1">
  <p:cSld name="1_J-PAL Intro Co-Branded Slide | Option 1">
    <p:bg>
      <p:bgRef idx="1001">
        <a:schemeClr val="bg1"/>
      </p:bgRef>
    </p:bg>
    <p:spTree>
      <p:nvGrpSpPr>
        <p:cNvPr id="1" name="Shape 19"/>
        <p:cNvGrpSpPr/>
        <p:nvPr/>
      </p:nvGrpSpPr>
      <p:grpSpPr>
        <a:xfrm>
          <a:off x="0" y="0"/>
          <a:ext cx="0" cy="0"/>
          <a:chOff x="0" y="0"/>
          <a:chExt cx="0" cy="0"/>
        </a:xfrm>
      </p:grpSpPr>
      <p:sp>
        <p:nvSpPr>
          <p:cNvPr id="20" name="Google Shape;20;p74"/>
          <p:cNvSpPr/>
          <p:nvPr userDrawn="1"/>
        </p:nvSpPr>
        <p:spPr>
          <a:xfrm>
            <a:off x="-1" y="0"/>
            <a:ext cx="12235543" cy="1240971"/>
          </a:xfrm>
          <a:prstGeom prst="rect">
            <a:avLst/>
          </a:prstGeom>
          <a:solidFill>
            <a:srgbClr val="A93E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dirty="0">
              <a:solidFill>
                <a:schemeClr val="lt1"/>
              </a:solidFill>
              <a:latin typeface="Century Gothic"/>
              <a:ea typeface="Century Gothic"/>
              <a:cs typeface="Century Gothic"/>
              <a:sym typeface="Century Gothic"/>
            </a:endParaRPr>
          </a:p>
        </p:txBody>
      </p:sp>
      <p:sp>
        <p:nvSpPr>
          <p:cNvPr id="21" name="Google Shape;21;p74"/>
          <p:cNvSpPr txBox="1">
            <a:spLocks noGrp="1"/>
          </p:cNvSpPr>
          <p:nvPr>
            <p:ph type="ctrTitle"/>
          </p:nvPr>
        </p:nvSpPr>
        <p:spPr>
          <a:xfrm>
            <a:off x="-1" y="-104503"/>
            <a:ext cx="12192001" cy="1240971"/>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accent1"/>
              </a:buClr>
              <a:buSzPts val="3200"/>
              <a:buFont typeface="Century Gothic"/>
              <a:buNone/>
              <a:defRPr sz="5400" b="1">
                <a:solidFill>
                  <a:schemeClr val="bg1"/>
                </a:solidFill>
                <a:latin typeface="Fira Sans Condensed" panose="020B05030500000200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2" name="Google Shape;22;p74"/>
          <p:cNvSpPr txBox="1">
            <a:spLocks noGrp="1"/>
          </p:cNvSpPr>
          <p:nvPr>
            <p:ph type="subTitle" idx="1" hasCustomPrompt="1"/>
          </p:nvPr>
        </p:nvSpPr>
        <p:spPr>
          <a:xfrm>
            <a:off x="1864927" y="1497874"/>
            <a:ext cx="8638217" cy="4957365"/>
          </a:xfrm>
          <a:prstGeom prst="rect">
            <a:avLst/>
          </a:prstGeom>
          <a:noFill/>
          <a:ln>
            <a:noFill/>
          </a:ln>
        </p:spPr>
        <p:txBody>
          <a:bodyPr spcFirstLastPara="1" wrap="square" lIns="91425" tIns="45700" rIns="91425" bIns="45700" anchor="t" anchorCtr="0">
            <a:noAutofit/>
          </a:bodyPr>
          <a:lstStyle>
            <a:lvl1pPr lvl="0" algn="ctr">
              <a:lnSpc>
                <a:spcPct val="100000"/>
              </a:lnSpc>
              <a:spcBef>
                <a:spcPts val="440"/>
              </a:spcBef>
              <a:spcAft>
                <a:spcPts val="0"/>
              </a:spcAft>
              <a:buClr>
                <a:srgbClr val="282828"/>
              </a:buClr>
              <a:buSzPts val="2200"/>
              <a:buNone/>
              <a:defRPr sz="2600">
                <a:solidFill>
                  <a:schemeClr val="bg1"/>
                </a:solidFill>
                <a:latin typeface="Fira Sans Condensed Light" panose="020B0403050000020004" pitchFamily="34" charset="0"/>
              </a:defRPr>
            </a:lvl1pPr>
            <a:lvl2pPr lvl="1" algn="ctr">
              <a:lnSpc>
                <a:spcPct val="100000"/>
              </a:lnSpc>
              <a:spcBef>
                <a:spcPts val="360"/>
              </a:spcBef>
              <a:spcAft>
                <a:spcPts val="0"/>
              </a:spcAft>
              <a:buClr>
                <a:srgbClr val="888888"/>
              </a:buClr>
              <a:buSzPts val="1800"/>
              <a:buNone/>
              <a:defRPr>
                <a:solidFill>
                  <a:srgbClr val="888888"/>
                </a:solidFill>
              </a:defRPr>
            </a:lvl2pPr>
            <a:lvl3pPr lvl="2" algn="ctr">
              <a:lnSpc>
                <a:spcPct val="100000"/>
              </a:lnSpc>
              <a:spcBef>
                <a:spcPts val="800"/>
              </a:spcBef>
              <a:spcAft>
                <a:spcPts val="0"/>
              </a:spcAft>
              <a:buClr>
                <a:srgbClr val="888888"/>
              </a:buClr>
              <a:buSzPts val="1800"/>
              <a:buNone/>
              <a:defRPr>
                <a:solidFill>
                  <a:srgbClr val="888888"/>
                </a:solidFill>
              </a:defRPr>
            </a:lvl3pPr>
            <a:lvl4pPr lvl="3" algn="ctr">
              <a:lnSpc>
                <a:spcPct val="100000"/>
              </a:lnSpc>
              <a:spcBef>
                <a:spcPts val="800"/>
              </a:spcBef>
              <a:spcAft>
                <a:spcPts val="0"/>
              </a:spcAft>
              <a:buClr>
                <a:srgbClr val="888888"/>
              </a:buClr>
              <a:buSzPts val="1600"/>
              <a:buNone/>
              <a:defRPr>
                <a:solidFill>
                  <a:srgbClr val="888888"/>
                </a:solidFill>
              </a:defRPr>
            </a:lvl4pPr>
            <a:lvl5pPr lvl="4" algn="ctr">
              <a:lnSpc>
                <a:spcPct val="100000"/>
              </a:lnSpc>
              <a:spcBef>
                <a:spcPts val="800"/>
              </a:spcBef>
              <a:spcAft>
                <a:spcPts val="0"/>
              </a:spcAft>
              <a:buClr>
                <a:srgbClr val="888888"/>
              </a:buClr>
              <a:buSzPts val="1400"/>
              <a:buNone/>
              <a:defRPr>
                <a:solidFill>
                  <a:srgbClr val="888888"/>
                </a:solidFill>
              </a:defRPr>
            </a:lvl5pPr>
            <a:lvl6pPr lvl="5" algn="ctr">
              <a:lnSpc>
                <a:spcPct val="100000"/>
              </a:lnSpc>
              <a:spcBef>
                <a:spcPts val="800"/>
              </a:spcBef>
              <a:spcAft>
                <a:spcPts val="0"/>
              </a:spcAft>
              <a:buClr>
                <a:srgbClr val="888888"/>
              </a:buClr>
              <a:buSzPts val="2667"/>
              <a:buNone/>
              <a:defRPr>
                <a:solidFill>
                  <a:srgbClr val="888888"/>
                </a:solidFill>
              </a:defRPr>
            </a:lvl6pPr>
            <a:lvl7pPr lvl="6" algn="ctr">
              <a:lnSpc>
                <a:spcPct val="100000"/>
              </a:lnSpc>
              <a:spcBef>
                <a:spcPts val="533"/>
              </a:spcBef>
              <a:spcAft>
                <a:spcPts val="0"/>
              </a:spcAft>
              <a:buClr>
                <a:srgbClr val="888888"/>
              </a:buClr>
              <a:buSzPts val="2667"/>
              <a:buNone/>
              <a:defRPr>
                <a:solidFill>
                  <a:srgbClr val="888888"/>
                </a:solidFill>
              </a:defRPr>
            </a:lvl7pPr>
            <a:lvl8pPr lvl="7" algn="ctr">
              <a:lnSpc>
                <a:spcPct val="100000"/>
              </a:lnSpc>
              <a:spcBef>
                <a:spcPts val="533"/>
              </a:spcBef>
              <a:spcAft>
                <a:spcPts val="0"/>
              </a:spcAft>
              <a:buClr>
                <a:srgbClr val="888888"/>
              </a:buClr>
              <a:buSzPts val="2667"/>
              <a:buNone/>
              <a:defRPr>
                <a:solidFill>
                  <a:srgbClr val="888888"/>
                </a:solidFill>
              </a:defRPr>
            </a:lvl8pPr>
            <a:lvl9pPr lvl="8" algn="ctr">
              <a:lnSpc>
                <a:spcPct val="100000"/>
              </a:lnSpc>
              <a:spcBef>
                <a:spcPts val="533"/>
              </a:spcBef>
              <a:spcAft>
                <a:spcPts val="0"/>
              </a:spcAft>
              <a:buClr>
                <a:srgbClr val="888888"/>
              </a:buClr>
              <a:buSzPts val="2667"/>
              <a:buNone/>
              <a:defRPr>
                <a:solidFill>
                  <a:srgbClr val="888888"/>
                </a:solidFill>
              </a:defRPr>
            </a:lvl9pPr>
          </a:lstStyle>
          <a:p>
            <a:r>
              <a:rPr lang="en-US" dirty="0"/>
              <a:t>Class 3</a:t>
            </a:r>
          </a:p>
          <a:p>
            <a:endParaRPr lang="en-US" dirty="0"/>
          </a:p>
          <a:p>
            <a:r>
              <a:rPr lang="en-US" dirty="0"/>
              <a:t>EDUC 157: Educational Research and Evaluation</a:t>
            </a:r>
          </a:p>
          <a:p>
            <a:r>
              <a:rPr lang="en-US" dirty="0"/>
              <a:t>UCI School of Education</a:t>
            </a:r>
            <a:endParaRPr dirty="0"/>
          </a:p>
        </p:txBody>
      </p:sp>
      <p:sp>
        <p:nvSpPr>
          <p:cNvPr id="26" name="Google Shape;26;p74"/>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rgbClr val="8BACCC"/>
                </a:solidFill>
                <a:latin typeface="Fira Sans Condensed Light" panose="020B0403050000020004" pitchFamily="34" charset="0"/>
                <a:ea typeface="Fira Sans Condensed Light" panose="020B0403050000020004" pitchFamily="34" charset="0"/>
                <a:cs typeface="Fira Sans Condensed Light" panose="020B0403050000020004" pitchFamily="34" charset="0"/>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4106161247"/>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J-PAL Section Divider | Option 2" preserve="1">
  <p:cSld name="1_J-PAL Section Divider | Option 2">
    <p:spTree>
      <p:nvGrpSpPr>
        <p:cNvPr id="1" name="Shape 27"/>
        <p:cNvGrpSpPr/>
        <p:nvPr/>
      </p:nvGrpSpPr>
      <p:grpSpPr>
        <a:xfrm>
          <a:off x="0" y="0"/>
          <a:ext cx="0" cy="0"/>
          <a:chOff x="0" y="0"/>
          <a:chExt cx="0" cy="0"/>
        </a:xfrm>
      </p:grpSpPr>
      <p:sp>
        <p:nvSpPr>
          <p:cNvPr id="28" name="Google Shape;28;p66"/>
          <p:cNvSpPr/>
          <p:nvPr/>
        </p:nvSpPr>
        <p:spPr>
          <a:xfrm>
            <a:off x="0" y="0"/>
            <a:ext cx="12192000" cy="6864938"/>
          </a:xfrm>
          <a:prstGeom prst="rect">
            <a:avLst/>
          </a:prstGeom>
          <a:solidFill>
            <a:srgbClr val="6C9FB4"/>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entury Gothic"/>
              <a:ea typeface="Century Gothic"/>
              <a:cs typeface="Century Gothic"/>
              <a:sym typeface="Century Gothic"/>
            </a:endParaRPr>
          </a:p>
        </p:txBody>
      </p:sp>
      <p:sp>
        <p:nvSpPr>
          <p:cNvPr id="29" name="Google Shape;29;p66"/>
          <p:cNvSpPr txBox="1">
            <a:spLocks noGrp="1"/>
          </p:cNvSpPr>
          <p:nvPr>
            <p:ph type="body" idx="1"/>
          </p:nvPr>
        </p:nvSpPr>
        <p:spPr>
          <a:xfrm>
            <a:off x="1894114" y="452437"/>
            <a:ext cx="8607272" cy="5953125"/>
          </a:xfrm>
          <a:prstGeom prst="rect">
            <a:avLst/>
          </a:prstGeom>
          <a:noFill/>
          <a:ln>
            <a:noFill/>
          </a:ln>
        </p:spPr>
        <p:txBody>
          <a:bodyPr spcFirstLastPara="1" wrap="square" lIns="91425" tIns="45700" rIns="91425" bIns="45700" anchor="ctr" anchorCtr="0">
            <a:normAutofit/>
          </a:bodyPr>
          <a:lstStyle>
            <a:lvl1pPr marL="25400" lvl="0" indent="0" algn="ctr">
              <a:lnSpc>
                <a:spcPct val="100000"/>
              </a:lnSpc>
              <a:spcBef>
                <a:spcPts val="640"/>
              </a:spcBef>
              <a:spcAft>
                <a:spcPts val="0"/>
              </a:spcAft>
              <a:buClr>
                <a:srgbClr val="262626"/>
              </a:buClr>
              <a:buSzPts val="3200"/>
              <a:buFont typeface="Century Gothic"/>
              <a:buNone/>
              <a:defRPr sz="7200" b="1">
                <a:solidFill>
                  <a:schemeClr val="bg1"/>
                </a:solidFill>
                <a:latin typeface="Fira Sans Condensed" panose="020B0503050000020004" pitchFamily="34" charset="0"/>
                <a:ea typeface="Fira Sans Condensed" panose="020B0503050000020004" pitchFamily="34" charset="0"/>
                <a:cs typeface="Fira Sans Condensed" panose="020B0503050000020004" pitchFamily="34" charset="0"/>
                <a:sym typeface="Century Gothic"/>
              </a:defRPr>
            </a:lvl1pPr>
            <a:lvl2pPr marL="914400" lvl="1" indent="-228600" algn="l">
              <a:lnSpc>
                <a:spcPct val="100000"/>
              </a:lnSpc>
              <a:spcBef>
                <a:spcPts val="1500"/>
              </a:spcBef>
              <a:spcAft>
                <a:spcPts val="0"/>
              </a:spcAft>
              <a:buClr>
                <a:schemeClr val="dk1"/>
              </a:buClr>
              <a:buSzPts val="1800"/>
              <a:buNone/>
              <a:defRPr>
                <a:latin typeface="Century Gothic"/>
                <a:ea typeface="Century Gothic"/>
                <a:cs typeface="Century Gothic"/>
                <a:sym typeface="Century Gothic"/>
              </a:defRPr>
            </a:lvl2pPr>
            <a:lvl3pPr marL="1371600" lvl="2" indent="-228600" algn="l">
              <a:lnSpc>
                <a:spcPct val="100000"/>
              </a:lnSpc>
              <a:spcBef>
                <a:spcPts val="800"/>
              </a:spcBef>
              <a:spcAft>
                <a:spcPts val="0"/>
              </a:spcAft>
              <a:buClr>
                <a:schemeClr val="dk1"/>
              </a:buClr>
              <a:buSzPts val="1800"/>
              <a:buNone/>
              <a:defRPr>
                <a:latin typeface="Century Gothic"/>
                <a:ea typeface="Century Gothic"/>
                <a:cs typeface="Century Gothic"/>
                <a:sym typeface="Century Gothic"/>
              </a:defRPr>
            </a:lvl3pPr>
            <a:lvl4pPr marL="1828800" lvl="3" indent="-228600" algn="l">
              <a:lnSpc>
                <a:spcPct val="100000"/>
              </a:lnSpc>
              <a:spcBef>
                <a:spcPts val="800"/>
              </a:spcBef>
              <a:spcAft>
                <a:spcPts val="0"/>
              </a:spcAft>
              <a:buClr>
                <a:schemeClr val="dk1"/>
              </a:buClr>
              <a:buSzPts val="1600"/>
              <a:buNone/>
              <a:defRPr>
                <a:latin typeface="Century Gothic"/>
                <a:ea typeface="Century Gothic"/>
                <a:cs typeface="Century Gothic"/>
                <a:sym typeface="Century Gothic"/>
              </a:defRPr>
            </a:lvl4pPr>
            <a:lvl5pPr marL="2286000" lvl="4" indent="-228600" algn="l">
              <a:lnSpc>
                <a:spcPct val="100000"/>
              </a:lnSpc>
              <a:spcBef>
                <a:spcPts val="800"/>
              </a:spcBef>
              <a:spcAft>
                <a:spcPts val="0"/>
              </a:spcAft>
              <a:buClr>
                <a:schemeClr val="dk1"/>
              </a:buClr>
              <a:buSzPts val="1400"/>
              <a:buNone/>
              <a:defRPr>
                <a:latin typeface="Century Gothic"/>
                <a:ea typeface="Century Gothic"/>
                <a:cs typeface="Century Gothic"/>
                <a:sym typeface="Century Gothic"/>
              </a:defRPr>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dirty="0"/>
          </a:p>
        </p:txBody>
      </p:sp>
      <p:sp>
        <p:nvSpPr>
          <p:cNvPr id="31" name="Google Shape;31;p66"/>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chemeClr val="bg1">
                    <a:lumMod val="50000"/>
                  </a:schemeClr>
                </a:solidFill>
                <a:latin typeface="Fira Sans Condensed Light" panose="020B0403050000020004" pitchFamily="34" charset="0"/>
                <a:ea typeface="Fira Sans Condensed Light" panose="020B0403050000020004" pitchFamily="34" charset="0"/>
                <a:cs typeface="Fira Sans Condensed Light" panose="020B0403050000020004" pitchFamily="34" charset="0"/>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35442740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J-PAL Intro Co-Branded Slide | Option 1" preserve="1" userDrawn="1">
  <p:cSld name="1_J-PAL Intro Co-Branded Slide | Option 1">
    <p:bg>
      <p:bgRef idx="1001">
        <a:schemeClr val="bg1"/>
      </p:bgRef>
    </p:bg>
    <p:spTree>
      <p:nvGrpSpPr>
        <p:cNvPr id="1" name="Shape 19"/>
        <p:cNvGrpSpPr/>
        <p:nvPr/>
      </p:nvGrpSpPr>
      <p:grpSpPr>
        <a:xfrm>
          <a:off x="0" y="0"/>
          <a:ext cx="0" cy="0"/>
          <a:chOff x="0" y="0"/>
          <a:chExt cx="0" cy="0"/>
        </a:xfrm>
      </p:grpSpPr>
      <p:sp>
        <p:nvSpPr>
          <p:cNvPr id="20" name="Google Shape;20;p74"/>
          <p:cNvSpPr/>
          <p:nvPr userDrawn="1"/>
        </p:nvSpPr>
        <p:spPr>
          <a:xfrm>
            <a:off x="-1" y="0"/>
            <a:ext cx="12235543" cy="1240971"/>
          </a:xfrm>
          <a:prstGeom prst="rect">
            <a:avLst/>
          </a:prstGeom>
          <a:solidFill>
            <a:srgbClr val="6C9F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dirty="0">
              <a:solidFill>
                <a:schemeClr val="lt1"/>
              </a:solidFill>
              <a:latin typeface="Century Gothic"/>
              <a:ea typeface="Century Gothic"/>
              <a:cs typeface="Century Gothic"/>
              <a:sym typeface="Century Gothic"/>
            </a:endParaRPr>
          </a:p>
        </p:txBody>
      </p:sp>
      <p:sp>
        <p:nvSpPr>
          <p:cNvPr id="21" name="Google Shape;21;p74"/>
          <p:cNvSpPr txBox="1">
            <a:spLocks noGrp="1"/>
          </p:cNvSpPr>
          <p:nvPr>
            <p:ph type="ctrTitle"/>
          </p:nvPr>
        </p:nvSpPr>
        <p:spPr>
          <a:xfrm>
            <a:off x="-1" y="-104503"/>
            <a:ext cx="12192001" cy="1240971"/>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accent1"/>
              </a:buClr>
              <a:buSzPts val="3200"/>
              <a:buFont typeface="Century Gothic"/>
              <a:buNone/>
              <a:defRPr sz="5400" b="1">
                <a:solidFill>
                  <a:schemeClr val="bg1"/>
                </a:solidFill>
                <a:latin typeface="Fira Sans Condensed" panose="020B05030500000200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2" name="Google Shape;22;p74"/>
          <p:cNvSpPr txBox="1">
            <a:spLocks noGrp="1"/>
          </p:cNvSpPr>
          <p:nvPr>
            <p:ph type="subTitle" idx="1" hasCustomPrompt="1"/>
          </p:nvPr>
        </p:nvSpPr>
        <p:spPr>
          <a:xfrm>
            <a:off x="1864927" y="1497874"/>
            <a:ext cx="8638217" cy="4957365"/>
          </a:xfrm>
          <a:prstGeom prst="rect">
            <a:avLst/>
          </a:prstGeom>
          <a:noFill/>
          <a:ln>
            <a:noFill/>
          </a:ln>
        </p:spPr>
        <p:txBody>
          <a:bodyPr spcFirstLastPara="1" wrap="square" lIns="91425" tIns="45700" rIns="91425" bIns="45700" anchor="t" anchorCtr="0">
            <a:noAutofit/>
          </a:bodyPr>
          <a:lstStyle>
            <a:lvl1pPr lvl="0" algn="ctr">
              <a:lnSpc>
                <a:spcPct val="100000"/>
              </a:lnSpc>
              <a:spcBef>
                <a:spcPts val="440"/>
              </a:spcBef>
              <a:spcAft>
                <a:spcPts val="0"/>
              </a:spcAft>
              <a:buClr>
                <a:srgbClr val="282828"/>
              </a:buClr>
              <a:buSzPts val="2200"/>
              <a:buNone/>
              <a:defRPr sz="2600">
                <a:solidFill>
                  <a:schemeClr val="bg1"/>
                </a:solidFill>
                <a:latin typeface="Fira Sans Condensed Light" panose="020B0403050000020004" pitchFamily="34" charset="0"/>
              </a:defRPr>
            </a:lvl1pPr>
            <a:lvl2pPr lvl="1" algn="ctr">
              <a:lnSpc>
                <a:spcPct val="100000"/>
              </a:lnSpc>
              <a:spcBef>
                <a:spcPts val="360"/>
              </a:spcBef>
              <a:spcAft>
                <a:spcPts val="0"/>
              </a:spcAft>
              <a:buClr>
                <a:srgbClr val="888888"/>
              </a:buClr>
              <a:buSzPts val="1800"/>
              <a:buNone/>
              <a:defRPr>
                <a:solidFill>
                  <a:srgbClr val="888888"/>
                </a:solidFill>
              </a:defRPr>
            </a:lvl2pPr>
            <a:lvl3pPr lvl="2" algn="ctr">
              <a:lnSpc>
                <a:spcPct val="100000"/>
              </a:lnSpc>
              <a:spcBef>
                <a:spcPts val="800"/>
              </a:spcBef>
              <a:spcAft>
                <a:spcPts val="0"/>
              </a:spcAft>
              <a:buClr>
                <a:srgbClr val="888888"/>
              </a:buClr>
              <a:buSzPts val="1800"/>
              <a:buNone/>
              <a:defRPr>
                <a:solidFill>
                  <a:srgbClr val="888888"/>
                </a:solidFill>
              </a:defRPr>
            </a:lvl3pPr>
            <a:lvl4pPr lvl="3" algn="ctr">
              <a:lnSpc>
                <a:spcPct val="100000"/>
              </a:lnSpc>
              <a:spcBef>
                <a:spcPts val="800"/>
              </a:spcBef>
              <a:spcAft>
                <a:spcPts val="0"/>
              </a:spcAft>
              <a:buClr>
                <a:srgbClr val="888888"/>
              </a:buClr>
              <a:buSzPts val="1600"/>
              <a:buNone/>
              <a:defRPr>
                <a:solidFill>
                  <a:srgbClr val="888888"/>
                </a:solidFill>
              </a:defRPr>
            </a:lvl4pPr>
            <a:lvl5pPr lvl="4" algn="ctr">
              <a:lnSpc>
                <a:spcPct val="100000"/>
              </a:lnSpc>
              <a:spcBef>
                <a:spcPts val="800"/>
              </a:spcBef>
              <a:spcAft>
                <a:spcPts val="0"/>
              </a:spcAft>
              <a:buClr>
                <a:srgbClr val="888888"/>
              </a:buClr>
              <a:buSzPts val="1400"/>
              <a:buNone/>
              <a:defRPr>
                <a:solidFill>
                  <a:srgbClr val="888888"/>
                </a:solidFill>
              </a:defRPr>
            </a:lvl5pPr>
            <a:lvl6pPr lvl="5" algn="ctr">
              <a:lnSpc>
                <a:spcPct val="100000"/>
              </a:lnSpc>
              <a:spcBef>
                <a:spcPts val="800"/>
              </a:spcBef>
              <a:spcAft>
                <a:spcPts val="0"/>
              </a:spcAft>
              <a:buClr>
                <a:srgbClr val="888888"/>
              </a:buClr>
              <a:buSzPts val="2667"/>
              <a:buNone/>
              <a:defRPr>
                <a:solidFill>
                  <a:srgbClr val="888888"/>
                </a:solidFill>
              </a:defRPr>
            </a:lvl6pPr>
            <a:lvl7pPr lvl="6" algn="ctr">
              <a:lnSpc>
                <a:spcPct val="100000"/>
              </a:lnSpc>
              <a:spcBef>
                <a:spcPts val="533"/>
              </a:spcBef>
              <a:spcAft>
                <a:spcPts val="0"/>
              </a:spcAft>
              <a:buClr>
                <a:srgbClr val="888888"/>
              </a:buClr>
              <a:buSzPts val="2667"/>
              <a:buNone/>
              <a:defRPr>
                <a:solidFill>
                  <a:srgbClr val="888888"/>
                </a:solidFill>
              </a:defRPr>
            </a:lvl7pPr>
            <a:lvl8pPr lvl="7" algn="ctr">
              <a:lnSpc>
                <a:spcPct val="100000"/>
              </a:lnSpc>
              <a:spcBef>
                <a:spcPts val="533"/>
              </a:spcBef>
              <a:spcAft>
                <a:spcPts val="0"/>
              </a:spcAft>
              <a:buClr>
                <a:srgbClr val="888888"/>
              </a:buClr>
              <a:buSzPts val="2667"/>
              <a:buNone/>
              <a:defRPr>
                <a:solidFill>
                  <a:srgbClr val="888888"/>
                </a:solidFill>
              </a:defRPr>
            </a:lvl8pPr>
            <a:lvl9pPr lvl="8" algn="ctr">
              <a:lnSpc>
                <a:spcPct val="100000"/>
              </a:lnSpc>
              <a:spcBef>
                <a:spcPts val="533"/>
              </a:spcBef>
              <a:spcAft>
                <a:spcPts val="0"/>
              </a:spcAft>
              <a:buClr>
                <a:srgbClr val="888888"/>
              </a:buClr>
              <a:buSzPts val="2667"/>
              <a:buNone/>
              <a:defRPr>
                <a:solidFill>
                  <a:srgbClr val="888888"/>
                </a:solidFill>
              </a:defRPr>
            </a:lvl9pPr>
          </a:lstStyle>
          <a:p>
            <a:r>
              <a:rPr lang="en-US" dirty="0"/>
              <a:t>Class 3</a:t>
            </a:r>
          </a:p>
          <a:p>
            <a:endParaRPr lang="en-US" dirty="0"/>
          </a:p>
          <a:p>
            <a:r>
              <a:rPr lang="en-US" dirty="0"/>
              <a:t>EDUC 157: Educational Research and Evaluation</a:t>
            </a:r>
          </a:p>
          <a:p>
            <a:r>
              <a:rPr lang="en-US" dirty="0"/>
              <a:t>UCI School of Education</a:t>
            </a:r>
            <a:endParaRPr dirty="0"/>
          </a:p>
        </p:txBody>
      </p:sp>
      <p:sp>
        <p:nvSpPr>
          <p:cNvPr id="26" name="Google Shape;26;p74"/>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rgbClr val="8BACCC"/>
                </a:solidFill>
                <a:latin typeface="Fira Sans Condensed Light" panose="020B0403050000020004" pitchFamily="34" charset="0"/>
                <a:ea typeface="Fira Sans Condensed Light" panose="020B0403050000020004" pitchFamily="34" charset="0"/>
                <a:cs typeface="Fira Sans Condensed Light" panose="020B0403050000020004" pitchFamily="34" charset="0"/>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4201390159"/>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J-PAL Title Only">
  <p:cSld name="J-PAL Title Only">
    <p:spTree>
      <p:nvGrpSpPr>
        <p:cNvPr id="1" name="Shape 32"/>
        <p:cNvGrpSpPr/>
        <p:nvPr/>
      </p:nvGrpSpPr>
      <p:grpSpPr>
        <a:xfrm>
          <a:off x="0" y="0"/>
          <a:ext cx="0" cy="0"/>
          <a:chOff x="0" y="0"/>
          <a:chExt cx="0" cy="0"/>
        </a:xfrm>
      </p:grpSpPr>
      <p:sp>
        <p:nvSpPr>
          <p:cNvPr id="33" name="Google Shape;33;p70"/>
          <p:cNvSpPr txBox="1">
            <a:spLocks noGrp="1"/>
          </p:cNvSpPr>
          <p:nvPr>
            <p:ph type="title"/>
          </p:nvPr>
        </p:nvSpPr>
        <p:spPr>
          <a:xfrm>
            <a:off x="609600" y="205946"/>
            <a:ext cx="10972800" cy="1153298"/>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70"/>
          <p:cNvSpPr txBox="1">
            <a:spLocks noGrp="1"/>
          </p:cNvSpPr>
          <p:nvPr>
            <p:ph type="ftr" idx="11"/>
          </p:nvPr>
        </p:nvSpPr>
        <p:spPr>
          <a:xfrm>
            <a:off x="609599" y="6446570"/>
            <a:ext cx="9663000" cy="2223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70"/>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4321906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41"/>
        <p:cNvGrpSpPr/>
        <p:nvPr/>
      </p:nvGrpSpPr>
      <p:grpSpPr>
        <a:xfrm>
          <a:off x="0" y="0"/>
          <a:ext cx="0" cy="0"/>
          <a:chOff x="0" y="0"/>
          <a:chExt cx="0" cy="0"/>
        </a:xfrm>
      </p:grpSpPr>
      <p:sp>
        <p:nvSpPr>
          <p:cNvPr id="42" name="Google Shape;42;p6"/>
          <p:cNvSpPr txBox="1">
            <a:spLocks noGrp="1"/>
          </p:cNvSpPr>
          <p:nvPr>
            <p:ph type="ctrTitle"/>
          </p:nvPr>
        </p:nvSpPr>
        <p:spPr>
          <a:xfrm>
            <a:off x="914400" y="1122363"/>
            <a:ext cx="10363200" cy="2387600"/>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SzPts val="3200"/>
              <a:buNone/>
              <a:defRPr sz="6000">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440"/>
              </a:spcBef>
              <a:spcAft>
                <a:spcPts val="0"/>
              </a:spcAft>
              <a:buSzPts val="2200"/>
              <a:buNone/>
              <a:defRPr sz="2400">
                <a:latin typeface="Times New Roman"/>
                <a:ea typeface="Times New Roman"/>
                <a:cs typeface="Times New Roman"/>
                <a:sym typeface="Times New Roman"/>
              </a:defRPr>
            </a:lvl1pPr>
            <a:lvl2pPr lvl="1" algn="ctr">
              <a:lnSpc>
                <a:spcPct val="100000"/>
              </a:lnSpc>
              <a:spcBef>
                <a:spcPts val="800"/>
              </a:spcBef>
              <a:spcAft>
                <a:spcPts val="0"/>
              </a:spcAft>
              <a:buSzPts val="1800"/>
              <a:buNone/>
              <a:defRPr sz="2000"/>
            </a:lvl2pPr>
            <a:lvl3pPr lvl="2" algn="ctr">
              <a:lnSpc>
                <a:spcPct val="100000"/>
              </a:lnSpc>
              <a:spcBef>
                <a:spcPts val="800"/>
              </a:spcBef>
              <a:spcAft>
                <a:spcPts val="0"/>
              </a:spcAft>
              <a:buSzPts val="1800"/>
              <a:buNone/>
              <a:defRPr sz="1800"/>
            </a:lvl3pPr>
            <a:lvl4pPr lvl="3" algn="ctr">
              <a:lnSpc>
                <a:spcPct val="100000"/>
              </a:lnSpc>
              <a:spcBef>
                <a:spcPts val="800"/>
              </a:spcBef>
              <a:spcAft>
                <a:spcPts val="0"/>
              </a:spcAft>
              <a:buSzPts val="1600"/>
              <a:buNone/>
              <a:defRPr sz="1600"/>
            </a:lvl4pPr>
            <a:lvl5pPr lvl="4" algn="ctr">
              <a:lnSpc>
                <a:spcPct val="100000"/>
              </a:lnSpc>
              <a:spcBef>
                <a:spcPts val="800"/>
              </a:spcBef>
              <a:spcAft>
                <a:spcPts val="0"/>
              </a:spcAft>
              <a:buSzPts val="1400"/>
              <a:buNone/>
              <a:defRPr sz="1600"/>
            </a:lvl5pPr>
            <a:lvl6pPr lvl="5" algn="ctr">
              <a:lnSpc>
                <a:spcPct val="100000"/>
              </a:lnSpc>
              <a:spcBef>
                <a:spcPts val="800"/>
              </a:spcBef>
              <a:spcAft>
                <a:spcPts val="0"/>
              </a:spcAft>
              <a:buSzPts val="2667"/>
              <a:buNone/>
              <a:defRPr sz="1600"/>
            </a:lvl6pPr>
            <a:lvl7pPr lvl="6" algn="ctr">
              <a:lnSpc>
                <a:spcPct val="100000"/>
              </a:lnSpc>
              <a:spcBef>
                <a:spcPts val="533"/>
              </a:spcBef>
              <a:spcAft>
                <a:spcPts val="0"/>
              </a:spcAft>
              <a:buSzPts val="2667"/>
              <a:buNone/>
              <a:defRPr sz="1600"/>
            </a:lvl7pPr>
            <a:lvl8pPr lvl="7" algn="ctr">
              <a:lnSpc>
                <a:spcPct val="100000"/>
              </a:lnSpc>
              <a:spcBef>
                <a:spcPts val="533"/>
              </a:spcBef>
              <a:spcAft>
                <a:spcPts val="0"/>
              </a:spcAft>
              <a:buSzPts val="2667"/>
              <a:buNone/>
              <a:defRPr sz="1600"/>
            </a:lvl8pPr>
            <a:lvl9pPr lvl="8" algn="ctr">
              <a:lnSpc>
                <a:spcPct val="100000"/>
              </a:lnSpc>
              <a:spcBef>
                <a:spcPts val="533"/>
              </a:spcBef>
              <a:spcAft>
                <a:spcPts val="0"/>
              </a:spcAft>
              <a:buSzPts val="2667"/>
              <a:buNone/>
              <a:defRPr sz="1600"/>
            </a:lvl9pPr>
          </a:lstStyle>
          <a:p>
            <a:endParaRPr/>
          </a:p>
        </p:txBody>
      </p:sp>
      <p:sp>
        <p:nvSpPr>
          <p:cNvPr id="44" name="Google Shape;44;p6"/>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 name="Google Shape;45;p6"/>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6"/>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4421571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47"/>
        <p:cNvGrpSpPr/>
        <p:nvPr/>
      </p:nvGrpSpPr>
      <p:grpSpPr>
        <a:xfrm>
          <a:off x="0" y="0"/>
          <a:ext cx="0" cy="0"/>
          <a:chOff x="0" y="0"/>
          <a:chExt cx="0" cy="0"/>
        </a:xfrm>
      </p:grpSpPr>
      <p:sp>
        <p:nvSpPr>
          <p:cNvPr id="48" name="Google Shape;48;p7"/>
          <p:cNvSpPr txBox="1">
            <a:spLocks noGrp="1"/>
          </p:cNvSpPr>
          <p:nvPr>
            <p:ph type="title"/>
          </p:nvPr>
        </p:nvSpPr>
        <p:spPr>
          <a:xfrm>
            <a:off x="609600" y="185739"/>
            <a:ext cx="10972800" cy="1157286"/>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3200"/>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7"/>
          <p:cNvSpPr txBox="1">
            <a:spLocks noGrp="1"/>
          </p:cNvSpPr>
          <p:nvPr>
            <p:ph type="body" idx="1"/>
          </p:nvPr>
        </p:nvSpPr>
        <p:spPr>
          <a:xfrm>
            <a:off x="609600" y="1457326"/>
            <a:ext cx="10972800" cy="4719638"/>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SzPts val="2200"/>
              <a:buChar char="•"/>
              <a:defRPr sz="2800">
                <a:latin typeface="Times"/>
                <a:ea typeface="Times"/>
                <a:cs typeface="Times"/>
                <a:sym typeface="Times"/>
              </a:defRPr>
            </a:lvl1pPr>
            <a:lvl2pPr marL="914400" lvl="1" indent="-342900" algn="l">
              <a:lnSpc>
                <a:spcPct val="100000"/>
              </a:lnSpc>
              <a:spcBef>
                <a:spcPts val="800"/>
              </a:spcBef>
              <a:spcAft>
                <a:spcPts val="0"/>
              </a:spcAft>
              <a:buSzPts val="1800"/>
              <a:buChar char="–"/>
              <a:defRPr>
                <a:latin typeface="Times"/>
                <a:ea typeface="Times"/>
                <a:cs typeface="Times"/>
                <a:sym typeface="Times"/>
              </a:defRPr>
            </a:lvl2pPr>
            <a:lvl3pPr marL="1371600" lvl="2" indent="-342900" algn="l">
              <a:lnSpc>
                <a:spcPct val="100000"/>
              </a:lnSpc>
              <a:spcBef>
                <a:spcPts val="800"/>
              </a:spcBef>
              <a:spcAft>
                <a:spcPts val="0"/>
              </a:spcAft>
              <a:buSzPts val="1800"/>
              <a:buChar char="•"/>
              <a:defRPr>
                <a:latin typeface="Times"/>
                <a:ea typeface="Times"/>
                <a:cs typeface="Times"/>
                <a:sym typeface="Times"/>
              </a:defRPr>
            </a:lvl3pPr>
            <a:lvl4pPr marL="1828800" lvl="3" indent="-330200" algn="l">
              <a:lnSpc>
                <a:spcPct val="100000"/>
              </a:lnSpc>
              <a:spcBef>
                <a:spcPts val="800"/>
              </a:spcBef>
              <a:spcAft>
                <a:spcPts val="0"/>
              </a:spcAft>
              <a:buSzPts val="1600"/>
              <a:buChar char="–"/>
              <a:defRPr>
                <a:latin typeface="Times"/>
                <a:ea typeface="Times"/>
                <a:cs typeface="Times"/>
                <a:sym typeface="Times"/>
              </a:defRPr>
            </a:lvl4pPr>
            <a:lvl5pPr marL="2286000" lvl="4" indent="-317500" algn="l">
              <a:lnSpc>
                <a:spcPct val="100000"/>
              </a:lnSpc>
              <a:spcBef>
                <a:spcPts val="800"/>
              </a:spcBef>
              <a:spcAft>
                <a:spcPts val="0"/>
              </a:spcAft>
              <a:buSzPts val="1400"/>
              <a:buChar char="»"/>
              <a:defRPr>
                <a:latin typeface="Times"/>
                <a:ea typeface="Times"/>
                <a:cs typeface="Times"/>
                <a:sym typeface="Times"/>
              </a:defRPr>
            </a:lvl5pPr>
            <a:lvl6pPr marL="2743200" lvl="5" indent="-397954" algn="l">
              <a:lnSpc>
                <a:spcPct val="100000"/>
              </a:lnSpc>
              <a:spcBef>
                <a:spcPts val="800"/>
              </a:spcBef>
              <a:spcAft>
                <a:spcPts val="0"/>
              </a:spcAft>
              <a:buSzPts val="2667"/>
              <a:buChar char="•"/>
              <a:defRPr/>
            </a:lvl6pPr>
            <a:lvl7pPr marL="3200400" lvl="6" indent="-397954" algn="l">
              <a:lnSpc>
                <a:spcPct val="100000"/>
              </a:lnSpc>
              <a:spcBef>
                <a:spcPts val="533"/>
              </a:spcBef>
              <a:spcAft>
                <a:spcPts val="0"/>
              </a:spcAft>
              <a:buSzPts val="2667"/>
              <a:buChar char="•"/>
              <a:defRPr/>
            </a:lvl7pPr>
            <a:lvl8pPr marL="3657600" lvl="7" indent="-397954" algn="l">
              <a:lnSpc>
                <a:spcPct val="100000"/>
              </a:lnSpc>
              <a:spcBef>
                <a:spcPts val="533"/>
              </a:spcBef>
              <a:spcAft>
                <a:spcPts val="0"/>
              </a:spcAft>
              <a:buSzPts val="2667"/>
              <a:buChar char="•"/>
              <a:defRPr/>
            </a:lvl8pPr>
            <a:lvl9pPr marL="4114800" lvl="8" indent="-397954" algn="l">
              <a:lnSpc>
                <a:spcPct val="100000"/>
              </a:lnSpc>
              <a:spcBef>
                <a:spcPts val="533"/>
              </a:spcBef>
              <a:spcAft>
                <a:spcPts val="0"/>
              </a:spcAft>
              <a:buSzPts val="2667"/>
              <a:buChar char="•"/>
              <a:defRPr/>
            </a:lvl9pPr>
          </a:lstStyle>
          <a:p>
            <a:endParaRPr/>
          </a:p>
        </p:txBody>
      </p:sp>
      <p:sp>
        <p:nvSpPr>
          <p:cNvPr id="50" name="Google Shape;50;p7"/>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 name="Google Shape;51;p7"/>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221580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J-PAL Two Content Slide">
  <p:cSld name="J-PAL Two Content Slide">
    <p:spTree>
      <p:nvGrpSpPr>
        <p:cNvPr id="1" name="Shape 60"/>
        <p:cNvGrpSpPr/>
        <p:nvPr/>
      </p:nvGrpSpPr>
      <p:grpSpPr>
        <a:xfrm>
          <a:off x="0" y="0"/>
          <a:ext cx="0" cy="0"/>
          <a:chOff x="0" y="0"/>
          <a:chExt cx="0" cy="0"/>
        </a:xfrm>
      </p:grpSpPr>
      <p:sp>
        <p:nvSpPr>
          <p:cNvPr id="61" name="Google Shape;61;p71"/>
          <p:cNvSpPr txBox="1">
            <a:spLocks noGrp="1"/>
          </p:cNvSpPr>
          <p:nvPr>
            <p:ph type="title"/>
          </p:nvPr>
        </p:nvSpPr>
        <p:spPr>
          <a:xfrm>
            <a:off x="609600" y="195072"/>
            <a:ext cx="10972800" cy="1158241"/>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3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71"/>
          <p:cNvSpPr txBox="1">
            <a:spLocks noGrp="1"/>
          </p:cNvSpPr>
          <p:nvPr>
            <p:ph type="body" idx="1"/>
          </p:nvPr>
        </p:nvSpPr>
        <p:spPr>
          <a:xfrm>
            <a:off x="609600" y="1472184"/>
            <a:ext cx="5384800" cy="4709160"/>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63" name="Google Shape;63;p71"/>
          <p:cNvSpPr txBox="1">
            <a:spLocks noGrp="1"/>
          </p:cNvSpPr>
          <p:nvPr>
            <p:ph type="body" idx="2"/>
          </p:nvPr>
        </p:nvSpPr>
        <p:spPr>
          <a:xfrm>
            <a:off x="6197600" y="1472184"/>
            <a:ext cx="5384800" cy="4709160"/>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64" name="Google Shape;64;p71"/>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71"/>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5373672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J-PAL Intro Co-Branded Slide | Option 2">
  <p:cSld name="J-PAL Intro Co-Branded Slide | Option 2">
    <p:bg>
      <p:bgPr>
        <a:solidFill>
          <a:schemeClr val="lt2"/>
        </a:solidFill>
        <a:effectLst/>
      </p:bgPr>
    </p:bg>
    <p:spTree>
      <p:nvGrpSpPr>
        <p:cNvPr id="1" name="Shape 66"/>
        <p:cNvGrpSpPr/>
        <p:nvPr/>
      </p:nvGrpSpPr>
      <p:grpSpPr>
        <a:xfrm>
          <a:off x="0" y="0"/>
          <a:ext cx="0" cy="0"/>
          <a:chOff x="0" y="0"/>
          <a:chExt cx="0" cy="0"/>
        </a:xfrm>
      </p:grpSpPr>
      <p:sp>
        <p:nvSpPr>
          <p:cNvPr id="67" name="Google Shape;67;p75"/>
          <p:cNvSpPr/>
          <p:nvPr/>
        </p:nvSpPr>
        <p:spPr>
          <a:xfrm>
            <a:off x="0" y="13878"/>
            <a:ext cx="12192000" cy="685106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entury Gothic"/>
              <a:ea typeface="Century Gothic"/>
              <a:cs typeface="Century Gothic"/>
              <a:sym typeface="Century Gothic"/>
            </a:endParaRPr>
          </a:p>
        </p:txBody>
      </p:sp>
      <p:sp>
        <p:nvSpPr>
          <p:cNvPr id="68" name="Google Shape;68;p75"/>
          <p:cNvSpPr txBox="1">
            <a:spLocks noGrp="1"/>
          </p:cNvSpPr>
          <p:nvPr>
            <p:ph type="ctrTitle"/>
          </p:nvPr>
        </p:nvSpPr>
        <p:spPr>
          <a:xfrm>
            <a:off x="842749" y="2553629"/>
            <a:ext cx="8638217" cy="1470025"/>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accent1"/>
              </a:buClr>
              <a:buSzPts val="3200"/>
              <a:buFont typeface="Century Gothic"/>
              <a:buNone/>
              <a:defRPr>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75"/>
          <p:cNvSpPr txBox="1">
            <a:spLocks noGrp="1"/>
          </p:cNvSpPr>
          <p:nvPr>
            <p:ph type="subTitle" idx="1"/>
          </p:nvPr>
        </p:nvSpPr>
        <p:spPr>
          <a:xfrm>
            <a:off x="846025" y="4406548"/>
            <a:ext cx="8638217" cy="1526892"/>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40"/>
              </a:spcBef>
              <a:spcAft>
                <a:spcPts val="0"/>
              </a:spcAft>
              <a:buClr>
                <a:srgbClr val="282828"/>
              </a:buClr>
              <a:buSzPts val="2200"/>
              <a:buNone/>
              <a:defRPr sz="2200">
                <a:solidFill>
                  <a:srgbClr val="282828"/>
                </a:solidFill>
              </a:defRPr>
            </a:lvl1pPr>
            <a:lvl2pPr lvl="1" algn="ctr">
              <a:lnSpc>
                <a:spcPct val="100000"/>
              </a:lnSpc>
              <a:spcBef>
                <a:spcPts val="360"/>
              </a:spcBef>
              <a:spcAft>
                <a:spcPts val="0"/>
              </a:spcAft>
              <a:buClr>
                <a:srgbClr val="888888"/>
              </a:buClr>
              <a:buSzPts val="1800"/>
              <a:buNone/>
              <a:defRPr>
                <a:solidFill>
                  <a:srgbClr val="888888"/>
                </a:solidFill>
              </a:defRPr>
            </a:lvl2pPr>
            <a:lvl3pPr lvl="2" algn="ctr">
              <a:lnSpc>
                <a:spcPct val="100000"/>
              </a:lnSpc>
              <a:spcBef>
                <a:spcPts val="800"/>
              </a:spcBef>
              <a:spcAft>
                <a:spcPts val="0"/>
              </a:spcAft>
              <a:buClr>
                <a:srgbClr val="888888"/>
              </a:buClr>
              <a:buSzPts val="1800"/>
              <a:buNone/>
              <a:defRPr>
                <a:solidFill>
                  <a:srgbClr val="888888"/>
                </a:solidFill>
              </a:defRPr>
            </a:lvl3pPr>
            <a:lvl4pPr lvl="3" algn="ctr">
              <a:lnSpc>
                <a:spcPct val="100000"/>
              </a:lnSpc>
              <a:spcBef>
                <a:spcPts val="800"/>
              </a:spcBef>
              <a:spcAft>
                <a:spcPts val="0"/>
              </a:spcAft>
              <a:buClr>
                <a:srgbClr val="888888"/>
              </a:buClr>
              <a:buSzPts val="1600"/>
              <a:buNone/>
              <a:defRPr>
                <a:solidFill>
                  <a:srgbClr val="888888"/>
                </a:solidFill>
              </a:defRPr>
            </a:lvl4pPr>
            <a:lvl5pPr lvl="4" algn="ctr">
              <a:lnSpc>
                <a:spcPct val="100000"/>
              </a:lnSpc>
              <a:spcBef>
                <a:spcPts val="800"/>
              </a:spcBef>
              <a:spcAft>
                <a:spcPts val="0"/>
              </a:spcAft>
              <a:buClr>
                <a:srgbClr val="888888"/>
              </a:buClr>
              <a:buSzPts val="1400"/>
              <a:buNone/>
              <a:defRPr>
                <a:solidFill>
                  <a:srgbClr val="888888"/>
                </a:solidFill>
              </a:defRPr>
            </a:lvl5pPr>
            <a:lvl6pPr lvl="5" algn="ctr">
              <a:lnSpc>
                <a:spcPct val="100000"/>
              </a:lnSpc>
              <a:spcBef>
                <a:spcPts val="800"/>
              </a:spcBef>
              <a:spcAft>
                <a:spcPts val="0"/>
              </a:spcAft>
              <a:buClr>
                <a:srgbClr val="888888"/>
              </a:buClr>
              <a:buSzPts val="2667"/>
              <a:buNone/>
              <a:defRPr>
                <a:solidFill>
                  <a:srgbClr val="888888"/>
                </a:solidFill>
              </a:defRPr>
            </a:lvl6pPr>
            <a:lvl7pPr lvl="6" algn="ctr">
              <a:lnSpc>
                <a:spcPct val="100000"/>
              </a:lnSpc>
              <a:spcBef>
                <a:spcPts val="533"/>
              </a:spcBef>
              <a:spcAft>
                <a:spcPts val="0"/>
              </a:spcAft>
              <a:buClr>
                <a:srgbClr val="888888"/>
              </a:buClr>
              <a:buSzPts val="2667"/>
              <a:buNone/>
              <a:defRPr>
                <a:solidFill>
                  <a:srgbClr val="888888"/>
                </a:solidFill>
              </a:defRPr>
            </a:lvl7pPr>
            <a:lvl8pPr lvl="7" algn="ctr">
              <a:lnSpc>
                <a:spcPct val="100000"/>
              </a:lnSpc>
              <a:spcBef>
                <a:spcPts val="533"/>
              </a:spcBef>
              <a:spcAft>
                <a:spcPts val="0"/>
              </a:spcAft>
              <a:buClr>
                <a:srgbClr val="888888"/>
              </a:buClr>
              <a:buSzPts val="2667"/>
              <a:buNone/>
              <a:defRPr>
                <a:solidFill>
                  <a:srgbClr val="888888"/>
                </a:solidFill>
              </a:defRPr>
            </a:lvl8pPr>
            <a:lvl9pPr lvl="8" algn="ctr">
              <a:lnSpc>
                <a:spcPct val="100000"/>
              </a:lnSpc>
              <a:spcBef>
                <a:spcPts val="533"/>
              </a:spcBef>
              <a:spcAft>
                <a:spcPts val="0"/>
              </a:spcAft>
              <a:buClr>
                <a:srgbClr val="888888"/>
              </a:buClr>
              <a:buSzPts val="2667"/>
              <a:buNone/>
              <a:defRPr>
                <a:solidFill>
                  <a:srgbClr val="888888"/>
                </a:solidFill>
              </a:defRPr>
            </a:lvl9pPr>
          </a:lstStyle>
          <a:p>
            <a:endParaRPr/>
          </a:p>
        </p:txBody>
      </p:sp>
      <p:sp>
        <p:nvSpPr>
          <p:cNvPr id="70" name="Google Shape;70;p75"/>
          <p:cNvSpPr>
            <a:spLocks noGrp="1"/>
          </p:cNvSpPr>
          <p:nvPr>
            <p:ph type="pic" idx="2"/>
          </p:nvPr>
        </p:nvSpPr>
        <p:spPr>
          <a:xfrm>
            <a:off x="3751272" y="825215"/>
            <a:ext cx="2649531" cy="544513"/>
          </a:xfrm>
          <a:prstGeom prst="rect">
            <a:avLst/>
          </a:prstGeom>
          <a:noFill/>
          <a:ln>
            <a:noFill/>
          </a:ln>
        </p:spPr>
      </p:sp>
      <p:sp>
        <p:nvSpPr>
          <p:cNvPr id="71" name="Google Shape;71;p75"/>
          <p:cNvSpPr>
            <a:spLocks noGrp="1"/>
          </p:cNvSpPr>
          <p:nvPr>
            <p:ph type="pic" idx="3"/>
          </p:nvPr>
        </p:nvSpPr>
        <p:spPr>
          <a:xfrm>
            <a:off x="854940" y="6014764"/>
            <a:ext cx="2649531" cy="548640"/>
          </a:xfrm>
          <a:prstGeom prst="rect">
            <a:avLst/>
          </a:prstGeom>
          <a:noFill/>
          <a:ln>
            <a:noFill/>
          </a:ln>
        </p:spPr>
      </p:sp>
      <p:sp>
        <p:nvSpPr>
          <p:cNvPr id="72" name="Google Shape;72;p75"/>
          <p:cNvSpPr>
            <a:spLocks noGrp="1"/>
          </p:cNvSpPr>
          <p:nvPr>
            <p:ph type="pic" idx="4"/>
          </p:nvPr>
        </p:nvSpPr>
        <p:spPr>
          <a:xfrm>
            <a:off x="3837091" y="6014764"/>
            <a:ext cx="2649531" cy="548640"/>
          </a:xfrm>
          <a:prstGeom prst="rect">
            <a:avLst/>
          </a:prstGeom>
          <a:noFill/>
          <a:ln>
            <a:noFill/>
          </a:ln>
        </p:spPr>
      </p:sp>
      <p:sp>
        <p:nvSpPr>
          <p:cNvPr id="73" name="Google Shape;73;p75"/>
          <p:cNvSpPr>
            <a:spLocks noGrp="1"/>
          </p:cNvSpPr>
          <p:nvPr>
            <p:ph type="pic" idx="5"/>
          </p:nvPr>
        </p:nvSpPr>
        <p:spPr>
          <a:xfrm>
            <a:off x="6831434" y="6014764"/>
            <a:ext cx="2649531" cy="548640"/>
          </a:xfrm>
          <a:prstGeom prst="rect">
            <a:avLst/>
          </a:prstGeom>
          <a:noFill/>
          <a:ln>
            <a:noFill/>
          </a:ln>
        </p:spPr>
      </p:sp>
      <p:pic>
        <p:nvPicPr>
          <p:cNvPr id="74" name="Google Shape;74;p75"/>
          <p:cNvPicPr preferRelativeResize="0"/>
          <p:nvPr/>
        </p:nvPicPr>
        <p:blipFill rotWithShape="1">
          <a:blip r:embed="rId2">
            <a:alphaModFix/>
          </a:blip>
          <a:srcRect l="71549" t="1" r="1063" b="-443"/>
          <a:stretch/>
        </p:blipFill>
        <p:spPr>
          <a:xfrm>
            <a:off x="9758363" y="-14698"/>
            <a:ext cx="2433637" cy="6898640"/>
          </a:xfrm>
          <a:prstGeom prst="rect">
            <a:avLst/>
          </a:prstGeom>
          <a:noFill/>
          <a:ln>
            <a:noFill/>
          </a:ln>
        </p:spPr>
      </p:pic>
      <p:pic>
        <p:nvPicPr>
          <p:cNvPr id="75" name="Google Shape;75;p75"/>
          <p:cNvPicPr preferRelativeResize="0"/>
          <p:nvPr/>
        </p:nvPicPr>
        <p:blipFill rotWithShape="1">
          <a:blip r:embed="rId3">
            <a:alphaModFix/>
          </a:blip>
          <a:srcRect/>
          <a:stretch/>
        </p:blipFill>
        <p:spPr>
          <a:xfrm>
            <a:off x="842749" y="749755"/>
            <a:ext cx="2320127" cy="697379"/>
          </a:xfrm>
          <a:prstGeom prst="rect">
            <a:avLst/>
          </a:prstGeom>
          <a:noFill/>
          <a:ln>
            <a:noFill/>
          </a:ln>
        </p:spPr>
      </p:pic>
      <p:sp>
        <p:nvSpPr>
          <p:cNvPr id="76" name="Google Shape;76;p75"/>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8681625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J-PAL Content Slide w/ citation">
  <p:cSld name="J-PAL Content Slide w/ citation">
    <p:spTree>
      <p:nvGrpSpPr>
        <p:cNvPr id="1" name="Shape 77"/>
        <p:cNvGrpSpPr/>
        <p:nvPr/>
      </p:nvGrpSpPr>
      <p:grpSpPr>
        <a:xfrm>
          <a:off x="0" y="0"/>
          <a:ext cx="0" cy="0"/>
          <a:chOff x="0" y="0"/>
          <a:chExt cx="0" cy="0"/>
        </a:xfrm>
      </p:grpSpPr>
      <p:sp>
        <p:nvSpPr>
          <p:cNvPr id="78" name="Google Shape;78;p76"/>
          <p:cNvSpPr txBox="1">
            <a:spLocks noGrp="1"/>
          </p:cNvSpPr>
          <p:nvPr>
            <p:ph type="title"/>
          </p:nvPr>
        </p:nvSpPr>
        <p:spPr>
          <a:xfrm>
            <a:off x="609600" y="195072"/>
            <a:ext cx="10972800" cy="115824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accent1"/>
              </a:buClr>
              <a:buSzPts val="3200"/>
              <a:buFont typeface="Century Gothic"/>
              <a:buNone/>
              <a:defRPr sz="3200" b="0" u="none" cap="none">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76"/>
          <p:cNvSpPr txBox="1">
            <a:spLocks noGrp="1"/>
          </p:cNvSpPr>
          <p:nvPr>
            <p:ph type="body" idx="1"/>
          </p:nvPr>
        </p:nvSpPr>
        <p:spPr>
          <a:xfrm>
            <a:off x="609600" y="1472185"/>
            <a:ext cx="10972800" cy="4129963"/>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solidFill>
                  <a:schemeClr val="dk1"/>
                </a:solidFill>
              </a:defRPr>
            </a:lvl1pPr>
            <a:lvl2pPr marL="914400" lvl="1" indent="-355600" algn="l">
              <a:lnSpc>
                <a:spcPct val="100000"/>
              </a:lnSpc>
              <a:spcBef>
                <a:spcPts val="400"/>
              </a:spcBef>
              <a:spcAft>
                <a:spcPts val="0"/>
              </a:spcAft>
              <a:buClr>
                <a:schemeClr val="dk1"/>
              </a:buClr>
              <a:buSzPts val="2000"/>
              <a:buChar char="–"/>
              <a:defRPr sz="2000">
                <a:solidFill>
                  <a:schemeClr val="dk1"/>
                </a:solidFill>
              </a:defRPr>
            </a:lvl2pPr>
            <a:lvl3pPr marL="1371600" lvl="2" indent="-342900" algn="l">
              <a:lnSpc>
                <a:spcPct val="100000"/>
              </a:lnSpc>
              <a:spcBef>
                <a:spcPts val="360"/>
              </a:spcBef>
              <a:spcAft>
                <a:spcPts val="0"/>
              </a:spcAft>
              <a:buClr>
                <a:schemeClr val="dk1"/>
              </a:buClr>
              <a:buSzPts val="1800"/>
              <a:buChar char="•"/>
              <a:defRPr sz="1800">
                <a:solidFill>
                  <a:schemeClr val="dk1"/>
                </a:solidFill>
              </a:defRPr>
            </a:lvl3pPr>
            <a:lvl4pPr marL="1828800" lvl="3" indent="-330200" algn="l">
              <a:lnSpc>
                <a:spcPct val="100000"/>
              </a:lnSpc>
              <a:spcBef>
                <a:spcPts val="320"/>
              </a:spcBef>
              <a:spcAft>
                <a:spcPts val="0"/>
              </a:spcAft>
              <a:buClr>
                <a:schemeClr val="dk1"/>
              </a:buClr>
              <a:buSzPts val="1600"/>
              <a:buChar char="–"/>
              <a:defRPr sz="1600">
                <a:solidFill>
                  <a:schemeClr val="dk1"/>
                </a:solidFill>
              </a:defRPr>
            </a:lvl4pPr>
            <a:lvl5pPr marL="2286000" lvl="4" indent="-330200" algn="l">
              <a:lnSpc>
                <a:spcPct val="100000"/>
              </a:lnSpc>
              <a:spcBef>
                <a:spcPts val="320"/>
              </a:spcBef>
              <a:spcAft>
                <a:spcPts val="0"/>
              </a:spcAft>
              <a:buClr>
                <a:schemeClr val="dk1"/>
              </a:buClr>
              <a:buSzPts val="1600"/>
              <a:buChar char="»"/>
              <a:defRPr sz="1600">
                <a:solidFill>
                  <a:schemeClr val="dk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0" name="Google Shape;80;p76"/>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76"/>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82" name="Google Shape;82;p76"/>
          <p:cNvSpPr txBox="1">
            <a:spLocks noGrp="1"/>
          </p:cNvSpPr>
          <p:nvPr>
            <p:ph type="body" idx="2"/>
          </p:nvPr>
        </p:nvSpPr>
        <p:spPr>
          <a:xfrm>
            <a:off x="609600" y="5602148"/>
            <a:ext cx="10972800" cy="590691"/>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280"/>
              </a:spcBef>
              <a:spcAft>
                <a:spcPts val="0"/>
              </a:spcAft>
              <a:buClr>
                <a:schemeClr val="dk2"/>
              </a:buClr>
              <a:buSzPts val="1400"/>
              <a:buNone/>
              <a:defRPr sz="1400">
                <a:solidFill>
                  <a:schemeClr val="dk2"/>
                </a:solidFill>
              </a:defRPr>
            </a:lvl1pPr>
            <a:lvl2pPr marL="914400" lvl="1" indent="-228600" algn="l">
              <a:lnSpc>
                <a:spcPct val="100000"/>
              </a:lnSpc>
              <a:spcBef>
                <a:spcPts val="800"/>
              </a:spcBef>
              <a:spcAft>
                <a:spcPts val="0"/>
              </a:spcAft>
              <a:buClr>
                <a:schemeClr val="dk1"/>
              </a:buClr>
              <a:buSzPts val="1400"/>
              <a:buNone/>
              <a:defRPr sz="1400"/>
            </a:lvl2pPr>
            <a:lvl3pPr marL="1371600" lvl="2" indent="-228600" algn="l">
              <a:lnSpc>
                <a:spcPct val="100000"/>
              </a:lnSpc>
              <a:spcBef>
                <a:spcPts val="800"/>
              </a:spcBef>
              <a:spcAft>
                <a:spcPts val="0"/>
              </a:spcAft>
              <a:buClr>
                <a:schemeClr val="dk1"/>
              </a:buClr>
              <a:buSzPts val="1400"/>
              <a:buNone/>
              <a:defRPr sz="1400"/>
            </a:lvl3pPr>
            <a:lvl4pPr marL="1828800" lvl="3" indent="-228600" algn="l">
              <a:lnSpc>
                <a:spcPct val="100000"/>
              </a:lnSpc>
              <a:spcBef>
                <a:spcPts val="800"/>
              </a:spcBef>
              <a:spcAft>
                <a:spcPts val="0"/>
              </a:spcAft>
              <a:buClr>
                <a:schemeClr val="dk1"/>
              </a:buClr>
              <a:buSzPts val="1400"/>
              <a:buNone/>
              <a:defRPr sz="1400"/>
            </a:lvl4pPr>
            <a:lvl5pPr marL="2286000" lvl="4" indent="-228600" algn="l">
              <a:lnSpc>
                <a:spcPct val="100000"/>
              </a:lnSpc>
              <a:spcBef>
                <a:spcPts val="800"/>
              </a:spcBef>
              <a:spcAft>
                <a:spcPts val="0"/>
              </a:spcAft>
              <a:buClr>
                <a:schemeClr val="dk1"/>
              </a:buClr>
              <a:buSzPts val="1400"/>
              <a:buNone/>
              <a:defRPr sz="1400"/>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69013746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J-PAL Content Slide w/ citation &amp; subtitle">
  <p:cSld name="J-PAL Content Slide w/ citation &amp; subtitle">
    <p:spTree>
      <p:nvGrpSpPr>
        <p:cNvPr id="1" name="Shape 83"/>
        <p:cNvGrpSpPr/>
        <p:nvPr/>
      </p:nvGrpSpPr>
      <p:grpSpPr>
        <a:xfrm>
          <a:off x="0" y="0"/>
          <a:ext cx="0" cy="0"/>
          <a:chOff x="0" y="0"/>
          <a:chExt cx="0" cy="0"/>
        </a:xfrm>
      </p:grpSpPr>
      <p:sp>
        <p:nvSpPr>
          <p:cNvPr id="84" name="Google Shape;84;p77"/>
          <p:cNvSpPr txBox="1">
            <a:spLocks noGrp="1"/>
          </p:cNvSpPr>
          <p:nvPr>
            <p:ph type="title"/>
          </p:nvPr>
        </p:nvSpPr>
        <p:spPr>
          <a:xfrm>
            <a:off x="609599" y="195072"/>
            <a:ext cx="10972800" cy="115823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accent1"/>
              </a:buClr>
              <a:buSzPts val="3200"/>
              <a:buFont typeface="Century Gothic"/>
              <a:buNone/>
              <a:defRPr sz="3200" b="0" u="none" cap="none">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77"/>
          <p:cNvSpPr txBox="1">
            <a:spLocks noGrp="1"/>
          </p:cNvSpPr>
          <p:nvPr>
            <p:ph type="body" idx="1"/>
          </p:nvPr>
        </p:nvSpPr>
        <p:spPr>
          <a:xfrm>
            <a:off x="609600" y="2103120"/>
            <a:ext cx="10972800" cy="3499028"/>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solidFill>
                  <a:schemeClr val="dk1"/>
                </a:solidFill>
              </a:defRPr>
            </a:lvl1pPr>
            <a:lvl2pPr marL="914400" lvl="1" indent="-355600" algn="l">
              <a:lnSpc>
                <a:spcPct val="100000"/>
              </a:lnSpc>
              <a:spcBef>
                <a:spcPts val="400"/>
              </a:spcBef>
              <a:spcAft>
                <a:spcPts val="0"/>
              </a:spcAft>
              <a:buClr>
                <a:schemeClr val="dk1"/>
              </a:buClr>
              <a:buSzPts val="2000"/>
              <a:buChar char="–"/>
              <a:defRPr sz="2000">
                <a:solidFill>
                  <a:schemeClr val="dk1"/>
                </a:solidFill>
              </a:defRPr>
            </a:lvl2pPr>
            <a:lvl3pPr marL="1371600" lvl="2" indent="-342900" algn="l">
              <a:lnSpc>
                <a:spcPct val="100000"/>
              </a:lnSpc>
              <a:spcBef>
                <a:spcPts val="360"/>
              </a:spcBef>
              <a:spcAft>
                <a:spcPts val="0"/>
              </a:spcAft>
              <a:buClr>
                <a:schemeClr val="dk1"/>
              </a:buClr>
              <a:buSzPts val="1800"/>
              <a:buChar char="•"/>
              <a:defRPr sz="1800">
                <a:solidFill>
                  <a:schemeClr val="dk1"/>
                </a:solidFill>
              </a:defRPr>
            </a:lvl3pPr>
            <a:lvl4pPr marL="1828800" lvl="3" indent="-330200" algn="l">
              <a:lnSpc>
                <a:spcPct val="100000"/>
              </a:lnSpc>
              <a:spcBef>
                <a:spcPts val="320"/>
              </a:spcBef>
              <a:spcAft>
                <a:spcPts val="0"/>
              </a:spcAft>
              <a:buClr>
                <a:schemeClr val="dk1"/>
              </a:buClr>
              <a:buSzPts val="1600"/>
              <a:buChar char="–"/>
              <a:defRPr sz="1600">
                <a:solidFill>
                  <a:schemeClr val="dk1"/>
                </a:solidFill>
              </a:defRPr>
            </a:lvl4pPr>
            <a:lvl5pPr marL="2286000" lvl="4" indent="-330200" algn="l">
              <a:lnSpc>
                <a:spcPct val="100000"/>
              </a:lnSpc>
              <a:spcBef>
                <a:spcPts val="320"/>
              </a:spcBef>
              <a:spcAft>
                <a:spcPts val="0"/>
              </a:spcAft>
              <a:buClr>
                <a:schemeClr val="dk1"/>
              </a:buClr>
              <a:buSzPts val="1600"/>
              <a:buChar char="»"/>
              <a:defRPr sz="1600">
                <a:solidFill>
                  <a:schemeClr val="dk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6" name="Google Shape;86;p77"/>
          <p:cNvSpPr txBox="1">
            <a:spLocks noGrp="1"/>
          </p:cNvSpPr>
          <p:nvPr>
            <p:ph type="body" idx="2"/>
          </p:nvPr>
        </p:nvSpPr>
        <p:spPr>
          <a:xfrm>
            <a:off x="609601" y="1471614"/>
            <a:ext cx="10972799" cy="63182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20"/>
              </a:spcBef>
              <a:spcAft>
                <a:spcPts val="0"/>
              </a:spcAft>
              <a:buClr>
                <a:schemeClr val="accent6"/>
              </a:buClr>
              <a:buSzPts val="1600"/>
              <a:buNone/>
              <a:defRPr sz="1600">
                <a:solidFill>
                  <a:schemeClr val="accent6"/>
                </a:solidFill>
              </a:defRPr>
            </a:lvl1pPr>
            <a:lvl2pPr marL="914400" lvl="1" indent="-228600" algn="l">
              <a:lnSpc>
                <a:spcPct val="100000"/>
              </a:lnSpc>
              <a:spcBef>
                <a:spcPts val="800"/>
              </a:spcBef>
              <a:spcAft>
                <a:spcPts val="0"/>
              </a:spcAft>
              <a:buClr>
                <a:schemeClr val="dk1"/>
              </a:buClr>
              <a:buSzPts val="1800"/>
              <a:buNone/>
              <a:defRPr/>
            </a:lvl2pPr>
            <a:lvl3pPr marL="1371600" lvl="2" indent="-228600" algn="l">
              <a:lnSpc>
                <a:spcPct val="100000"/>
              </a:lnSpc>
              <a:spcBef>
                <a:spcPts val="800"/>
              </a:spcBef>
              <a:spcAft>
                <a:spcPts val="0"/>
              </a:spcAft>
              <a:buClr>
                <a:schemeClr val="dk1"/>
              </a:buClr>
              <a:buSzPts val="1800"/>
              <a:buNone/>
              <a:defRPr/>
            </a:lvl3pPr>
            <a:lvl4pPr marL="1828800" lvl="3" indent="-228600" algn="l">
              <a:lnSpc>
                <a:spcPct val="100000"/>
              </a:lnSpc>
              <a:spcBef>
                <a:spcPts val="800"/>
              </a:spcBef>
              <a:spcAft>
                <a:spcPts val="0"/>
              </a:spcAft>
              <a:buClr>
                <a:schemeClr val="dk1"/>
              </a:buClr>
              <a:buSzPts val="1600"/>
              <a:buNone/>
              <a:defRPr/>
            </a:lvl4pPr>
            <a:lvl5pPr marL="2286000" lvl="4" indent="-228600" algn="l">
              <a:lnSpc>
                <a:spcPct val="100000"/>
              </a:lnSpc>
              <a:spcBef>
                <a:spcPts val="800"/>
              </a:spcBef>
              <a:spcAft>
                <a:spcPts val="0"/>
              </a:spcAft>
              <a:buClr>
                <a:schemeClr val="dk1"/>
              </a:buClr>
              <a:buSzPts val="1400"/>
              <a:buNone/>
              <a:defRPr/>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7" name="Google Shape;87;p77"/>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77"/>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89" name="Google Shape;89;p77"/>
          <p:cNvSpPr txBox="1">
            <a:spLocks noGrp="1"/>
          </p:cNvSpPr>
          <p:nvPr>
            <p:ph type="body" idx="3"/>
          </p:nvPr>
        </p:nvSpPr>
        <p:spPr>
          <a:xfrm>
            <a:off x="609600" y="5602148"/>
            <a:ext cx="10972800" cy="590691"/>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280"/>
              </a:spcBef>
              <a:spcAft>
                <a:spcPts val="0"/>
              </a:spcAft>
              <a:buClr>
                <a:schemeClr val="dk2"/>
              </a:buClr>
              <a:buSzPts val="1400"/>
              <a:buNone/>
              <a:defRPr sz="1400">
                <a:solidFill>
                  <a:schemeClr val="dk2"/>
                </a:solidFill>
              </a:defRPr>
            </a:lvl1pPr>
            <a:lvl2pPr marL="914400" lvl="1" indent="-228600" algn="l">
              <a:lnSpc>
                <a:spcPct val="100000"/>
              </a:lnSpc>
              <a:spcBef>
                <a:spcPts val="800"/>
              </a:spcBef>
              <a:spcAft>
                <a:spcPts val="0"/>
              </a:spcAft>
              <a:buClr>
                <a:schemeClr val="dk1"/>
              </a:buClr>
              <a:buSzPts val="1400"/>
              <a:buNone/>
              <a:defRPr sz="1400"/>
            </a:lvl2pPr>
            <a:lvl3pPr marL="1371600" lvl="2" indent="-228600" algn="l">
              <a:lnSpc>
                <a:spcPct val="100000"/>
              </a:lnSpc>
              <a:spcBef>
                <a:spcPts val="800"/>
              </a:spcBef>
              <a:spcAft>
                <a:spcPts val="0"/>
              </a:spcAft>
              <a:buClr>
                <a:schemeClr val="dk1"/>
              </a:buClr>
              <a:buSzPts val="1400"/>
              <a:buNone/>
              <a:defRPr sz="1400"/>
            </a:lvl3pPr>
            <a:lvl4pPr marL="1828800" lvl="3" indent="-228600" algn="l">
              <a:lnSpc>
                <a:spcPct val="100000"/>
              </a:lnSpc>
              <a:spcBef>
                <a:spcPts val="800"/>
              </a:spcBef>
              <a:spcAft>
                <a:spcPts val="0"/>
              </a:spcAft>
              <a:buClr>
                <a:schemeClr val="dk1"/>
              </a:buClr>
              <a:buSzPts val="1400"/>
              <a:buNone/>
              <a:defRPr sz="1400"/>
            </a:lvl4pPr>
            <a:lvl5pPr marL="2286000" lvl="4" indent="-228600" algn="l">
              <a:lnSpc>
                <a:spcPct val="100000"/>
              </a:lnSpc>
              <a:spcBef>
                <a:spcPts val="800"/>
              </a:spcBef>
              <a:spcAft>
                <a:spcPts val="0"/>
              </a:spcAft>
              <a:buClr>
                <a:schemeClr val="dk1"/>
              </a:buClr>
              <a:buSzPts val="1400"/>
              <a:buNone/>
              <a:defRPr sz="1400"/>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0677222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J-PAL Section Divider | Option 1">
    <p:spTree>
      <p:nvGrpSpPr>
        <p:cNvPr id="1" name=""/>
        <p:cNvGrpSpPr/>
        <p:nvPr/>
      </p:nvGrpSpPr>
      <p:grpSpPr>
        <a:xfrm>
          <a:off x="0" y="0"/>
          <a:ext cx="0" cy="0"/>
          <a:chOff x="0" y="0"/>
          <a:chExt cx="0" cy="0"/>
        </a:xfrm>
      </p:grpSpPr>
      <p:sp>
        <p:nvSpPr>
          <p:cNvPr id="10" name="Rectangle 9"/>
          <p:cNvSpPr/>
          <p:nvPr/>
        </p:nvSpPr>
        <p:spPr>
          <a:xfrm>
            <a:off x="0" y="0"/>
            <a:ext cx="12192000" cy="686493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ira Sans Condensed Black" panose="020B0A03050000020004" pitchFamily="34" charset="0"/>
            </a:endParaRPr>
          </a:p>
        </p:txBody>
      </p:sp>
      <p:sp>
        <p:nvSpPr>
          <p:cNvPr id="11" name="Title 1"/>
          <p:cNvSpPr>
            <a:spLocks noGrp="1"/>
          </p:cNvSpPr>
          <p:nvPr>
            <p:ph type="ctrTitle"/>
          </p:nvPr>
        </p:nvSpPr>
        <p:spPr>
          <a:xfrm>
            <a:off x="862793" y="2810174"/>
            <a:ext cx="8607272" cy="1470025"/>
          </a:xfrm>
          <a:noFill/>
        </p:spPr>
        <p:txBody>
          <a:bodyPr anchor="b"/>
          <a:lstStyle>
            <a:lvl1pPr>
              <a:defRPr>
                <a:solidFill>
                  <a:schemeClr val="accent1"/>
                </a:solidFill>
              </a:defRPr>
            </a:lvl1pPr>
          </a:lstStyle>
          <a:p>
            <a:r>
              <a:rPr lang="en-US"/>
              <a:t>Click to edit Master title style</a:t>
            </a:r>
            <a:endParaRPr lang="en-US" dirty="0"/>
          </a:p>
        </p:txBody>
      </p:sp>
      <p:sp>
        <p:nvSpPr>
          <p:cNvPr id="12" name="Subtitle 2"/>
          <p:cNvSpPr>
            <a:spLocks noGrp="1"/>
          </p:cNvSpPr>
          <p:nvPr>
            <p:ph type="subTitle" idx="1"/>
          </p:nvPr>
        </p:nvSpPr>
        <p:spPr>
          <a:xfrm>
            <a:off x="862793" y="4500566"/>
            <a:ext cx="8607272" cy="1646235"/>
          </a:xfrm>
          <a:noFill/>
        </p:spPr>
        <p:txBody>
          <a:bodyPr>
            <a:normAutofit/>
          </a:bodyPr>
          <a:lstStyle>
            <a:lvl1pPr marL="0" indent="0" algn="l">
              <a:spcAft>
                <a:spcPts val="300"/>
              </a:spcAft>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71549" t="1" r="1063" b="-443"/>
          <a:stretch/>
        </p:blipFill>
        <p:spPr>
          <a:xfrm>
            <a:off x="9758363" y="-14698"/>
            <a:ext cx="2433637" cy="6898640"/>
          </a:xfrm>
          <a:prstGeom prst="rect">
            <a:avLst/>
          </a:prstGeom>
          <a:noFill/>
          <a:ln>
            <a:noFill/>
          </a:ln>
        </p:spPr>
      </p:pic>
    </p:spTree>
    <p:extLst>
      <p:ext uri="{BB962C8B-B14F-4D97-AF65-F5344CB8AC3E}">
        <p14:creationId xmlns:p14="http://schemas.microsoft.com/office/powerpoint/2010/main" val="109690305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J-PAL Two Content Slide w/ citation">
  <p:cSld name="J-PAL Two Content Slide w/ citation">
    <p:spTree>
      <p:nvGrpSpPr>
        <p:cNvPr id="1" name="Shape 90"/>
        <p:cNvGrpSpPr/>
        <p:nvPr/>
      </p:nvGrpSpPr>
      <p:grpSpPr>
        <a:xfrm>
          <a:off x="0" y="0"/>
          <a:ext cx="0" cy="0"/>
          <a:chOff x="0" y="0"/>
          <a:chExt cx="0" cy="0"/>
        </a:xfrm>
      </p:grpSpPr>
      <p:sp>
        <p:nvSpPr>
          <p:cNvPr id="91" name="Google Shape;91;p78"/>
          <p:cNvSpPr txBox="1">
            <a:spLocks noGrp="1"/>
          </p:cNvSpPr>
          <p:nvPr>
            <p:ph type="title"/>
          </p:nvPr>
        </p:nvSpPr>
        <p:spPr>
          <a:xfrm>
            <a:off x="609600" y="195072"/>
            <a:ext cx="10972800" cy="1158241"/>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3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78"/>
          <p:cNvSpPr txBox="1">
            <a:spLocks noGrp="1"/>
          </p:cNvSpPr>
          <p:nvPr>
            <p:ph type="body" idx="1"/>
          </p:nvPr>
        </p:nvSpPr>
        <p:spPr>
          <a:xfrm>
            <a:off x="609600" y="1472185"/>
            <a:ext cx="5384800" cy="4129963"/>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93" name="Google Shape;93;p78"/>
          <p:cNvSpPr txBox="1">
            <a:spLocks noGrp="1"/>
          </p:cNvSpPr>
          <p:nvPr>
            <p:ph type="body" idx="2"/>
          </p:nvPr>
        </p:nvSpPr>
        <p:spPr>
          <a:xfrm>
            <a:off x="6197600" y="1472185"/>
            <a:ext cx="5384800" cy="4129963"/>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94" name="Google Shape;94;p78"/>
          <p:cNvSpPr txBox="1">
            <a:spLocks noGrp="1"/>
          </p:cNvSpPr>
          <p:nvPr>
            <p:ph type="body" idx="3"/>
          </p:nvPr>
        </p:nvSpPr>
        <p:spPr>
          <a:xfrm>
            <a:off x="609600" y="5602148"/>
            <a:ext cx="10972800" cy="590691"/>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280"/>
              </a:spcBef>
              <a:spcAft>
                <a:spcPts val="0"/>
              </a:spcAft>
              <a:buClr>
                <a:schemeClr val="dk2"/>
              </a:buClr>
              <a:buSzPts val="1400"/>
              <a:buNone/>
              <a:defRPr sz="1400">
                <a:solidFill>
                  <a:schemeClr val="dk2"/>
                </a:solidFill>
              </a:defRPr>
            </a:lvl1pPr>
            <a:lvl2pPr marL="914400" lvl="1" indent="-228600" algn="l">
              <a:lnSpc>
                <a:spcPct val="100000"/>
              </a:lnSpc>
              <a:spcBef>
                <a:spcPts val="800"/>
              </a:spcBef>
              <a:spcAft>
                <a:spcPts val="0"/>
              </a:spcAft>
              <a:buClr>
                <a:schemeClr val="dk1"/>
              </a:buClr>
              <a:buSzPts val="1400"/>
              <a:buNone/>
              <a:defRPr sz="1400"/>
            </a:lvl2pPr>
            <a:lvl3pPr marL="1371600" lvl="2" indent="-228600" algn="l">
              <a:lnSpc>
                <a:spcPct val="100000"/>
              </a:lnSpc>
              <a:spcBef>
                <a:spcPts val="800"/>
              </a:spcBef>
              <a:spcAft>
                <a:spcPts val="0"/>
              </a:spcAft>
              <a:buClr>
                <a:schemeClr val="dk1"/>
              </a:buClr>
              <a:buSzPts val="1400"/>
              <a:buNone/>
              <a:defRPr sz="1400"/>
            </a:lvl3pPr>
            <a:lvl4pPr marL="1828800" lvl="3" indent="-228600" algn="l">
              <a:lnSpc>
                <a:spcPct val="100000"/>
              </a:lnSpc>
              <a:spcBef>
                <a:spcPts val="800"/>
              </a:spcBef>
              <a:spcAft>
                <a:spcPts val="0"/>
              </a:spcAft>
              <a:buClr>
                <a:schemeClr val="dk1"/>
              </a:buClr>
              <a:buSzPts val="1400"/>
              <a:buNone/>
              <a:defRPr sz="1400"/>
            </a:lvl4pPr>
            <a:lvl5pPr marL="2286000" lvl="4" indent="-228600" algn="l">
              <a:lnSpc>
                <a:spcPct val="100000"/>
              </a:lnSpc>
              <a:spcBef>
                <a:spcPts val="800"/>
              </a:spcBef>
              <a:spcAft>
                <a:spcPts val="0"/>
              </a:spcAft>
              <a:buClr>
                <a:schemeClr val="dk1"/>
              </a:buClr>
              <a:buSzPts val="1400"/>
              <a:buNone/>
              <a:defRPr sz="1400"/>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5" name="Google Shape;95;p78"/>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78"/>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44666533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J-PAL Comparison Slide">
  <p:cSld name="J-PAL Comparison Slide">
    <p:spTree>
      <p:nvGrpSpPr>
        <p:cNvPr id="1" name="Shape 97"/>
        <p:cNvGrpSpPr/>
        <p:nvPr/>
      </p:nvGrpSpPr>
      <p:grpSpPr>
        <a:xfrm>
          <a:off x="0" y="0"/>
          <a:ext cx="0" cy="0"/>
          <a:chOff x="0" y="0"/>
          <a:chExt cx="0" cy="0"/>
        </a:xfrm>
      </p:grpSpPr>
      <p:sp>
        <p:nvSpPr>
          <p:cNvPr id="98" name="Google Shape;98;p79"/>
          <p:cNvSpPr txBox="1">
            <a:spLocks noGrp="1"/>
          </p:cNvSpPr>
          <p:nvPr>
            <p:ph type="title"/>
          </p:nvPr>
        </p:nvSpPr>
        <p:spPr>
          <a:xfrm>
            <a:off x="609600" y="195071"/>
            <a:ext cx="10972800" cy="1158241"/>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3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79"/>
          <p:cNvSpPr txBox="1">
            <a:spLocks noGrp="1"/>
          </p:cNvSpPr>
          <p:nvPr>
            <p:ph type="body" idx="1"/>
          </p:nvPr>
        </p:nvSpPr>
        <p:spPr>
          <a:xfrm>
            <a:off x="609600" y="1472185"/>
            <a:ext cx="5386917" cy="43891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40"/>
              </a:spcBef>
              <a:spcAft>
                <a:spcPts val="0"/>
              </a:spcAft>
              <a:buClr>
                <a:schemeClr val="dk1"/>
              </a:buClr>
              <a:buSzPts val="2200"/>
              <a:buNone/>
              <a:defRPr sz="2200" b="1"/>
            </a:lvl1pPr>
            <a:lvl2pPr marL="914400" lvl="1" indent="-228600" algn="l">
              <a:lnSpc>
                <a:spcPct val="100000"/>
              </a:lnSpc>
              <a:spcBef>
                <a:spcPts val="800"/>
              </a:spcBef>
              <a:spcAft>
                <a:spcPts val="0"/>
              </a:spcAft>
              <a:buClr>
                <a:schemeClr val="dk1"/>
              </a:buClr>
              <a:buSzPts val="2000"/>
              <a:buNone/>
              <a:defRPr sz="2000" b="1"/>
            </a:lvl2pPr>
            <a:lvl3pPr marL="1371600" lvl="2" indent="-228600" algn="l">
              <a:lnSpc>
                <a:spcPct val="100000"/>
              </a:lnSpc>
              <a:spcBef>
                <a:spcPts val="800"/>
              </a:spcBef>
              <a:spcAft>
                <a:spcPts val="0"/>
              </a:spcAft>
              <a:buClr>
                <a:schemeClr val="dk1"/>
              </a:buClr>
              <a:buSzPts val="1800"/>
              <a:buNone/>
              <a:defRPr sz="1800" b="1"/>
            </a:lvl3pPr>
            <a:lvl4pPr marL="1828800" lvl="3" indent="-228600" algn="l">
              <a:lnSpc>
                <a:spcPct val="100000"/>
              </a:lnSpc>
              <a:spcBef>
                <a:spcPts val="800"/>
              </a:spcBef>
              <a:spcAft>
                <a:spcPts val="0"/>
              </a:spcAft>
              <a:buClr>
                <a:schemeClr val="dk1"/>
              </a:buClr>
              <a:buSzPts val="1600"/>
              <a:buNone/>
              <a:defRPr sz="1600" b="1"/>
            </a:lvl4pPr>
            <a:lvl5pPr marL="2286000" lvl="4" indent="-228600" algn="l">
              <a:lnSpc>
                <a:spcPct val="100000"/>
              </a:lnSpc>
              <a:spcBef>
                <a:spcPts val="800"/>
              </a:spcBef>
              <a:spcAft>
                <a:spcPts val="0"/>
              </a:spcAft>
              <a:buClr>
                <a:schemeClr val="dk1"/>
              </a:buClr>
              <a:buSzPts val="1600"/>
              <a:buNone/>
              <a:defRPr sz="1600" b="1"/>
            </a:lvl5pPr>
            <a:lvl6pPr marL="2743200" lvl="5" indent="-228600" algn="l">
              <a:lnSpc>
                <a:spcPct val="100000"/>
              </a:lnSpc>
              <a:spcBef>
                <a:spcPts val="80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100" name="Google Shape;100;p79"/>
          <p:cNvSpPr txBox="1">
            <a:spLocks noGrp="1"/>
          </p:cNvSpPr>
          <p:nvPr>
            <p:ph type="body" idx="2"/>
          </p:nvPr>
        </p:nvSpPr>
        <p:spPr>
          <a:xfrm>
            <a:off x="609600" y="1911098"/>
            <a:ext cx="5386917" cy="4279391"/>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42900" algn="l">
              <a:lnSpc>
                <a:spcPct val="100000"/>
              </a:lnSpc>
              <a:spcBef>
                <a:spcPts val="800"/>
              </a:spcBef>
              <a:spcAft>
                <a:spcPts val="0"/>
              </a:spcAft>
              <a:buClr>
                <a:schemeClr val="dk1"/>
              </a:buClr>
              <a:buSzPts val="1800"/>
              <a:buChar char="•"/>
              <a:defRPr sz="1800"/>
            </a:lvl3pPr>
            <a:lvl4pPr marL="1828800" lvl="3" indent="-330200" algn="l">
              <a:lnSpc>
                <a:spcPct val="100000"/>
              </a:lnSpc>
              <a:spcBef>
                <a:spcPts val="800"/>
              </a:spcBef>
              <a:spcAft>
                <a:spcPts val="0"/>
              </a:spcAft>
              <a:buClr>
                <a:schemeClr val="dk1"/>
              </a:buClr>
              <a:buSzPts val="1600"/>
              <a:buChar char="–"/>
              <a:defRPr sz="1600"/>
            </a:lvl4pPr>
            <a:lvl5pPr marL="2286000" lvl="4" indent="-330200" algn="l">
              <a:lnSpc>
                <a:spcPct val="100000"/>
              </a:lnSpc>
              <a:spcBef>
                <a:spcPts val="800"/>
              </a:spcBef>
              <a:spcAft>
                <a:spcPts val="0"/>
              </a:spcAft>
              <a:buClr>
                <a:schemeClr val="dk1"/>
              </a:buClr>
              <a:buSzPts val="1600"/>
              <a:buChar char="»"/>
              <a:defRPr sz="1600"/>
            </a:lvl5pPr>
            <a:lvl6pPr marL="2743200" lvl="5" indent="-330200" algn="l">
              <a:lnSpc>
                <a:spcPct val="100000"/>
              </a:lnSpc>
              <a:spcBef>
                <a:spcPts val="80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101" name="Google Shape;101;p79"/>
          <p:cNvSpPr txBox="1">
            <a:spLocks noGrp="1"/>
          </p:cNvSpPr>
          <p:nvPr>
            <p:ph type="body" idx="3"/>
          </p:nvPr>
        </p:nvSpPr>
        <p:spPr>
          <a:xfrm>
            <a:off x="6193368" y="1472185"/>
            <a:ext cx="5389033" cy="43891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40"/>
              </a:spcBef>
              <a:spcAft>
                <a:spcPts val="0"/>
              </a:spcAft>
              <a:buClr>
                <a:schemeClr val="dk1"/>
              </a:buClr>
              <a:buSzPts val="2200"/>
              <a:buNone/>
              <a:defRPr sz="2200" b="1"/>
            </a:lvl1pPr>
            <a:lvl2pPr marL="914400" lvl="1" indent="-228600" algn="l">
              <a:lnSpc>
                <a:spcPct val="100000"/>
              </a:lnSpc>
              <a:spcBef>
                <a:spcPts val="800"/>
              </a:spcBef>
              <a:spcAft>
                <a:spcPts val="0"/>
              </a:spcAft>
              <a:buClr>
                <a:schemeClr val="dk1"/>
              </a:buClr>
              <a:buSzPts val="2000"/>
              <a:buNone/>
              <a:defRPr sz="2000" b="1"/>
            </a:lvl2pPr>
            <a:lvl3pPr marL="1371600" lvl="2" indent="-228600" algn="l">
              <a:lnSpc>
                <a:spcPct val="100000"/>
              </a:lnSpc>
              <a:spcBef>
                <a:spcPts val="800"/>
              </a:spcBef>
              <a:spcAft>
                <a:spcPts val="0"/>
              </a:spcAft>
              <a:buClr>
                <a:schemeClr val="dk1"/>
              </a:buClr>
              <a:buSzPts val="1800"/>
              <a:buNone/>
              <a:defRPr sz="1800" b="1"/>
            </a:lvl3pPr>
            <a:lvl4pPr marL="1828800" lvl="3" indent="-228600" algn="l">
              <a:lnSpc>
                <a:spcPct val="100000"/>
              </a:lnSpc>
              <a:spcBef>
                <a:spcPts val="800"/>
              </a:spcBef>
              <a:spcAft>
                <a:spcPts val="0"/>
              </a:spcAft>
              <a:buClr>
                <a:schemeClr val="dk1"/>
              </a:buClr>
              <a:buSzPts val="1600"/>
              <a:buNone/>
              <a:defRPr sz="1600" b="1"/>
            </a:lvl4pPr>
            <a:lvl5pPr marL="2286000" lvl="4" indent="-228600" algn="l">
              <a:lnSpc>
                <a:spcPct val="100000"/>
              </a:lnSpc>
              <a:spcBef>
                <a:spcPts val="800"/>
              </a:spcBef>
              <a:spcAft>
                <a:spcPts val="0"/>
              </a:spcAft>
              <a:buClr>
                <a:schemeClr val="dk1"/>
              </a:buClr>
              <a:buSzPts val="1600"/>
              <a:buNone/>
              <a:defRPr sz="1600" b="1"/>
            </a:lvl5pPr>
            <a:lvl6pPr marL="2743200" lvl="5" indent="-228600" algn="l">
              <a:lnSpc>
                <a:spcPct val="100000"/>
              </a:lnSpc>
              <a:spcBef>
                <a:spcPts val="80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102" name="Google Shape;102;p79"/>
          <p:cNvSpPr txBox="1">
            <a:spLocks noGrp="1"/>
          </p:cNvSpPr>
          <p:nvPr>
            <p:ph type="body" idx="4"/>
          </p:nvPr>
        </p:nvSpPr>
        <p:spPr>
          <a:xfrm>
            <a:off x="6193368" y="1911098"/>
            <a:ext cx="5389033" cy="4279391"/>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42900" algn="l">
              <a:lnSpc>
                <a:spcPct val="100000"/>
              </a:lnSpc>
              <a:spcBef>
                <a:spcPts val="800"/>
              </a:spcBef>
              <a:spcAft>
                <a:spcPts val="0"/>
              </a:spcAft>
              <a:buClr>
                <a:schemeClr val="dk1"/>
              </a:buClr>
              <a:buSzPts val="1800"/>
              <a:buChar char="•"/>
              <a:defRPr sz="1800"/>
            </a:lvl3pPr>
            <a:lvl4pPr marL="1828800" lvl="3" indent="-330200" algn="l">
              <a:lnSpc>
                <a:spcPct val="100000"/>
              </a:lnSpc>
              <a:spcBef>
                <a:spcPts val="800"/>
              </a:spcBef>
              <a:spcAft>
                <a:spcPts val="0"/>
              </a:spcAft>
              <a:buClr>
                <a:schemeClr val="dk1"/>
              </a:buClr>
              <a:buSzPts val="1600"/>
              <a:buChar char="–"/>
              <a:defRPr sz="1600"/>
            </a:lvl4pPr>
            <a:lvl5pPr marL="2286000" lvl="4" indent="-330200" algn="l">
              <a:lnSpc>
                <a:spcPct val="100000"/>
              </a:lnSpc>
              <a:spcBef>
                <a:spcPts val="800"/>
              </a:spcBef>
              <a:spcAft>
                <a:spcPts val="0"/>
              </a:spcAft>
              <a:buClr>
                <a:schemeClr val="dk1"/>
              </a:buClr>
              <a:buSzPts val="1600"/>
              <a:buChar char="»"/>
              <a:defRPr sz="1600"/>
            </a:lvl5pPr>
            <a:lvl6pPr marL="2743200" lvl="5" indent="-330200" algn="l">
              <a:lnSpc>
                <a:spcPct val="100000"/>
              </a:lnSpc>
              <a:spcBef>
                <a:spcPts val="80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103" name="Google Shape;103;p79"/>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79"/>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975355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J-PAL Image &amp; Caption w/ Content Left">
  <p:cSld name="J-PAL Image &amp; Caption w/ Content Left">
    <p:spTree>
      <p:nvGrpSpPr>
        <p:cNvPr id="1" name="Shape 105"/>
        <p:cNvGrpSpPr/>
        <p:nvPr/>
      </p:nvGrpSpPr>
      <p:grpSpPr>
        <a:xfrm>
          <a:off x="0" y="0"/>
          <a:ext cx="0" cy="0"/>
          <a:chOff x="0" y="0"/>
          <a:chExt cx="0" cy="0"/>
        </a:xfrm>
      </p:grpSpPr>
      <p:sp>
        <p:nvSpPr>
          <p:cNvPr id="106" name="Google Shape;106;p80"/>
          <p:cNvSpPr txBox="1">
            <a:spLocks noGrp="1"/>
          </p:cNvSpPr>
          <p:nvPr>
            <p:ph type="title"/>
          </p:nvPr>
        </p:nvSpPr>
        <p:spPr>
          <a:xfrm>
            <a:off x="609600" y="195072"/>
            <a:ext cx="10972800" cy="1142629"/>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3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80"/>
          <p:cNvSpPr txBox="1">
            <a:spLocks noGrp="1"/>
          </p:cNvSpPr>
          <p:nvPr>
            <p:ph type="body" idx="1"/>
          </p:nvPr>
        </p:nvSpPr>
        <p:spPr>
          <a:xfrm>
            <a:off x="7776519" y="1474574"/>
            <a:ext cx="3805880" cy="345693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40"/>
              </a:spcBef>
              <a:spcAft>
                <a:spcPts val="0"/>
              </a:spcAft>
              <a:buClr>
                <a:schemeClr val="dk1"/>
              </a:buClr>
              <a:buSzPts val="2200"/>
              <a:buNone/>
              <a:defRPr sz="2200">
                <a:solidFill>
                  <a:schemeClr val="dk1"/>
                </a:solidFill>
              </a:defRPr>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08" name="Google Shape;108;p80"/>
          <p:cNvSpPr txBox="1">
            <a:spLocks noGrp="1"/>
          </p:cNvSpPr>
          <p:nvPr>
            <p:ph type="body" idx="2"/>
          </p:nvPr>
        </p:nvSpPr>
        <p:spPr>
          <a:xfrm>
            <a:off x="609598" y="1474574"/>
            <a:ext cx="6862765" cy="4651591"/>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09" name="Google Shape;109;p80"/>
          <p:cNvSpPr txBox="1">
            <a:spLocks noGrp="1"/>
          </p:cNvSpPr>
          <p:nvPr>
            <p:ph type="body" idx="3"/>
          </p:nvPr>
        </p:nvSpPr>
        <p:spPr>
          <a:xfrm>
            <a:off x="7776519" y="5129452"/>
            <a:ext cx="3805880" cy="996713"/>
          </a:xfrm>
          <a:prstGeom prst="rect">
            <a:avLst/>
          </a:prstGeom>
          <a:noFill/>
          <a:ln>
            <a:noFill/>
          </a:ln>
        </p:spPr>
        <p:txBody>
          <a:bodyPr spcFirstLastPara="1" wrap="square" lIns="0" tIns="45700" rIns="91425" bIns="45700" anchor="t" anchorCtr="0">
            <a:normAutofit/>
          </a:bodyPr>
          <a:lstStyle>
            <a:lvl1pPr marL="457200" lvl="0" indent="-228600" algn="l">
              <a:lnSpc>
                <a:spcPct val="100000"/>
              </a:lnSpc>
              <a:spcBef>
                <a:spcPts val="280"/>
              </a:spcBef>
              <a:spcAft>
                <a:spcPts val="0"/>
              </a:spcAft>
              <a:buClr>
                <a:schemeClr val="accent6"/>
              </a:buClr>
              <a:buSzPts val="1400"/>
              <a:buNone/>
              <a:defRPr sz="1400" i="1">
                <a:solidFill>
                  <a:schemeClr val="accent6"/>
                </a:solidFill>
              </a:defRPr>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10" name="Google Shape;110;p80"/>
          <p:cNvSpPr txBox="1">
            <a:spLocks noGrp="1"/>
          </p:cNvSpPr>
          <p:nvPr>
            <p:ph type="body" idx="4"/>
          </p:nvPr>
        </p:nvSpPr>
        <p:spPr>
          <a:xfrm>
            <a:off x="7776518" y="4931511"/>
            <a:ext cx="3805881" cy="197941"/>
          </a:xfrm>
          <a:prstGeom prst="rect">
            <a:avLst/>
          </a:prstGeom>
          <a:noFill/>
          <a:ln>
            <a:noFill/>
          </a:ln>
        </p:spPr>
        <p:txBody>
          <a:bodyPr spcFirstLastPara="1" wrap="square" lIns="0" tIns="18275" rIns="0" bIns="18275" anchor="t" anchorCtr="0">
            <a:noAutofit/>
          </a:bodyPr>
          <a:lstStyle>
            <a:lvl1pPr marL="457200" lvl="0" indent="-228600" algn="l">
              <a:lnSpc>
                <a:spcPct val="100000"/>
              </a:lnSpc>
              <a:spcBef>
                <a:spcPts val="140"/>
              </a:spcBef>
              <a:spcAft>
                <a:spcPts val="0"/>
              </a:spcAft>
              <a:buClr>
                <a:srgbClr val="979797"/>
              </a:buClr>
              <a:buSzPts val="700"/>
              <a:buNone/>
              <a:defRPr sz="700">
                <a:solidFill>
                  <a:srgbClr val="979797"/>
                </a:solidFill>
              </a:defRPr>
            </a:lvl1pPr>
            <a:lvl2pPr marL="914400" lvl="1" indent="-228600" algn="l">
              <a:lnSpc>
                <a:spcPct val="100000"/>
              </a:lnSpc>
              <a:spcBef>
                <a:spcPts val="800"/>
              </a:spcBef>
              <a:spcAft>
                <a:spcPts val="0"/>
              </a:spcAft>
              <a:buClr>
                <a:schemeClr val="dk1"/>
              </a:buClr>
              <a:buSzPts val="1400"/>
              <a:buNone/>
              <a:defRPr sz="1400"/>
            </a:lvl2pPr>
            <a:lvl3pPr marL="1371600" lvl="2" indent="-228600" algn="l">
              <a:lnSpc>
                <a:spcPct val="100000"/>
              </a:lnSpc>
              <a:spcBef>
                <a:spcPts val="800"/>
              </a:spcBef>
              <a:spcAft>
                <a:spcPts val="0"/>
              </a:spcAft>
              <a:buClr>
                <a:schemeClr val="dk1"/>
              </a:buClr>
              <a:buSzPts val="1400"/>
              <a:buNone/>
              <a:defRPr sz="1400"/>
            </a:lvl3pPr>
            <a:lvl4pPr marL="1828800" lvl="3" indent="-228600" algn="l">
              <a:lnSpc>
                <a:spcPct val="100000"/>
              </a:lnSpc>
              <a:spcBef>
                <a:spcPts val="800"/>
              </a:spcBef>
              <a:spcAft>
                <a:spcPts val="0"/>
              </a:spcAft>
              <a:buClr>
                <a:schemeClr val="dk1"/>
              </a:buClr>
              <a:buSzPts val="1400"/>
              <a:buNone/>
              <a:defRPr sz="1400"/>
            </a:lvl4pPr>
            <a:lvl5pPr marL="2286000" lvl="4" indent="-228600" algn="l">
              <a:lnSpc>
                <a:spcPct val="100000"/>
              </a:lnSpc>
              <a:spcBef>
                <a:spcPts val="800"/>
              </a:spcBef>
              <a:spcAft>
                <a:spcPts val="0"/>
              </a:spcAft>
              <a:buClr>
                <a:schemeClr val="dk1"/>
              </a:buClr>
              <a:buSzPts val="1400"/>
              <a:buNone/>
              <a:defRPr sz="1400"/>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1" name="Google Shape;111;p80"/>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80"/>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0872576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J-PAL Image &amp; Caption w/ Content Right">
  <p:cSld name="J-PAL Image &amp; Caption w/ Content Right">
    <p:spTree>
      <p:nvGrpSpPr>
        <p:cNvPr id="1" name="Shape 113"/>
        <p:cNvGrpSpPr/>
        <p:nvPr/>
      </p:nvGrpSpPr>
      <p:grpSpPr>
        <a:xfrm>
          <a:off x="0" y="0"/>
          <a:ext cx="0" cy="0"/>
          <a:chOff x="0" y="0"/>
          <a:chExt cx="0" cy="0"/>
        </a:xfrm>
      </p:grpSpPr>
      <p:sp>
        <p:nvSpPr>
          <p:cNvPr id="114" name="Google Shape;114;p81"/>
          <p:cNvSpPr txBox="1">
            <a:spLocks noGrp="1"/>
          </p:cNvSpPr>
          <p:nvPr>
            <p:ph type="title"/>
          </p:nvPr>
        </p:nvSpPr>
        <p:spPr>
          <a:xfrm>
            <a:off x="609599" y="195072"/>
            <a:ext cx="10972800" cy="1164171"/>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3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81"/>
          <p:cNvSpPr txBox="1">
            <a:spLocks noGrp="1"/>
          </p:cNvSpPr>
          <p:nvPr>
            <p:ph type="body" idx="1"/>
          </p:nvPr>
        </p:nvSpPr>
        <p:spPr>
          <a:xfrm>
            <a:off x="4700588" y="1474574"/>
            <a:ext cx="6881813" cy="4651590"/>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16" name="Google Shape;116;p81"/>
          <p:cNvSpPr txBox="1">
            <a:spLocks noGrp="1"/>
          </p:cNvSpPr>
          <p:nvPr>
            <p:ph type="body" idx="2"/>
          </p:nvPr>
        </p:nvSpPr>
        <p:spPr>
          <a:xfrm>
            <a:off x="609601" y="1474574"/>
            <a:ext cx="3805881" cy="3456936"/>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40"/>
              </a:spcBef>
              <a:spcAft>
                <a:spcPts val="0"/>
              </a:spcAft>
              <a:buClr>
                <a:schemeClr val="dk1"/>
              </a:buClr>
              <a:buSzPts val="2200"/>
              <a:buNone/>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17" name="Google Shape;117;p81"/>
          <p:cNvSpPr txBox="1">
            <a:spLocks noGrp="1"/>
          </p:cNvSpPr>
          <p:nvPr>
            <p:ph type="body" idx="3"/>
          </p:nvPr>
        </p:nvSpPr>
        <p:spPr>
          <a:xfrm>
            <a:off x="609601" y="5129452"/>
            <a:ext cx="3805881" cy="996713"/>
          </a:xfrm>
          <a:prstGeom prst="rect">
            <a:avLst/>
          </a:prstGeom>
          <a:noFill/>
          <a:ln>
            <a:noFill/>
          </a:ln>
        </p:spPr>
        <p:txBody>
          <a:bodyPr spcFirstLastPara="1" wrap="square" lIns="0" tIns="45700" rIns="91425" bIns="45700" anchor="t" anchorCtr="0">
            <a:normAutofit/>
          </a:bodyPr>
          <a:lstStyle>
            <a:lvl1pPr marL="457200" lvl="0" indent="-228600" algn="l">
              <a:lnSpc>
                <a:spcPct val="100000"/>
              </a:lnSpc>
              <a:spcBef>
                <a:spcPts val="280"/>
              </a:spcBef>
              <a:spcAft>
                <a:spcPts val="0"/>
              </a:spcAft>
              <a:buClr>
                <a:schemeClr val="accent6"/>
              </a:buClr>
              <a:buSzPts val="1400"/>
              <a:buNone/>
              <a:defRPr sz="1400" i="1">
                <a:solidFill>
                  <a:schemeClr val="accent6"/>
                </a:solidFill>
              </a:defRPr>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18" name="Google Shape;118;p81"/>
          <p:cNvSpPr txBox="1">
            <a:spLocks noGrp="1"/>
          </p:cNvSpPr>
          <p:nvPr>
            <p:ph type="body" idx="4"/>
          </p:nvPr>
        </p:nvSpPr>
        <p:spPr>
          <a:xfrm>
            <a:off x="609600" y="4931511"/>
            <a:ext cx="3805883" cy="197941"/>
          </a:xfrm>
          <a:prstGeom prst="rect">
            <a:avLst/>
          </a:prstGeom>
          <a:noFill/>
          <a:ln>
            <a:noFill/>
          </a:ln>
        </p:spPr>
        <p:txBody>
          <a:bodyPr spcFirstLastPara="1" wrap="square" lIns="0" tIns="18275" rIns="0" bIns="18275" anchor="t" anchorCtr="0">
            <a:noAutofit/>
          </a:bodyPr>
          <a:lstStyle>
            <a:lvl1pPr marL="457200" lvl="0" indent="-228600" algn="l">
              <a:lnSpc>
                <a:spcPct val="100000"/>
              </a:lnSpc>
              <a:spcBef>
                <a:spcPts val="140"/>
              </a:spcBef>
              <a:spcAft>
                <a:spcPts val="0"/>
              </a:spcAft>
              <a:buClr>
                <a:srgbClr val="979797"/>
              </a:buClr>
              <a:buSzPts val="700"/>
              <a:buNone/>
              <a:defRPr sz="700">
                <a:solidFill>
                  <a:srgbClr val="979797"/>
                </a:solidFill>
              </a:defRPr>
            </a:lvl1pPr>
            <a:lvl2pPr marL="914400" lvl="1" indent="-228600" algn="l">
              <a:lnSpc>
                <a:spcPct val="100000"/>
              </a:lnSpc>
              <a:spcBef>
                <a:spcPts val="800"/>
              </a:spcBef>
              <a:spcAft>
                <a:spcPts val="0"/>
              </a:spcAft>
              <a:buClr>
                <a:schemeClr val="dk1"/>
              </a:buClr>
              <a:buSzPts val="1400"/>
              <a:buNone/>
              <a:defRPr sz="1400"/>
            </a:lvl2pPr>
            <a:lvl3pPr marL="1371600" lvl="2" indent="-228600" algn="l">
              <a:lnSpc>
                <a:spcPct val="100000"/>
              </a:lnSpc>
              <a:spcBef>
                <a:spcPts val="800"/>
              </a:spcBef>
              <a:spcAft>
                <a:spcPts val="0"/>
              </a:spcAft>
              <a:buClr>
                <a:schemeClr val="dk1"/>
              </a:buClr>
              <a:buSzPts val="1400"/>
              <a:buNone/>
              <a:defRPr sz="1400"/>
            </a:lvl3pPr>
            <a:lvl4pPr marL="1828800" lvl="3" indent="-228600" algn="l">
              <a:lnSpc>
                <a:spcPct val="100000"/>
              </a:lnSpc>
              <a:spcBef>
                <a:spcPts val="800"/>
              </a:spcBef>
              <a:spcAft>
                <a:spcPts val="0"/>
              </a:spcAft>
              <a:buClr>
                <a:schemeClr val="dk1"/>
              </a:buClr>
              <a:buSzPts val="1400"/>
              <a:buNone/>
              <a:defRPr sz="1400"/>
            </a:lvl4pPr>
            <a:lvl5pPr marL="2286000" lvl="4" indent="-228600" algn="l">
              <a:lnSpc>
                <a:spcPct val="100000"/>
              </a:lnSpc>
              <a:spcBef>
                <a:spcPts val="800"/>
              </a:spcBef>
              <a:spcAft>
                <a:spcPts val="0"/>
              </a:spcAft>
              <a:buClr>
                <a:schemeClr val="dk1"/>
              </a:buClr>
              <a:buSzPts val="1400"/>
              <a:buNone/>
              <a:defRPr sz="1400"/>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9" name="Google Shape;119;p81"/>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81"/>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9295029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J-PAL Image w/ Content Left">
  <p:cSld name="J-PAL Image w/ Content Left">
    <p:spTree>
      <p:nvGrpSpPr>
        <p:cNvPr id="1" name="Shape 121"/>
        <p:cNvGrpSpPr/>
        <p:nvPr/>
      </p:nvGrpSpPr>
      <p:grpSpPr>
        <a:xfrm>
          <a:off x="0" y="0"/>
          <a:ext cx="0" cy="0"/>
          <a:chOff x="0" y="0"/>
          <a:chExt cx="0" cy="0"/>
        </a:xfrm>
      </p:grpSpPr>
      <p:sp>
        <p:nvSpPr>
          <p:cNvPr id="122" name="Google Shape;122;p82"/>
          <p:cNvSpPr txBox="1">
            <a:spLocks noGrp="1"/>
          </p:cNvSpPr>
          <p:nvPr>
            <p:ph type="title"/>
          </p:nvPr>
        </p:nvSpPr>
        <p:spPr>
          <a:xfrm>
            <a:off x="609600" y="195071"/>
            <a:ext cx="10972800" cy="1158241"/>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3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82"/>
          <p:cNvSpPr txBox="1">
            <a:spLocks noGrp="1"/>
          </p:cNvSpPr>
          <p:nvPr>
            <p:ph type="body" idx="1"/>
          </p:nvPr>
        </p:nvSpPr>
        <p:spPr>
          <a:xfrm>
            <a:off x="7790687" y="1484903"/>
            <a:ext cx="3791711" cy="443915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40"/>
              </a:spcBef>
              <a:spcAft>
                <a:spcPts val="0"/>
              </a:spcAft>
              <a:buClr>
                <a:schemeClr val="dk1"/>
              </a:buClr>
              <a:buSzPts val="2200"/>
              <a:buNone/>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24" name="Google Shape;124;p82"/>
          <p:cNvSpPr txBox="1">
            <a:spLocks noGrp="1"/>
          </p:cNvSpPr>
          <p:nvPr>
            <p:ph type="body" idx="2"/>
          </p:nvPr>
        </p:nvSpPr>
        <p:spPr>
          <a:xfrm>
            <a:off x="609600" y="1484904"/>
            <a:ext cx="6862764" cy="4637099"/>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25" name="Google Shape;125;p82"/>
          <p:cNvSpPr txBox="1">
            <a:spLocks noGrp="1"/>
          </p:cNvSpPr>
          <p:nvPr>
            <p:ph type="body" idx="3"/>
          </p:nvPr>
        </p:nvSpPr>
        <p:spPr>
          <a:xfrm>
            <a:off x="7790687" y="5924062"/>
            <a:ext cx="3791712" cy="197941"/>
          </a:xfrm>
          <a:prstGeom prst="rect">
            <a:avLst/>
          </a:prstGeom>
          <a:noFill/>
          <a:ln>
            <a:noFill/>
          </a:ln>
        </p:spPr>
        <p:txBody>
          <a:bodyPr spcFirstLastPara="1" wrap="square" lIns="0" tIns="9125" rIns="0" bIns="18275" anchor="t" anchorCtr="0">
            <a:noAutofit/>
          </a:bodyPr>
          <a:lstStyle>
            <a:lvl1pPr marL="457200" lvl="0" indent="-228600" algn="l">
              <a:lnSpc>
                <a:spcPct val="100000"/>
              </a:lnSpc>
              <a:spcBef>
                <a:spcPts val="140"/>
              </a:spcBef>
              <a:spcAft>
                <a:spcPts val="0"/>
              </a:spcAft>
              <a:buClr>
                <a:srgbClr val="979797"/>
              </a:buClr>
              <a:buSzPts val="700"/>
              <a:buNone/>
              <a:defRPr sz="700">
                <a:solidFill>
                  <a:srgbClr val="979797"/>
                </a:solidFill>
              </a:defRPr>
            </a:lvl1pPr>
            <a:lvl2pPr marL="914400" lvl="1" indent="-228600" algn="l">
              <a:lnSpc>
                <a:spcPct val="100000"/>
              </a:lnSpc>
              <a:spcBef>
                <a:spcPts val="800"/>
              </a:spcBef>
              <a:spcAft>
                <a:spcPts val="0"/>
              </a:spcAft>
              <a:buClr>
                <a:schemeClr val="dk1"/>
              </a:buClr>
              <a:buSzPts val="1400"/>
              <a:buNone/>
              <a:defRPr sz="1400"/>
            </a:lvl2pPr>
            <a:lvl3pPr marL="1371600" lvl="2" indent="-228600" algn="l">
              <a:lnSpc>
                <a:spcPct val="100000"/>
              </a:lnSpc>
              <a:spcBef>
                <a:spcPts val="800"/>
              </a:spcBef>
              <a:spcAft>
                <a:spcPts val="0"/>
              </a:spcAft>
              <a:buClr>
                <a:schemeClr val="dk1"/>
              </a:buClr>
              <a:buSzPts val="1400"/>
              <a:buNone/>
              <a:defRPr sz="1400"/>
            </a:lvl3pPr>
            <a:lvl4pPr marL="1828800" lvl="3" indent="-228600" algn="l">
              <a:lnSpc>
                <a:spcPct val="100000"/>
              </a:lnSpc>
              <a:spcBef>
                <a:spcPts val="800"/>
              </a:spcBef>
              <a:spcAft>
                <a:spcPts val="0"/>
              </a:spcAft>
              <a:buClr>
                <a:schemeClr val="dk1"/>
              </a:buClr>
              <a:buSzPts val="1400"/>
              <a:buNone/>
              <a:defRPr sz="1400"/>
            </a:lvl4pPr>
            <a:lvl5pPr marL="2286000" lvl="4" indent="-228600" algn="l">
              <a:lnSpc>
                <a:spcPct val="100000"/>
              </a:lnSpc>
              <a:spcBef>
                <a:spcPts val="800"/>
              </a:spcBef>
              <a:spcAft>
                <a:spcPts val="0"/>
              </a:spcAft>
              <a:buClr>
                <a:schemeClr val="dk1"/>
              </a:buClr>
              <a:buSzPts val="1400"/>
              <a:buNone/>
              <a:defRPr sz="1400"/>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26" name="Google Shape;126;p82"/>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82"/>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3669017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J-PAL Image w/ Content Right">
  <p:cSld name="J-PAL Image w/ Content Right">
    <p:spTree>
      <p:nvGrpSpPr>
        <p:cNvPr id="1" name="Shape 128"/>
        <p:cNvGrpSpPr/>
        <p:nvPr/>
      </p:nvGrpSpPr>
      <p:grpSpPr>
        <a:xfrm>
          <a:off x="0" y="0"/>
          <a:ext cx="0" cy="0"/>
          <a:chOff x="0" y="0"/>
          <a:chExt cx="0" cy="0"/>
        </a:xfrm>
      </p:grpSpPr>
      <p:sp>
        <p:nvSpPr>
          <p:cNvPr id="129" name="Google Shape;129;p83"/>
          <p:cNvSpPr txBox="1">
            <a:spLocks noGrp="1"/>
          </p:cNvSpPr>
          <p:nvPr>
            <p:ph type="title"/>
          </p:nvPr>
        </p:nvSpPr>
        <p:spPr>
          <a:xfrm>
            <a:off x="609600" y="195071"/>
            <a:ext cx="10972800" cy="116417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3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p83"/>
          <p:cNvSpPr txBox="1">
            <a:spLocks noGrp="1"/>
          </p:cNvSpPr>
          <p:nvPr>
            <p:ph type="body" idx="1"/>
          </p:nvPr>
        </p:nvSpPr>
        <p:spPr>
          <a:xfrm>
            <a:off x="609600" y="1474574"/>
            <a:ext cx="3791713" cy="444948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40"/>
              </a:spcBef>
              <a:spcAft>
                <a:spcPts val="0"/>
              </a:spcAft>
              <a:buClr>
                <a:schemeClr val="dk1"/>
              </a:buClr>
              <a:buSzPts val="2200"/>
              <a:buNone/>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31" name="Google Shape;131;p83"/>
          <p:cNvSpPr txBox="1">
            <a:spLocks noGrp="1"/>
          </p:cNvSpPr>
          <p:nvPr>
            <p:ph type="body" idx="2"/>
          </p:nvPr>
        </p:nvSpPr>
        <p:spPr>
          <a:xfrm>
            <a:off x="4700588" y="1474574"/>
            <a:ext cx="6881812" cy="4647429"/>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32" name="Google Shape;132;p83"/>
          <p:cNvSpPr txBox="1">
            <a:spLocks noGrp="1"/>
          </p:cNvSpPr>
          <p:nvPr>
            <p:ph type="body" idx="3"/>
          </p:nvPr>
        </p:nvSpPr>
        <p:spPr>
          <a:xfrm>
            <a:off x="609599" y="5924062"/>
            <a:ext cx="3791715" cy="197941"/>
          </a:xfrm>
          <a:prstGeom prst="rect">
            <a:avLst/>
          </a:prstGeom>
          <a:noFill/>
          <a:ln>
            <a:noFill/>
          </a:ln>
        </p:spPr>
        <p:txBody>
          <a:bodyPr spcFirstLastPara="1" wrap="square" lIns="0" tIns="9125" rIns="0" bIns="18275" anchor="t" anchorCtr="0">
            <a:noAutofit/>
          </a:bodyPr>
          <a:lstStyle>
            <a:lvl1pPr marL="457200" lvl="0" indent="-228600" algn="l">
              <a:lnSpc>
                <a:spcPct val="100000"/>
              </a:lnSpc>
              <a:spcBef>
                <a:spcPts val="140"/>
              </a:spcBef>
              <a:spcAft>
                <a:spcPts val="0"/>
              </a:spcAft>
              <a:buClr>
                <a:srgbClr val="979797"/>
              </a:buClr>
              <a:buSzPts val="700"/>
              <a:buNone/>
              <a:defRPr sz="700">
                <a:solidFill>
                  <a:srgbClr val="979797"/>
                </a:solidFill>
              </a:defRPr>
            </a:lvl1pPr>
            <a:lvl2pPr marL="914400" lvl="1" indent="-228600" algn="l">
              <a:lnSpc>
                <a:spcPct val="100000"/>
              </a:lnSpc>
              <a:spcBef>
                <a:spcPts val="800"/>
              </a:spcBef>
              <a:spcAft>
                <a:spcPts val="0"/>
              </a:spcAft>
              <a:buClr>
                <a:schemeClr val="dk1"/>
              </a:buClr>
              <a:buSzPts val="1400"/>
              <a:buNone/>
              <a:defRPr sz="1400"/>
            </a:lvl2pPr>
            <a:lvl3pPr marL="1371600" lvl="2" indent="-228600" algn="l">
              <a:lnSpc>
                <a:spcPct val="100000"/>
              </a:lnSpc>
              <a:spcBef>
                <a:spcPts val="800"/>
              </a:spcBef>
              <a:spcAft>
                <a:spcPts val="0"/>
              </a:spcAft>
              <a:buClr>
                <a:schemeClr val="dk1"/>
              </a:buClr>
              <a:buSzPts val="1400"/>
              <a:buNone/>
              <a:defRPr sz="1400"/>
            </a:lvl3pPr>
            <a:lvl4pPr marL="1828800" lvl="3" indent="-228600" algn="l">
              <a:lnSpc>
                <a:spcPct val="100000"/>
              </a:lnSpc>
              <a:spcBef>
                <a:spcPts val="800"/>
              </a:spcBef>
              <a:spcAft>
                <a:spcPts val="0"/>
              </a:spcAft>
              <a:buClr>
                <a:schemeClr val="dk1"/>
              </a:buClr>
              <a:buSzPts val="1400"/>
              <a:buNone/>
              <a:defRPr sz="1400"/>
            </a:lvl4pPr>
            <a:lvl5pPr marL="2286000" lvl="4" indent="-228600" algn="l">
              <a:lnSpc>
                <a:spcPct val="100000"/>
              </a:lnSpc>
              <a:spcBef>
                <a:spcPts val="800"/>
              </a:spcBef>
              <a:spcAft>
                <a:spcPts val="0"/>
              </a:spcAft>
              <a:buClr>
                <a:schemeClr val="dk1"/>
              </a:buClr>
              <a:buSzPts val="1400"/>
              <a:buNone/>
              <a:defRPr sz="1400"/>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33" name="Google Shape;133;p83"/>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83"/>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2876646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J-PAL Two Content Slide w/ Images">
  <p:cSld name="J-PAL Two Content Slide w/ Images">
    <p:spTree>
      <p:nvGrpSpPr>
        <p:cNvPr id="1" name="Shape 135"/>
        <p:cNvGrpSpPr/>
        <p:nvPr/>
      </p:nvGrpSpPr>
      <p:grpSpPr>
        <a:xfrm>
          <a:off x="0" y="0"/>
          <a:ext cx="0" cy="0"/>
          <a:chOff x="0" y="0"/>
          <a:chExt cx="0" cy="0"/>
        </a:xfrm>
      </p:grpSpPr>
      <p:sp>
        <p:nvSpPr>
          <p:cNvPr id="136" name="Google Shape;136;p84"/>
          <p:cNvSpPr txBox="1">
            <a:spLocks noGrp="1"/>
          </p:cNvSpPr>
          <p:nvPr>
            <p:ph type="title"/>
          </p:nvPr>
        </p:nvSpPr>
        <p:spPr>
          <a:xfrm>
            <a:off x="609600" y="195072"/>
            <a:ext cx="10972800" cy="1164171"/>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3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84"/>
          <p:cNvSpPr txBox="1">
            <a:spLocks noGrp="1"/>
          </p:cNvSpPr>
          <p:nvPr>
            <p:ph type="body" idx="1"/>
          </p:nvPr>
        </p:nvSpPr>
        <p:spPr>
          <a:xfrm>
            <a:off x="609600" y="4608576"/>
            <a:ext cx="5330456" cy="1517586"/>
          </a:xfrm>
          <a:prstGeom prst="rect">
            <a:avLst/>
          </a:prstGeom>
          <a:noFill/>
          <a:ln>
            <a:noFill/>
          </a:ln>
        </p:spPr>
        <p:txBody>
          <a:bodyPr spcFirstLastPara="1" wrap="square" lIns="0" tIns="45700" rIns="91425" bIns="45700" anchor="t" anchorCtr="0">
            <a:normAutofit/>
          </a:bodyPr>
          <a:lstStyle>
            <a:lvl1pPr marL="457200" lvl="0" indent="-228600" algn="l">
              <a:lnSpc>
                <a:spcPct val="110000"/>
              </a:lnSpc>
              <a:spcBef>
                <a:spcPts val="360"/>
              </a:spcBef>
              <a:spcAft>
                <a:spcPts val="0"/>
              </a:spcAft>
              <a:buClr>
                <a:schemeClr val="dk1"/>
              </a:buClr>
              <a:buSzPts val="1800"/>
              <a:buNone/>
              <a:defRPr sz="18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38" name="Google Shape;138;p84"/>
          <p:cNvSpPr txBox="1">
            <a:spLocks noGrp="1"/>
          </p:cNvSpPr>
          <p:nvPr>
            <p:ph type="body" idx="2"/>
          </p:nvPr>
        </p:nvSpPr>
        <p:spPr>
          <a:xfrm>
            <a:off x="6251944" y="4608576"/>
            <a:ext cx="5330456" cy="1517586"/>
          </a:xfrm>
          <a:prstGeom prst="rect">
            <a:avLst/>
          </a:prstGeom>
          <a:noFill/>
          <a:ln>
            <a:noFill/>
          </a:ln>
        </p:spPr>
        <p:txBody>
          <a:bodyPr spcFirstLastPara="1" wrap="square" lIns="0" tIns="45700" rIns="91425" bIns="45700" anchor="t" anchorCtr="0">
            <a:normAutofit/>
          </a:bodyPr>
          <a:lstStyle>
            <a:lvl1pPr marL="457200" lvl="0" indent="-228600" algn="l">
              <a:lnSpc>
                <a:spcPct val="110000"/>
              </a:lnSpc>
              <a:spcBef>
                <a:spcPts val="360"/>
              </a:spcBef>
              <a:spcAft>
                <a:spcPts val="0"/>
              </a:spcAft>
              <a:buClr>
                <a:schemeClr val="dk1"/>
              </a:buClr>
              <a:buSzPts val="1800"/>
              <a:buNone/>
              <a:defRPr sz="18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39" name="Google Shape;139;p84"/>
          <p:cNvSpPr txBox="1">
            <a:spLocks noGrp="1"/>
          </p:cNvSpPr>
          <p:nvPr>
            <p:ph type="body" idx="3"/>
          </p:nvPr>
        </p:nvSpPr>
        <p:spPr>
          <a:xfrm>
            <a:off x="609600" y="1487924"/>
            <a:ext cx="5330456" cy="2863134"/>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40"/>
              </a:spcBef>
              <a:spcAft>
                <a:spcPts val="0"/>
              </a:spcAft>
              <a:buClr>
                <a:schemeClr val="dk1"/>
              </a:buClr>
              <a:buSzPts val="2200"/>
              <a:buNone/>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40" name="Google Shape;140;p84"/>
          <p:cNvSpPr txBox="1">
            <a:spLocks noGrp="1"/>
          </p:cNvSpPr>
          <p:nvPr>
            <p:ph type="body" idx="4"/>
          </p:nvPr>
        </p:nvSpPr>
        <p:spPr>
          <a:xfrm>
            <a:off x="6251944" y="1487924"/>
            <a:ext cx="5330456" cy="2863134"/>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40"/>
              </a:spcBef>
              <a:spcAft>
                <a:spcPts val="0"/>
              </a:spcAft>
              <a:buClr>
                <a:schemeClr val="dk1"/>
              </a:buClr>
              <a:buSzPts val="2200"/>
              <a:buNone/>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41" name="Google Shape;141;p84"/>
          <p:cNvSpPr txBox="1">
            <a:spLocks noGrp="1"/>
          </p:cNvSpPr>
          <p:nvPr>
            <p:ph type="body" idx="5"/>
          </p:nvPr>
        </p:nvSpPr>
        <p:spPr>
          <a:xfrm>
            <a:off x="609600" y="4351058"/>
            <a:ext cx="5330457" cy="197941"/>
          </a:xfrm>
          <a:prstGeom prst="rect">
            <a:avLst/>
          </a:prstGeom>
          <a:noFill/>
          <a:ln>
            <a:noFill/>
          </a:ln>
        </p:spPr>
        <p:txBody>
          <a:bodyPr spcFirstLastPara="1" wrap="square" lIns="0" tIns="9125" rIns="0" bIns="18275" anchor="t" anchorCtr="0">
            <a:noAutofit/>
          </a:bodyPr>
          <a:lstStyle>
            <a:lvl1pPr marL="457200" lvl="0" indent="-228600" algn="l">
              <a:lnSpc>
                <a:spcPct val="100000"/>
              </a:lnSpc>
              <a:spcBef>
                <a:spcPts val="140"/>
              </a:spcBef>
              <a:spcAft>
                <a:spcPts val="0"/>
              </a:spcAft>
              <a:buClr>
                <a:srgbClr val="979797"/>
              </a:buClr>
              <a:buSzPts val="700"/>
              <a:buNone/>
              <a:defRPr sz="700">
                <a:solidFill>
                  <a:srgbClr val="979797"/>
                </a:solidFill>
              </a:defRPr>
            </a:lvl1pPr>
            <a:lvl2pPr marL="914400" lvl="1" indent="-228600" algn="l">
              <a:lnSpc>
                <a:spcPct val="100000"/>
              </a:lnSpc>
              <a:spcBef>
                <a:spcPts val="800"/>
              </a:spcBef>
              <a:spcAft>
                <a:spcPts val="0"/>
              </a:spcAft>
              <a:buClr>
                <a:schemeClr val="dk1"/>
              </a:buClr>
              <a:buSzPts val="1400"/>
              <a:buNone/>
              <a:defRPr sz="1400"/>
            </a:lvl2pPr>
            <a:lvl3pPr marL="1371600" lvl="2" indent="-228600" algn="l">
              <a:lnSpc>
                <a:spcPct val="100000"/>
              </a:lnSpc>
              <a:spcBef>
                <a:spcPts val="800"/>
              </a:spcBef>
              <a:spcAft>
                <a:spcPts val="0"/>
              </a:spcAft>
              <a:buClr>
                <a:schemeClr val="dk1"/>
              </a:buClr>
              <a:buSzPts val="1400"/>
              <a:buNone/>
              <a:defRPr sz="1400"/>
            </a:lvl3pPr>
            <a:lvl4pPr marL="1828800" lvl="3" indent="-228600" algn="l">
              <a:lnSpc>
                <a:spcPct val="100000"/>
              </a:lnSpc>
              <a:spcBef>
                <a:spcPts val="800"/>
              </a:spcBef>
              <a:spcAft>
                <a:spcPts val="0"/>
              </a:spcAft>
              <a:buClr>
                <a:schemeClr val="dk1"/>
              </a:buClr>
              <a:buSzPts val="1400"/>
              <a:buNone/>
              <a:defRPr sz="1400"/>
            </a:lvl4pPr>
            <a:lvl5pPr marL="2286000" lvl="4" indent="-228600" algn="l">
              <a:lnSpc>
                <a:spcPct val="100000"/>
              </a:lnSpc>
              <a:spcBef>
                <a:spcPts val="800"/>
              </a:spcBef>
              <a:spcAft>
                <a:spcPts val="0"/>
              </a:spcAft>
              <a:buClr>
                <a:schemeClr val="dk1"/>
              </a:buClr>
              <a:buSzPts val="1400"/>
              <a:buNone/>
              <a:defRPr sz="1400"/>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42" name="Google Shape;142;p84"/>
          <p:cNvSpPr txBox="1">
            <a:spLocks noGrp="1"/>
          </p:cNvSpPr>
          <p:nvPr>
            <p:ph type="body" idx="6"/>
          </p:nvPr>
        </p:nvSpPr>
        <p:spPr>
          <a:xfrm>
            <a:off x="6251945" y="4351058"/>
            <a:ext cx="5330457" cy="197941"/>
          </a:xfrm>
          <a:prstGeom prst="rect">
            <a:avLst/>
          </a:prstGeom>
          <a:noFill/>
          <a:ln>
            <a:noFill/>
          </a:ln>
        </p:spPr>
        <p:txBody>
          <a:bodyPr spcFirstLastPara="1" wrap="square" lIns="0" tIns="9125" rIns="0" bIns="18275" anchor="t" anchorCtr="0">
            <a:noAutofit/>
          </a:bodyPr>
          <a:lstStyle>
            <a:lvl1pPr marL="457200" lvl="0" indent="-228600" algn="l">
              <a:lnSpc>
                <a:spcPct val="100000"/>
              </a:lnSpc>
              <a:spcBef>
                <a:spcPts val="140"/>
              </a:spcBef>
              <a:spcAft>
                <a:spcPts val="0"/>
              </a:spcAft>
              <a:buClr>
                <a:srgbClr val="979797"/>
              </a:buClr>
              <a:buSzPts val="700"/>
              <a:buNone/>
              <a:defRPr sz="700">
                <a:solidFill>
                  <a:srgbClr val="979797"/>
                </a:solidFill>
              </a:defRPr>
            </a:lvl1pPr>
            <a:lvl2pPr marL="914400" lvl="1" indent="-228600" algn="l">
              <a:lnSpc>
                <a:spcPct val="100000"/>
              </a:lnSpc>
              <a:spcBef>
                <a:spcPts val="800"/>
              </a:spcBef>
              <a:spcAft>
                <a:spcPts val="0"/>
              </a:spcAft>
              <a:buClr>
                <a:schemeClr val="dk1"/>
              </a:buClr>
              <a:buSzPts val="1400"/>
              <a:buNone/>
              <a:defRPr sz="1400"/>
            </a:lvl2pPr>
            <a:lvl3pPr marL="1371600" lvl="2" indent="-228600" algn="l">
              <a:lnSpc>
                <a:spcPct val="100000"/>
              </a:lnSpc>
              <a:spcBef>
                <a:spcPts val="800"/>
              </a:spcBef>
              <a:spcAft>
                <a:spcPts val="0"/>
              </a:spcAft>
              <a:buClr>
                <a:schemeClr val="dk1"/>
              </a:buClr>
              <a:buSzPts val="1400"/>
              <a:buNone/>
              <a:defRPr sz="1400"/>
            </a:lvl3pPr>
            <a:lvl4pPr marL="1828800" lvl="3" indent="-228600" algn="l">
              <a:lnSpc>
                <a:spcPct val="100000"/>
              </a:lnSpc>
              <a:spcBef>
                <a:spcPts val="800"/>
              </a:spcBef>
              <a:spcAft>
                <a:spcPts val="0"/>
              </a:spcAft>
              <a:buClr>
                <a:schemeClr val="dk1"/>
              </a:buClr>
              <a:buSzPts val="1400"/>
              <a:buNone/>
              <a:defRPr sz="1400"/>
            </a:lvl4pPr>
            <a:lvl5pPr marL="2286000" lvl="4" indent="-228600" algn="l">
              <a:lnSpc>
                <a:spcPct val="100000"/>
              </a:lnSpc>
              <a:spcBef>
                <a:spcPts val="800"/>
              </a:spcBef>
              <a:spcAft>
                <a:spcPts val="0"/>
              </a:spcAft>
              <a:buClr>
                <a:schemeClr val="dk1"/>
              </a:buClr>
              <a:buSzPts val="1400"/>
              <a:buNone/>
              <a:defRPr sz="1400"/>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43" name="Google Shape;143;p84"/>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 name="Google Shape;144;p84"/>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76445947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J-PAL Full Bleed Image Slide">
  <p:cSld name="J-PAL Full Bleed Image Slide">
    <p:spTree>
      <p:nvGrpSpPr>
        <p:cNvPr id="1" name="Shape 145"/>
        <p:cNvGrpSpPr/>
        <p:nvPr/>
      </p:nvGrpSpPr>
      <p:grpSpPr>
        <a:xfrm>
          <a:off x="0" y="0"/>
          <a:ext cx="0" cy="0"/>
          <a:chOff x="0" y="0"/>
          <a:chExt cx="0" cy="0"/>
        </a:xfrm>
      </p:grpSpPr>
      <p:sp>
        <p:nvSpPr>
          <p:cNvPr id="146" name="Google Shape;146;p85"/>
          <p:cNvSpPr>
            <a:spLocks noGrp="1"/>
          </p:cNvSpPr>
          <p:nvPr>
            <p:ph type="pic" idx="2"/>
          </p:nvPr>
        </p:nvSpPr>
        <p:spPr>
          <a:xfrm>
            <a:off x="0" y="-129"/>
            <a:ext cx="12192000" cy="6858000"/>
          </a:xfrm>
          <a:prstGeom prst="rect">
            <a:avLst/>
          </a:prstGeom>
          <a:noFill/>
          <a:ln>
            <a:noFill/>
          </a:ln>
        </p:spPr>
      </p:sp>
      <p:pic>
        <p:nvPicPr>
          <p:cNvPr id="147" name="Google Shape;147;p85"/>
          <p:cNvPicPr preferRelativeResize="0"/>
          <p:nvPr/>
        </p:nvPicPr>
        <p:blipFill rotWithShape="1">
          <a:blip r:embed="rId2">
            <a:alphaModFix amt="70000"/>
          </a:blip>
          <a:srcRect l="71406" r="1630"/>
          <a:stretch/>
        </p:blipFill>
        <p:spPr>
          <a:xfrm>
            <a:off x="9277627" y="4733"/>
            <a:ext cx="2914373" cy="6858000"/>
          </a:xfrm>
          <a:prstGeom prst="rect">
            <a:avLst/>
          </a:prstGeom>
          <a:noFill/>
          <a:ln>
            <a:noFill/>
          </a:ln>
        </p:spPr>
      </p:pic>
      <p:sp>
        <p:nvSpPr>
          <p:cNvPr id="148" name="Google Shape;148;p85"/>
          <p:cNvSpPr txBox="1">
            <a:spLocks noGrp="1"/>
          </p:cNvSpPr>
          <p:nvPr>
            <p:ph type="body" idx="1"/>
          </p:nvPr>
        </p:nvSpPr>
        <p:spPr>
          <a:xfrm>
            <a:off x="316992" y="6567964"/>
            <a:ext cx="5330457" cy="197941"/>
          </a:xfrm>
          <a:prstGeom prst="rect">
            <a:avLst/>
          </a:prstGeom>
          <a:noFill/>
          <a:ln>
            <a:noFill/>
          </a:ln>
        </p:spPr>
        <p:txBody>
          <a:bodyPr spcFirstLastPara="1" wrap="square" lIns="0" tIns="9125" rIns="0" bIns="18275" anchor="t" anchorCtr="0">
            <a:noAutofit/>
          </a:bodyPr>
          <a:lstStyle>
            <a:lvl1pPr marL="457200" lvl="0" indent="-228600" algn="l">
              <a:lnSpc>
                <a:spcPct val="100000"/>
              </a:lnSpc>
              <a:spcBef>
                <a:spcPts val="140"/>
              </a:spcBef>
              <a:spcAft>
                <a:spcPts val="0"/>
              </a:spcAft>
              <a:buClr>
                <a:schemeClr val="lt2"/>
              </a:buClr>
              <a:buSzPts val="700"/>
              <a:buNone/>
              <a:defRPr sz="700">
                <a:solidFill>
                  <a:schemeClr val="lt2"/>
                </a:solidFill>
              </a:defRPr>
            </a:lvl1pPr>
            <a:lvl2pPr marL="914400" lvl="1" indent="-228600" algn="l">
              <a:lnSpc>
                <a:spcPct val="100000"/>
              </a:lnSpc>
              <a:spcBef>
                <a:spcPts val="800"/>
              </a:spcBef>
              <a:spcAft>
                <a:spcPts val="0"/>
              </a:spcAft>
              <a:buClr>
                <a:schemeClr val="dk1"/>
              </a:buClr>
              <a:buSzPts val="1400"/>
              <a:buNone/>
              <a:defRPr sz="1400"/>
            </a:lvl2pPr>
            <a:lvl3pPr marL="1371600" lvl="2" indent="-228600" algn="l">
              <a:lnSpc>
                <a:spcPct val="100000"/>
              </a:lnSpc>
              <a:spcBef>
                <a:spcPts val="800"/>
              </a:spcBef>
              <a:spcAft>
                <a:spcPts val="0"/>
              </a:spcAft>
              <a:buClr>
                <a:schemeClr val="dk1"/>
              </a:buClr>
              <a:buSzPts val="1400"/>
              <a:buNone/>
              <a:defRPr sz="1400"/>
            </a:lvl3pPr>
            <a:lvl4pPr marL="1828800" lvl="3" indent="-228600" algn="l">
              <a:lnSpc>
                <a:spcPct val="100000"/>
              </a:lnSpc>
              <a:spcBef>
                <a:spcPts val="800"/>
              </a:spcBef>
              <a:spcAft>
                <a:spcPts val="0"/>
              </a:spcAft>
              <a:buClr>
                <a:schemeClr val="dk1"/>
              </a:buClr>
              <a:buSzPts val="1400"/>
              <a:buNone/>
              <a:defRPr sz="1400"/>
            </a:lvl4pPr>
            <a:lvl5pPr marL="2286000" lvl="4" indent="-228600" algn="l">
              <a:lnSpc>
                <a:spcPct val="100000"/>
              </a:lnSpc>
              <a:spcBef>
                <a:spcPts val="800"/>
              </a:spcBef>
              <a:spcAft>
                <a:spcPts val="0"/>
              </a:spcAft>
              <a:buClr>
                <a:schemeClr val="dk1"/>
              </a:buClr>
              <a:buSzPts val="1400"/>
              <a:buNone/>
              <a:defRPr sz="1400"/>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49" name="Google Shape;149;p85"/>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chemeClr val="lt2"/>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chemeClr val="lt2"/>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chemeClr val="lt2"/>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chemeClr val="lt2"/>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chemeClr val="lt2"/>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chemeClr val="lt2"/>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chemeClr val="lt2"/>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chemeClr val="lt2"/>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chemeClr val="lt2"/>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99052458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J-PAL Figure/Graph/Infographic">
  <p:cSld name="J-PAL Figure/Graph/Infographic">
    <p:spTree>
      <p:nvGrpSpPr>
        <p:cNvPr id="1" name="Shape 150"/>
        <p:cNvGrpSpPr/>
        <p:nvPr/>
      </p:nvGrpSpPr>
      <p:grpSpPr>
        <a:xfrm>
          <a:off x="0" y="0"/>
          <a:ext cx="0" cy="0"/>
          <a:chOff x="0" y="0"/>
          <a:chExt cx="0" cy="0"/>
        </a:xfrm>
      </p:grpSpPr>
      <p:sp>
        <p:nvSpPr>
          <p:cNvPr id="151" name="Google Shape;151;p86"/>
          <p:cNvSpPr txBox="1">
            <a:spLocks noGrp="1"/>
          </p:cNvSpPr>
          <p:nvPr>
            <p:ph type="title"/>
          </p:nvPr>
        </p:nvSpPr>
        <p:spPr>
          <a:xfrm>
            <a:off x="609600" y="185739"/>
            <a:ext cx="10972800" cy="1157286"/>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p86"/>
          <p:cNvSpPr txBox="1">
            <a:spLocks noGrp="1"/>
          </p:cNvSpPr>
          <p:nvPr>
            <p:ph type="body" idx="1"/>
          </p:nvPr>
        </p:nvSpPr>
        <p:spPr>
          <a:xfrm>
            <a:off x="609600" y="1573213"/>
            <a:ext cx="10972800" cy="460851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800"/>
              </a:spcBef>
              <a:spcAft>
                <a:spcPts val="0"/>
              </a:spcAft>
              <a:buClr>
                <a:schemeClr val="dk1"/>
              </a:buClr>
              <a:buSzPts val="1800"/>
              <a:buChar char="–"/>
              <a:defRPr/>
            </a:lvl2pPr>
            <a:lvl3pPr marL="1371600" lvl="2" indent="-342900" algn="l">
              <a:lnSpc>
                <a:spcPct val="100000"/>
              </a:lnSpc>
              <a:spcBef>
                <a:spcPts val="800"/>
              </a:spcBef>
              <a:spcAft>
                <a:spcPts val="0"/>
              </a:spcAft>
              <a:buClr>
                <a:schemeClr val="dk1"/>
              </a:buClr>
              <a:buSzPts val="1800"/>
              <a:buChar char="•"/>
              <a:defRPr/>
            </a:lvl3pPr>
            <a:lvl4pPr marL="1828800" lvl="3" indent="-342900" algn="l">
              <a:lnSpc>
                <a:spcPct val="100000"/>
              </a:lnSpc>
              <a:spcBef>
                <a:spcPts val="800"/>
              </a:spcBef>
              <a:spcAft>
                <a:spcPts val="0"/>
              </a:spcAft>
              <a:buClr>
                <a:schemeClr val="dk1"/>
              </a:buClr>
              <a:buSzPts val="1800"/>
              <a:buChar char="–"/>
              <a:defRPr/>
            </a:lvl4pPr>
            <a:lvl5pPr marL="2286000" lvl="4" indent="-342900" algn="l">
              <a:lnSpc>
                <a:spcPct val="100000"/>
              </a:lnSpc>
              <a:spcBef>
                <a:spcPts val="800"/>
              </a:spcBef>
              <a:spcAft>
                <a:spcPts val="0"/>
              </a:spcAft>
              <a:buClr>
                <a:schemeClr val="dk1"/>
              </a:buClr>
              <a:buSzPts val="1800"/>
              <a:buChar char="»"/>
              <a:defRPr/>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53" name="Google Shape;153;p86"/>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84651674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6"/>
        <p:cNvGrpSpPr/>
        <p:nvPr/>
      </p:nvGrpSpPr>
      <p:grpSpPr>
        <a:xfrm>
          <a:off x="0" y="0"/>
          <a:ext cx="0" cy="0"/>
          <a:chOff x="0" y="0"/>
          <a:chExt cx="0" cy="0"/>
        </a:xfrm>
      </p:grpSpPr>
      <p:sp>
        <p:nvSpPr>
          <p:cNvPr id="27" name="Google Shape;27;p19"/>
          <p:cNvSpPr txBox="1">
            <a:spLocks noGrp="1"/>
          </p:cNvSpPr>
          <p:nvPr>
            <p:ph type="title"/>
          </p:nvPr>
        </p:nvSpPr>
        <p:spPr>
          <a:xfrm>
            <a:off x="734095" y="503599"/>
            <a:ext cx="10723812" cy="5744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3733" b="0" i="0">
                <a:solidFill>
                  <a:srgbClr val="009A92"/>
                </a:solidFill>
                <a:latin typeface="Verdana"/>
                <a:ea typeface="Verdana"/>
                <a:cs typeface="Verdana"/>
                <a:sym typeface="Verdan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9"/>
          <p:cNvSpPr txBox="1">
            <a:spLocks noGrp="1"/>
          </p:cNvSpPr>
          <p:nvPr>
            <p:ph type="body" idx="1"/>
          </p:nvPr>
        </p:nvSpPr>
        <p:spPr>
          <a:xfrm>
            <a:off x="609600" y="1577340"/>
            <a:ext cx="5303520" cy="338554"/>
          </a:xfrm>
          <a:prstGeom prst="rect">
            <a:avLst/>
          </a:prstGeom>
          <a:noFill/>
          <a:ln>
            <a:noFill/>
          </a:ln>
        </p:spPr>
        <p:txBody>
          <a:bodyPr spcFirstLastPara="1" wrap="square" lIns="0" tIns="0" rIns="0" bIns="0" anchor="t" anchorCtr="0">
            <a:spAutoFit/>
          </a:bodyPr>
          <a:lstStyle>
            <a:lvl1pPr marL="609570" lvl="0" indent="-304784" algn="l">
              <a:lnSpc>
                <a:spcPct val="100000"/>
              </a:lnSpc>
              <a:spcBef>
                <a:spcPts val="0"/>
              </a:spcBef>
              <a:spcAft>
                <a:spcPts val="0"/>
              </a:spcAft>
              <a:buSzPts val="1400"/>
              <a:buNone/>
              <a:defRPr/>
            </a:lvl1pPr>
            <a:lvl2pPr marL="1219140" lvl="1" indent="-304784" algn="l">
              <a:lnSpc>
                <a:spcPct val="100000"/>
              </a:lnSpc>
              <a:spcBef>
                <a:spcPts val="0"/>
              </a:spcBef>
              <a:spcAft>
                <a:spcPts val="0"/>
              </a:spcAft>
              <a:buSzPts val="1400"/>
              <a:buNone/>
              <a:defRPr/>
            </a:lvl2pPr>
            <a:lvl3pPr marL="1828709" lvl="2" indent="-304784" algn="l">
              <a:lnSpc>
                <a:spcPct val="100000"/>
              </a:lnSpc>
              <a:spcBef>
                <a:spcPts val="0"/>
              </a:spcBef>
              <a:spcAft>
                <a:spcPts val="0"/>
              </a:spcAft>
              <a:buSzPts val="1400"/>
              <a:buNone/>
              <a:defRPr/>
            </a:lvl3pPr>
            <a:lvl4pPr marL="2438278" lvl="3" indent="-304784" algn="l">
              <a:lnSpc>
                <a:spcPct val="100000"/>
              </a:lnSpc>
              <a:spcBef>
                <a:spcPts val="0"/>
              </a:spcBef>
              <a:spcAft>
                <a:spcPts val="0"/>
              </a:spcAft>
              <a:buSzPts val="1400"/>
              <a:buNone/>
              <a:defRPr/>
            </a:lvl4pPr>
            <a:lvl5pPr marL="3047848" lvl="4" indent="-304784" algn="l">
              <a:lnSpc>
                <a:spcPct val="100000"/>
              </a:lnSpc>
              <a:spcBef>
                <a:spcPts val="0"/>
              </a:spcBef>
              <a:spcAft>
                <a:spcPts val="0"/>
              </a:spcAft>
              <a:buSzPts val="1400"/>
              <a:buNone/>
              <a:defRPr/>
            </a:lvl5pPr>
            <a:lvl6pPr marL="3657418" lvl="5" indent="-304784" algn="l">
              <a:lnSpc>
                <a:spcPct val="100000"/>
              </a:lnSpc>
              <a:spcBef>
                <a:spcPts val="0"/>
              </a:spcBef>
              <a:spcAft>
                <a:spcPts val="0"/>
              </a:spcAft>
              <a:buSzPts val="1400"/>
              <a:buNone/>
              <a:defRPr/>
            </a:lvl6pPr>
            <a:lvl7pPr marL="4266987" lvl="6" indent="-304784" algn="l">
              <a:lnSpc>
                <a:spcPct val="100000"/>
              </a:lnSpc>
              <a:spcBef>
                <a:spcPts val="0"/>
              </a:spcBef>
              <a:spcAft>
                <a:spcPts val="0"/>
              </a:spcAft>
              <a:buSzPts val="1400"/>
              <a:buNone/>
              <a:defRPr/>
            </a:lvl7pPr>
            <a:lvl8pPr marL="4876557" lvl="7" indent="-304784" algn="l">
              <a:lnSpc>
                <a:spcPct val="100000"/>
              </a:lnSpc>
              <a:spcBef>
                <a:spcPts val="0"/>
              </a:spcBef>
              <a:spcAft>
                <a:spcPts val="0"/>
              </a:spcAft>
              <a:buSzPts val="1400"/>
              <a:buNone/>
              <a:defRPr/>
            </a:lvl8pPr>
            <a:lvl9pPr marL="5486126" lvl="8" indent="-304784" algn="l">
              <a:lnSpc>
                <a:spcPct val="100000"/>
              </a:lnSpc>
              <a:spcBef>
                <a:spcPts val="0"/>
              </a:spcBef>
              <a:spcAft>
                <a:spcPts val="0"/>
              </a:spcAft>
              <a:buSzPts val="1400"/>
              <a:buNone/>
              <a:defRPr/>
            </a:lvl9pPr>
          </a:lstStyle>
          <a:p>
            <a:endParaRPr/>
          </a:p>
        </p:txBody>
      </p:sp>
      <p:sp>
        <p:nvSpPr>
          <p:cNvPr id="29" name="Google Shape;29;p19"/>
          <p:cNvSpPr txBox="1">
            <a:spLocks noGrp="1"/>
          </p:cNvSpPr>
          <p:nvPr>
            <p:ph type="body" idx="2"/>
          </p:nvPr>
        </p:nvSpPr>
        <p:spPr>
          <a:xfrm>
            <a:off x="6278880" y="1577340"/>
            <a:ext cx="5303520" cy="338554"/>
          </a:xfrm>
          <a:prstGeom prst="rect">
            <a:avLst/>
          </a:prstGeom>
          <a:noFill/>
          <a:ln>
            <a:noFill/>
          </a:ln>
        </p:spPr>
        <p:txBody>
          <a:bodyPr spcFirstLastPara="1" wrap="square" lIns="0" tIns="0" rIns="0" bIns="0" anchor="t" anchorCtr="0">
            <a:spAutoFit/>
          </a:bodyPr>
          <a:lstStyle>
            <a:lvl1pPr marL="609570" lvl="0" indent="-304784" algn="l">
              <a:lnSpc>
                <a:spcPct val="100000"/>
              </a:lnSpc>
              <a:spcBef>
                <a:spcPts val="0"/>
              </a:spcBef>
              <a:spcAft>
                <a:spcPts val="0"/>
              </a:spcAft>
              <a:buSzPts val="1400"/>
              <a:buNone/>
              <a:defRPr/>
            </a:lvl1pPr>
            <a:lvl2pPr marL="1219140" lvl="1" indent="-304784" algn="l">
              <a:lnSpc>
                <a:spcPct val="100000"/>
              </a:lnSpc>
              <a:spcBef>
                <a:spcPts val="0"/>
              </a:spcBef>
              <a:spcAft>
                <a:spcPts val="0"/>
              </a:spcAft>
              <a:buSzPts val="1400"/>
              <a:buNone/>
              <a:defRPr/>
            </a:lvl2pPr>
            <a:lvl3pPr marL="1828709" lvl="2" indent="-304784" algn="l">
              <a:lnSpc>
                <a:spcPct val="100000"/>
              </a:lnSpc>
              <a:spcBef>
                <a:spcPts val="0"/>
              </a:spcBef>
              <a:spcAft>
                <a:spcPts val="0"/>
              </a:spcAft>
              <a:buSzPts val="1400"/>
              <a:buNone/>
              <a:defRPr/>
            </a:lvl3pPr>
            <a:lvl4pPr marL="2438278" lvl="3" indent="-304784" algn="l">
              <a:lnSpc>
                <a:spcPct val="100000"/>
              </a:lnSpc>
              <a:spcBef>
                <a:spcPts val="0"/>
              </a:spcBef>
              <a:spcAft>
                <a:spcPts val="0"/>
              </a:spcAft>
              <a:buSzPts val="1400"/>
              <a:buNone/>
              <a:defRPr/>
            </a:lvl4pPr>
            <a:lvl5pPr marL="3047848" lvl="4" indent="-304784" algn="l">
              <a:lnSpc>
                <a:spcPct val="100000"/>
              </a:lnSpc>
              <a:spcBef>
                <a:spcPts val="0"/>
              </a:spcBef>
              <a:spcAft>
                <a:spcPts val="0"/>
              </a:spcAft>
              <a:buSzPts val="1400"/>
              <a:buNone/>
              <a:defRPr/>
            </a:lvl5pPr>
            <a:lvl6pPr marL="3657418" lvl="5" indent="-304784" algn="l">
              <a:lnSpc>
                <a:spcPct val="100000"/>
              </a:lnSpc>
              <a:spcBef>
                <a:spcPts val="0"/>
              </a:spcBef>
              <a:spcAft>
                <a:spcPts val="0"/>
              </a:spcAft>
              <a:buSzPts val="1400"/>
              <a:buNone/>
              <a:defRPr/>
            </a:lvl6pPr>
            <a:lvl7pPr marL="4266987" lvl="6" indent="-304784" algn="l">
              <a:lnSpc>
                <a:spcPct val="100000"/>
              </a:lnSpc>
              <a:spcBef>
                <a:spcPts val="0"/>
              </a:spcBef>
              <a:spcAft>
                <a:spcPts val="0"/>
              </a:spcAft>
              <a:buSzPts val="1400"/>
              <a:buNone/>
              <a:defRPr/>
            </a:lvl7pPr>
            <a:lvl8pPr marL="4876557" lvl="7" indent="-304784" algn="l">
              <a:lnSpc>
                <a:spcPct val="100000"/>
              </a:lnSpc>
              <a:spcBef>
                <a:spcPts val="0"/>
              </a:spcBef>
              <a:spcAft>
                <a:spcPts val="0"/>
              </a:spcAft>
              <a:buSzPts val="1400"/>
              <a:buNone/>
              <a:defRPr/>
            </a:lvl8pPr>
            <a:lvl9pPr marL="5486126" lvl="8" indent="-304784" algn="l">
              <a:lnSpc>
                <a:spcPct val="100000"/>
              </a:lnSpc>
              <a:spcBef>
                <a:spcPts val="0"/>
              </a:spcBef>
              <a:spcAft>
                <a:spcPts val="0"/>
              </a:spcAft>
              <a:buSzPts val="1400"/>
              <a:buNone/>
              <a:defRPr/>
            </a:lvl9pPr>
          </a:lstStyle>
          <a:p>
            <a:endParaRPr/>
          </a:p>
        </p:txBody>
      </p:sp>
      <p:sp>
        <p:nvSpPr>
          <p:cNvPr id="30" name="Google Shape;30;p19"/>
          <p:cNvSpPr txBox="1">
            <a:spLocks noGrp="1"/>
          </p:cNvSpPr>
          <p:nvPr>
            <p:ph type="ftr" idx="11"/>
          </p:nvPr>
        </p:nvSpPr>
        <p:spPr>
          <a:xfrm>
            <a:off x="4145280" y="6377941"/>
            <a:ext cx="3901440" cy="169277"/>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9"/>
          <p:cNvSpPr txBox="1">
            <a:spLocks noGrp="1"/>
          </p:cNvSpPr>
          <p:nvPr>
            <p:ph type="dt" idx="10"/>
          </p:nvPr>
        </p:nvSpPr>
        <p:spPr>
          <a:xfrm>
            <a:off x="609600" y="6377941"/>
            <a:ext cx="2804160" cy="215444"/>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9"/>
          <p:cNvSpPr txBox="1">
            <a:spLocks noGrp="1"/>
          </p:cNvSpPr>
          <p:nvPr>
            <p:ph type="sldNum" idx="12"/>
          </p:nvPr>
        </p:nvSpPr>
        <p:spPr>
          <a:xfrm>
            <a:off x="8778240" y="6377942"/>
            <a:ext cx="2804160" cy="246221"/>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200"/>
              <a:buFont typeface="Arial"/>
              <a:buNone/>
              <a:defRPr sz="1600" b="1" i="0" u="none" strike="noStrike" cap="none">
                <a:solidFill>
                  <a:srgbClr val="009A92"/>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200"/>
              <a:buFont typeface="Arial"/>
              <a:buNone/>
              <a:defRPr sz="1600" b="1" i="0" u="none" strike="noStrike" cap="none">
                <a:solidFill>
                  <a:srgbClr val="009A92"/>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200"/>
              <a:buFont typeface="Arial"/>
              <a:buNone/>
              <a:defRPr sz="1600" b="1" i="0" u="none" strike="noStrike" cap="none">
                <a:solidFill>
                  <a:srgbClr val="009A92"/>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200"/>
              <a:buFont typeface="Arial"/>
              <a:buNone/>
              <a:defRPr sz="1600" b="1" i="0" u="none" strike="noStrike" cap="none">
                <a:solidFill>
                  <a:srgbClr val="009A92"/>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200"/>
              <a:buFont typeface="Arial"/>
              <a:buNone/>
              <a:defRPr sz="1600" b="1" i="0" u="none" strike="noStrike" cap="none">
                <a:solidFill>
                  <a:srgbClr val="009A92"/>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200"/>
              <a:buFont typeface="Arial"/>
              <a:buNone/>
              <a:defRPr sz="1600" b="1" i="0" u="none" strike="noStrike" cap="none">
                <a:solidFill>
                  <a:srgbClr val="009A92"/>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200"/>
              <a:buFont typeface="Arial"/>
              <a:buNone/>
              <a:defRPr sz="1600" b="1" i="0" u="none" strike="noStrike" cap="none">
                <a:solidFill>
                  <a:srgbClr val="009A92"/>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200"/>
              <a:buFont typeface="Arial"/>
              <a:buNone/>
              <a:defRPr sz="1600" b="1" i="0" u="none" strike="noStrike" cap="none">
                <a:solidFill>
                  <a:srgbClr val="009A92"/>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200"/>
              <a:buFont typeface="Arial"/>
              <a:buNone/>
              <a:defRPr sz="1600" b="1" i="0" u="none" strike="noStrike" cap="none">
                <a:solidFill>
                  <a:srgbClr val="009A92"/>
                </a:solidFill>
                <a:latin typeface="Montserrat"/>
                <a:ea typeface="Montserrat"/>
                <a:cs typeface="Montserrat"/>
                <a:sym typeface="Montserrat"/>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5910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J-PAL Section Divider | Option 2">
    <p:spTree>
      <p:nvGrpSpPr>
        <p:cNvPr id="1" name=""/>
        <p:cNvGrpSpPr/>
        <p:nvPr/>
      </p:nvGrpSpPr>
      <p:grpSpPr>
        <a:xfrm>
          <a:off x="0" y="0"/>
          <a:ext cx="0" cy="0"/>
          <a:chOff x="0" y="0"/>
          <a:chExt cx="0" cy="0"/>
        </a:xfrm>
      </p:grpSpPr>
      <p:sp>
        <p:nvSpPr>
          <p:cNvPr id="10" name="Rectangle 9"/>
          <p:cNvSpPr/>
          <p:nvPr/>
        </p:nvSpPr>
        <p:spPr>
          <a:xfrm>
            <a:off x="0" y="0"/>
            <a:ext cx="12192000" cy="686493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ira Sans Condensed Black" panose="020B0A03050000020004" pitchFamily="34" charset="0"/>
            </a:endParaRPr>
          </a:p>
        </p:txBody>
      </p:sp>
      <p:sp>
        <p:nvSpPr>
          <p:cNvPr id="3" name="Text Placeholder 2"/>
          <p:cNvSpPr>
            <a:spLocks noGrp="1"/>
          </p:cNvSpPr>
          <p:nvPr>
            <p:ph type="body" sz="quarter" idx="10" hasCustomPrompt="1"/>
          </p:nvPr>
        </p:nvSpPr>
        <p:spPr>
          <a:xfrm>
            <a:off x="609600" y="457201"/>
            <a:ext cx="8607272" cy="5953125"/>
          </a:xfrm>
        </p:spPr>
        <p:txBody>
          <a:bodyPr anchor="ctr">
            <a:normAutofit/>
          </a:bodyPr>
          <a:lstStyle>
            <a:lvl1pPr marL="571500" indent="-571500">
              <a:lnSpc>
                <a:spcPct val="100000"/>
              </a:lnSpc>
              <a:spcAft>
                <a:spcPts val="1500"/>
              </a:spcAft>
              <a:buFont typeface="+mj-lt"/>
              <a:buAutoNum type="romanUcPeriod"/>
              <a:defRPr sz="3200" baseline="0">
                <a:solidFill>
                  <a:schemeClr val="tx1">
                    <a:lumMod val="85000"/>
                    <a:lumOff val="15000"/>
                  </a:schemeClr>
                </a:solidFill>
                <a:latin typeface="Fira Sans Condensed Black" panose="020B0A03050000020004" pitchFamily="34" charset="0"/>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None/>
              <a:defRPr>
                <a:latin typeface="+mj-lt"/>
              </a:defRPr>
            </a:lvl5pPr>
          </a:lstStyle>
          <a:p>
            <a:pPr lvl="0"/>
            <a:r>
              <a:rPr lang="en-US" dirty="0"/>
              <a:t>Click to add section names (bold section presenting)</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71549" t="1" r="1063" b="-443"/>
          <a:stretch/>
        </p:blipFill>
        <p:spPr>
          <a:xfrm>
            <a:off x="9758363" y="-14698"/>
            <a:ext cx="2433637" cy="6898640"/>
          </a:xfrm>
          <a:prstGeom prst="rect">
            <a:avLst/>
          </a:prstGeom>
          <a:noFill/>
          <a:ln>
            <a:noFill/>
          </a:ln>
        </p:spPr>
      </p:pic>
    </p:spTree>
    <p:extLst>
      <p:ext uri="{BB962C8B-B14F-4D97-AF65-F5344CB8AC3E}">
        <p14:creationId xmlns:p14="http://schemas.microsoft.com/office/powerpoint/2010/main" val="20666224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5F09AE9-020F-38D4-DEAA-104B51B97674}"/>
              </a:ext>
            </a:extLst>
          </p:cNvPr>
          <p:cNvSpPr>
            <a:spLocks noGrp="1"/>
          </p:cNvSpPr>
          <p:nvPr>
            <p:ph type="ftr" idx="10"/>
          </p:nvPr>
        </p:nvSpPr>
        <p:spPr/>
        <p:txBody>
          <a:bodyPr/>
          <a:lstStyle/>
          <a:p>
            <a:endParaRPr lang="en-US"/>
          </a:p>
        </p:txBody>
      </p:sp>
      <p:sp>
        <p:nvSpPr>
          <p:cNvPr id="3" name="Slide Number Placeholder 2">
            <a:extLst>
              <a:ext uri="{FF2B5EF4-FFF2-40B4-BE49-F238E27FC236}">
                <a16:creationId xmlns:a16="http://schemas.microsoft.com/office/drawing/2014/main" id="{1DBA5ACE-9FA2-7AD0-81A4-4E01CA7BDCBC}"/>
              </a:ext>
            </a:extLst>
          </p:cNvPr>
          <p:cNvSpPr>
            <a:spLocks noGrp="1"/>
          </p:cNvSpPr>
          <p:nvPr>
            <p:ph type="sldNum" idx="11"/>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16071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J-PAL Content Slide">
    <p:spTree>
      <p:nvGrpSpPr>
        <p:cNvPr id="1" name=""/>
        <p:cNvGrpSpPr/>
        <p:nvPr/>
      </p:nvGrpSpPr>
      <p:grpSpPr>
        <a:xfrm>
          <a:off x="0" y="0"/>
          <a:ext cx="0" cy="0"/>
          <a:chOff x="0" y="0"/>
          <a:chExt cx="0" cy="0"/>
        </a:xfrm>
      </p:grpSpPr>
      <p:sp>
        <p:nvSpPr>
          <p:cNvPr id="3" name="Content Placeholder 2"/>
          <p:cNvSpPr>
            <a:spLocks noGrp="1"/>
          </p:cNvSpPr>
          <p:nvPr>
            <p:ph sz="quarter" idx="14"/>
          </p:nvPr>
        </p:nvSpPr>
        <p:spPr>
          <a:xfrm>
            <a:off x="609600" y="1472183"/>
            <a:ext cx="10972800" cy="47095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p:cNvSpPr>
            <a:spLocks noGrp="1"/>
          </p:cNvSpPr>
          <p:nvPr>
            <p:ph type="title" hasCustomPrompt="1"/>
          </p:nvPr>
        </p:nvSpPr>
        <p:spPr>
          <a:xfrm>
            <a:off x="609600" y="195072"/>
            <a:ext cx="10972800" cy="1158240"/>
          </a:xfrm>
          <a:prstGeom prst="rect">
            <a:avLst/>
          </a:prstGeom>
        </p:spPr>
        <p:txBody>
          <a:bodyPr vert="horz" lIns="91440" tIns="45720" rIns="91440" bIns="45720" rtlCol="0" anchor="ctr">
            <a:normAutofit/>
          </a:bodyPr>
          <a:lstStyle>
            <a:lvl1pPr>
              <a:defRPr spc="0" baseline="0"/>
            </a:lvl1pPr>
          </a:lstStyle>
          <a:p>
            <a:r>
              <a:rPr lang="en-US" dirty="0"/>
              <a:t>Click to edit title style</a:t>
            </a:r>
          </a:p>
        </p:txBody>
      </p:sp>
      <p:sp>
        <p:nvSpPr>
          <p:cNvPr id="8" name="Footer Placeholder 4"/>
          <p:cNvSpPr>
            <a:spLocks noGrp="1"/>
          </p:cNvSpPr>
          <p:nvPr>
            <p:ph type="ftr" sz="quarter" idx="3"/>
          </p:nvPr>
        </p:nvSpPr>
        <p:spPr>
          <a:xfrm>
            <a:off x="609599" y="6446570"/>
            <a:ext cx="9663113" cy="222323"/>
          </a:xfrm>
          <a:prstGeom prst="rect">
            <a:avLst/>
          </a:prstGeom>
        </p:spPr>
        <p:txBody>
          <a:bodyPr vert="horz" lIns="91440" tIns="45720" rIns="91440" bIns="45720" rtlCol="0" anchor="t"/>
          <a:lstStyle>
            <a:lvl1pPr algn="l">
              <a:defRPr sz="1100" kern="700" cap="small" spc="50" baseline="0">
                <a:solidFill>
                  <a:schemeClr val="tx1">
                    <a:lumMod val="50000"/>
                    <a:lumOff val="50000"/>
                  </a:schemeClr>
                </a:solidFill>
              </a:defRPr>
            </a:lvl1pPr>
          </a:lstStyle>
          <a:p>
            <a:r>
              <a:rPr lang="en-US"/>
              <a:t>j-pal sa | sample size and power</a:t>
            </a:r>
          </a:p>
        </p:txBody>
      </p:sp>
      <p:sp>
        <p:nvSpPr>
          <p:cNvPr id="10" name="Slide Number Placeholder 5"/>
          <p:cNvSpPr>
            <a:spLocks noGrp="1"/>
          </p:cNvSpPr>
          <p:nvPr>
            <p:ph type="sldNum" sz="quarter" idx="4"/>
          </p:nvPr>
        </p:nvSpPr>
        <p:spPr>
          <a:xfrm>
            <a:off x="10446059" y="6446570"/>
            <a:ext cx="1136341" cy="222323"/>
          </a:xfrm>
          <a:prstGeom prst="rect">
            <a:avLst/>
          </a:prstGeom>
        </p:spPr>
        <p:txBody>
          <a:bodyPr vert="horz" lIns="91440" tIns="45720" rIns="91440" bIns="45720" rtlCol="0" anchor="t"/>
          <a:lstStyle>
            <a:lvl1pPr algn="r">
              <a:defRPr sz="1100">
                <a:solidFill>
                  <a:schemeClr val="tx1">
                    <a:lumMod val="50000"/>
                    <a:lumOff val="50000"/>
                  </a:schemeClr>
                </a:solidFill>
              </a:defRPr>
            </a:lvl1pPr>
          </a:lstStyle>
          <a:p>
            <a:fld id="{0779D613-B626-FC4E-B492-0D04F592EFCF}" type="slidenum">
              <a:rPr lang="en-US" smtClean="0"/>
              <a:t>‹#›</a:t>
            </a:fld>
            <a:endParaRPr lang="en-US"/>
          </a:p>
        </p:txBody>
      </p:sp>
    </p:spTree>
    <p:extLst>
      <p:ext uri="{BB962C8B-B14F-4D97-AF65-F5344CB8AC3E}">
        <p14:creationId xmlns:p14="http://schemas.microsoft.com/office/powerpoint/2010/main" val="3794522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J-PAL Content Slide w/ cit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95072"/>
            <a:ext cx="10972800" cy="1158240"/>
          </a:xfrm>
        </p:spPr>
        <p:txBody>
          <a:bodyPr anchor="ctr">
            <a:noAutofit/>
          </a:bodyPr>
          <a:lstStyle>
            <a:lvl1pPr algn="l">
              <a:defRPr sz="3200" b="0" u="none" kern="1200" cap="none" spc="0" normalizeH="0" baseline="0">
                <a:solidFill>
                  <a:schemeClr val="accent1"/>
                </a:solidFill>
              </a:defRPr>
            </a:lvl1pPr>
          </a:lstStyle>
          <a:p>
            <a:r>
              <a:rPr lang="en-US" dirty="0"/>
              <a:t>Click to edit title style</a:t>
            </a:r>
          </a:p>
        </p:txBody>
      </p:sp>
      <p:sp>
        <p:nvSpPr>
          <p:cNvPr id="3" name="Content Placeholder 2"/>
          <p:cNvSpPr>
            <a:spLocks noGrp="1"/>
          </p:cNvSpPr>
          <p:nvPr>
            <p:ph idx="1"/>
          </p:nvPr>
        </p:nvSpPr>
        <p:spPr>
          <a:xfrm>
            <a:off x="609600" y="1472185"/>
            <a:ext cx="10972800" cy="4129963"/>
          </a:xfrm>
        </p:spPr>
        <p:txBody>
          <a:bodyPr>
            <a:normAutofit/>
          </a:bodyPr>
          <a:lstStyle>
            <a:lvl1pPr>
              <a:spcAft>
                <a:spcPts val="300"/>
              </a:spcAft>
              <a:defRPr sz="2200" baseline="0">
                <a:solidFill>
                  <a:schemeClr val="tx1"/>
                </a:solidFill>
              </a:defRPr>
            </a:lvl1pPr>
            <a:lvl2pPr>
              <a:spcAft>
                <a:spcPts val="300"/>
              </a:spcAft>
              <a:defRPr sz="2000" baseline="0">
                <a:solidFill>
                  <a:schemeClr val="tx1"/>
                </a:solidFill>
              </a:defRPr>
            </a:lvl2pPr>
            <a:lvl3pPr>
              <a:spcAft>
                <a:spcPts val="300"/>
              </a:spcAft>
              <a:defRPr sz="1800" baseline="0">
                <a:solidFill>
                  <a:schemeClr val="tx1"/>
                </a:solidFill>
              </a:defRPr>
            </a:lvl3pPr>
            <a:lvl4pPr>
              <a:spcAft>
                <a:spcPts val="300"/>
              </a:spcAft>
              <a:defRPr sz="1600" baseline="0">
                <a:solidFill>
                  <a:schemeClr val="tx1"/>
                </a:solidFill>
              </a:defRPr>
            </a:lvl4pPr>
            <a:lvl5pPr>
              <a:spcAft>
                <a:spcPts val="300"/>
              </a:spcAft>
              <a:defRPr sz="160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4"/>
          <p:cNvSpPr>
            <a:spLocks noGrp="1"/>
          </p:cNvSpPr>
          <p:nvPr>
            <p:ph type="ftr" sz="quarter" idx="3"/>
          </p:nvPr>
        </p:nvSpPr>
        <p:spPr>
          <a:xfrm>
            <a:off x="609599" y="6446570"/>
            <a:ext cx="9663113" cy="222323"/>
          </a:xfrm>
          <a:prstGeom prst="rect">
            <a:avLst/>
          </a:prstGeom>
        </p:spPr>
        <p:txBody>
          <a:bodyPr vert="horz" lIns="91440" tIns="45720" rIns="91440" bIns="45720" rtlCol="0" anchor="t"/>
          <a:lstStyle>
            <a:lvl1pPr algn="l">
              <a:defRPr sz="1100" kern="700" cap="small" spc="50" baseline="0">
                <a:solidFill>
                  <a:schemeClr val="tx1">
                    <a:lumMod val="50000"/>
                    <a:lumOff val="50000"/>
                  </a:schemeClr>
                </a:solidFill>
              </a:defRPr>
            </a:lvl1pPr>
          </a:lstStyle>
          <a:p>
            <a:r>
              <a:rPr lang="en-US"/>
              <a:t>j-pal sa | sample size and power</a:t>
            </a:r>
          </a:p>
        </p:txBody>
      </p:sp>
      <p:sp>
        <p:nvSpPr>
          <p:cNvPr id="9" name="Slide Number Placeholder 5"/>
          <p:cNvSpPr>
            <a:spLocks noGrp="1"/>
          </p:cNvSpPr>
          <p:nvPr>
            <p:ph type="sldNum" sz="quarter" idx="4"/>
          </p:nvPr>
        </p:nvSpPr>
        <p:spPr>
          <a:xfrm>
            <a:off x="10446059" y="6446570"/>
            <a:ext cx="1136341" cy="222323"/>
          </a:xfrm>
          <a:prstGeom prst="rect">
            <a:avLst/>
          </a:prstGeom>
        </p:spPr>
        <p:txBody>
          <a:bodyPr vert="horz" lIns="91440" tIns="45720" rIns="91440" bIns="45720" rtlCol="0" anchor="t"/>
          <a:lstStyle>
            <a:lvl1pPr algn="r">
              <a:defRPr sz="1100">
                <a:solidFill>
                  <a:schemeClr val="tx1">
                    <a:lumMod val="50000"/>
                    <a:lumOff val="50000"/>
                  </a:schemeClr>
                </a:solidFill>
              </a:defRPr>
            </a:lvl1pPr>
          </a:lstStyle>
          <a:p>
            <a:fld id="{0779D613-B626-FC4E-B492-0D04F592EFCF}" type="slidenum">
              <a:rPr lang="en-US" smtClean="0"/>
              <a:t>‹#›</a:t>
            </a:fld>
            <a:endParaRPr lang="en-US"/>
          </a:p>
        </p:txBody>
      </p:sp>
      <p:sp>
        <p:nvSpPr>
          <p:cNvPr id="10" name="Text Placeholder 6"/>
          <p:cNvSpPr>
            <a:spLocks noGrp="1"/>
          </p:cNvSpPr>
          <p:nvPr>
            <p:ph type="body" sz="quarter" idx="14" hasCustomPrompt="1"/>
          </p:nvPr>
        </p:nvSpPr>
        <p:spPr>
          <a:xfrm>
            <a:off x="609600" y="5602148"/>
            <a:ext cx="10972800" cy="590691"/>
          </a:xfrm>
        </p:spPr>
        <p:txBody>
          <a:bodyPr anchor="b">
            <a:noAutofit/>
          </a:bodyPr>
          <a:lstStyle>
            <a:lvl1pPr marL="0" indent="0">
              <a:buNone/>
              <a:defRPr sz="1400" baseline="0">
                <a:solidFill>
                  <a:schemeClr val="tx2"/>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add citation text here.</a:t>
            </a:r>
          </a:p>
        </p:txBody>
      </p:sp>
    </p:spTree>
    <p:extLst>
      <p:ext uri="{BB962C8B-B14F-4D97-AF65-F5344CB8AC3E}">
        <p14:creationId xmlns:p14="http://schemas.microsoft.com/office/powerpoint/2010/main" val="3589105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J-PAL Content Slide w/ citation &amp;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95072"/>
            <a:ext cx="10972800" cy="1158239"/>
          </a:xfrm>
        </p:spPr>
        <p:txBody>
          <a:bodyPr anchor="ctr">
            <a:noAutofit/>
          </a:bodyPr>
          <a:lstStyle>
            <a:lvl1pPr algn="l">
              <a:defRPr sz="3200" b="0" u="none" kern="1200" cap="none" spc="0" normalizeH="0" baseline="0">
                <a:solidFill>
                  <a:schemeClr val="accent1"/>
                </a:solidFill>
              </a:defRPr>
            </a:lvl1pPr>
          </a:lstStyle>
          <a:p>
            <a:r>
              <a:rPr lang="en-US" dirty="0"/>
              <a:t>Click to edit title style</a:t>
            </a:r>
          </a:p>
        </p:txBody>
      </p:sp>
      <p:sp>
        <p:nvSpPr>
          <p:cNvPr id="3" name="Content Placeholder 2"/>
          <p:cNvSpPr>
            <a:spLocks noGrp="1"/>
          </p:cNvSpPr>
          <p:nvPr>
            <p:ph idx="1" hasCustomPrompt="1"/>
          </p:nvPr>
        </p:nvSpPr>
        <p:spPr>
          <a:xfrm>
            <a:off x="609600" y="2103120"/>
            <a:ext cx="10972800" cy="3499028"/>
          </a:xfrm>
        </p:spPr>
        <p:txBody>
          <a:bodyPr>
            <a:normAutofit/>
          </a:bodyPr>
          <a:lstStyle>
            <a:lvl1pPr>
              <a:spcAft>
                <a:spcPts val="300"/>
              </a:spcAft>
              <a:defRPr sz="2200" baseline="0">
                <a:solidFill>
                  <a:schemeClr val="tx1"/>
                </a:solidFill>
              </a:defRPr>
            </a:lvl1pPr>
            <a:lvl2pPr>
              <a:spcAft>
                <a:spcPts val="300"/>
              </a:spcAft>
              <a:defRPr sz="2000" baseline="0">
                <a:solidFill>
                  <a:schemeClr val="tx1"/>
                </a:solidFill>
              </a:defRPr>
            </a:lvl2pPr>
            <a:lvl3pPr>
              <a:spcAft>
                <a:spcPts val="300"/>
              </a:spcAft>
              <a:defRPr sz="1800" baseline="0">
                <a:solidFill>
                  <a:schemeClr val="tx1"/>
                </a:solidFill>
              </a:defRPr>
            </a:lvl3pPr>
            <a:lvl4pPr>
              <a:spcAft>
                <a:spcPts val="300"/>
              </a:spcAft>
              <a:defRPr sz="1600" baseline="0">
                <a:solidFill>
                  <a:schemeClr val="tx1"/>
                </a:solidFill>
              </a:defRPr>
            </a:lvl4pPr>
            <a:lvl5pPr>
              <a:spcAft>
                <a:spcPts val="300"/>
              </a:spcAft>
              <a:defRPr sz="1600" baseline="0">
                <a:solidFill>
                  <a:schemeClr val="tx1"/>
                </a:solidFill>
              </a:defRPr>
            </a:lvl5pPr>
          </a:lstStyle>
          <a:p>
            <a:pPr lvl="0"/>
            <a:r>
              <a:rPr lang="en-US" dirty="0"/>
              <a:t>Click to edit Master text styles (can also be used for maps and infographics)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hasCustomPrompt="1"/>
          </p:nvPr>
        </p:nvSpPr>
        <p:spPr>
          <a:xfrm>
            <a:off x="609601" y="1471614"/>
            <a:ext cx="10972799" cy="631825"/>
          </a:xfrm>
        </p:spPr>
        <p:txBody>
          <a:bodyPr>
            <a:normAutofit/>
          </a:bodyPr>
          <a:lstStyle>
            <a:lvl1pPr marL="0" indent="0">
              <a:buNone/>
              <a:defRPr sz="1600" baseline="0">
                <a:solidFill>
                  <a:schemeClr val="accent6"/>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subtitle text here</a:t>
            </a:r>
          </a:p>
        </p:txBody>
      </p:sp>
      <p:sp>
        <p:nvSpPr>
          <p:cNvPr id="8" name="Footer Placeholder 4"/>
          <p:cNvSpPr>
            <a:spLocks noGrp="1"/>
          </p:cNvSpPr>
          <p:nvPr>
            <p:ph type="ftr" sz="quarter" idx="3"/>
          </p:nvPr>
        </p:nvSpPr>
        <p:spPr>
          <a:xfrm>
            <a:off x="609599" y="6446570"/>
            <a:ext cx="9663113" cy="222323"/>
          </a:xfrm>
          <a:prstGeom prst="rect">
            <a:avLst/>
          </a:prstGeom>
        </p:spPr>
        <p:txBody>
          <a:bodyPr vert="horz" lIns="91440" tIns="45720" rIns="91440" bIns="45720" rtlCol="0" anchor="t"/>
          <a:lstStyle>
            <a:lvl1pPr algn="l">
              <a:defRPr sz="1100" kern="700" cap="small" spc="50" baseline="0">
                <a:solidFill>
                  <a:schemeClr val="tx1">
                    <a:lumMod val="50000"/>
                    <a:lumOff val="50000"/>
                  </a:schemeClr>
                </a:solidFill>
              </a:defRPr>
            </a:lvl1pPr>
          </a:lstStyle>
          <a:p>
            <a:r>
              <a:rPr lang="en-US"/>
              <a:t>j-pal sa | sample size and power</a:t>
            </a:r>
          </a:p>
        </p:txBody>
      </p:sp>
      <p:sp>
        <p:nvSpPr>
          <p:cNvPr id="10" name="Slide Number Placeholder 5"/>
          <p:cNvSpPr>
            <a:spLocks noGrp="1"/>
          </p:cNvSpPr>
          <p:nvPr>
            <p:ph type="sldNum" sz="quarter" idx="4"/>
          </p:nvPr>
        </p:nvSpPr>
        <p:spPr>
          <a:xfrm>
            <a:off x="10446059" y="6446570"/>
            <a:ext cx="1136341" cy="222323"/>
          </a:xfrm>
          <a:prstGeom prst="rect">
            <a:avLst/>
          </a:prstGeom>
        </p:spPr>
        <p:txBody>
          <a:bodyPr vert="horz" lIns="91440" tIns="45720" rIns="91440" bIns="45720" rtlCol="0" anchor="t"/>
          <a:lstStyle>
            <a:lvl1pPr algn="r">
              <a:defRPr sz="1100">
                <a:solidFill>
                  <a:schemeClr val="tx1">
                    <a:lumMod val="50000"/>
                    <a:lumOff val="50000"/>
                  </a:schemeClr>
                </a:solidFill>
              </a:defRPr>
            </a:lvl1pPr>
          </a:lstStyle>
          <a:p>
            <a:fld id="{0779D613-B626-FC4E-B492-0D04F592EFCF}" type="slidenum">
              <a:rPr lang="en-US" smtClean="0"/>
              <a:t>‹#›</a:t>
            </a:fld>
            <a:endParaRPr lang="en-US"/>
          </a:p>
        </p:txBody>
      </p:sp>
      <p:sp>
        <p:nvSpPr>
          <p:cNvPr id="11" name="Text Placeholder 6"/>
          <p:cNvSpPr>
            <a:spLocks noGrp="1"/>
          </p:cNvSpPr>
          <p:nvPr>
            <p:ph type="body" sz="quarter" idx="15" hasCustomPrompt="1"/>
          </p:nvPr>
        </p:nvSpPr>
        <p:spPr>
          <a:xfrm>
            <a:off x="609600" y="5602148"/>
            <a:ext cx="10972800" cy="590691"/>
          </a:xfrm>
        </p:spPr>
        <p:txBody>
          <a:bodyPr anchor="b">
            <a:noAutofit/>
          </a:bodyPr>
          <a:lstStyle>
            <a:lvl1pPr marL="0" indent="0">
              <a:buNone/>
              <a:defRPr sz="1400" baseline="0">
                <a:solidFill>
                  <a:schemeClr val="tx2"/>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add citation text here.</a:t>
            </a:r>
          </a:p>
        </p:txBody>
      </p:sp>
    </p:spTree>
    <p:extLst>
      <p:ext uri="{BB962C8B-B14F-4D97-AF65-F5344CB8AC3E}">
        <p14:creationId xmlns:p14="http://schemas.microsoft.com/office/powerpoint/2010/main" val="1143705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J-PAL Two 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95072"/>
            <a:ext cx="10972800" cy="1158241"/>
          </a:xfrm>
        </p:spPr>
        <p:txBody>
          <a:bodyPr anchor="ctr"/>
          <a:lstStyle>
            <a:lvl1pPr>
              <a:defRPr spc="0" baseline="0"/>
            </a:lvl1pPr>
          </a:lstStyle>
          <a:p>
            <a:r>
              <a:rPr lang="en-US" dirty="0"/>
              <a:t>Click to edit title style</a:t>
            </a:r>
          </a:p>
        </p:txBody>
      </p:sp>
      <p:sp>
        <p:nvSpPr>
          <p:cNvPr id="3" name="Content Placeholder 2"/>
          <p:cNvSpPr>
            <a:spLocks noGrp="1"/>
          </p:cNvSpPr>
          <p:nvPr>
            <p:ph sz="half" idx="1"/>
          </p:nvPr>
        </p:nvSpPr>
        <p:spPr>
          <a:xfrm>
            <a:off x="609600" y="1472184"/>
            <a:ext cx="5384800" cy="4709160"/>
          </a:xfrm>
        </p:spPr>
        <p:txBody>
          <a:bodyPr>
            <a:normAutofit/>
          </a:bodyPr>
          <a:lstStyle>
            <a:lvl1pPr>
              <a:defRPr sz="22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p:txBody>
      </p:sp>
      <p:sp>
        <p:nvSpPr>
          <p:cNvPr id="4" name="Content Placeholder 3"/>
          <p:cNvSpPr>
            <a:spLocks noGrp="1"/>
          </p:cNvSpPr>
          <p:nvPr>
            <p:ph sz="half" idx="2"/>
          </p:nvPr>
        </p:nvSpPr>
        <p:spPr>
          <a:xfrm>
            <a:off x="6197600" y="1472184"/>
            <a:ext cx="5384800" cy="4709160"/>
          </a:xfrm>
        </p:spPr>
        <p:txBody>
          <a:bodyPr>
            <a:normAutofit/>
          </a:bodyPr>
          <a:lstStyle>
            <a:lvl1pPr>
              <a:defRPr sz="22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p:txBody>
      </p:sp>
      <p:sp>
        <p:nvSpPr>
          <p:cNvPr id="8" name="Footer Placeholder 4"/>
          <p:cNvSpPr>
            <a:spLocks noGrp="1"/>
          </p:cNvSpPr>
          <p:nvPr>
            <p:ph type="ftr" sz="quarter" idx="3"/>
          </p:nvPr>
        </p:nvSpPr>
        <p:spPr>
          <a:xfrm>
            <a:off x="609599" y="6446570"/>
            <a:ext cx="9663113" cy="222323"/>
          </a:xfrm>
          <a:prstGeom prst="rect">
            <a:avLst/>
          </a:prstGeom>
        </p:spPr>
        <p:txBody>
          <a:bodyPr vert="horz" lIns="91440" tIns="45720" rIns="91440" bIns="45720" rtlCol="0" anchor="t"/>
          <a:lstStyle>
            <a:lvl1pPr algn="l">
              <a:defRPr sz="1100" kern="700" cap="small" spc="50" baseline="0">
                <a:solidFill>
                  <a:schemeClr val="tx1">
                    <a:lumMod val="50000"/>
                    <a:lumOff val="50000"/>
                  </a:schemeClr>
                </a:solidFill>
              </a:defRPr>
            </a:lvl1pPr>
          </a:lstStyle>
          <a:p>
            <a:r>
              <a:rPr lang="en-US"/>
              <a:t>j-pal sa | sample size and power</a:t>
            </a:r>
          </a:p>
        </p:txBody>
      </p:sp>
      <p:sp>
        <p:nvSpPr>
          <p:cNvPr id="9" name="Slide Number Placeholder 5"/>
          <p:cNvSpPr>
            <a:spLocks noGrp="1"/>
          </p:cNvSpPr>
          <p:nvPr>
            <p:ph type="sldNum" sz="quarter" idx="4"/>
          </p:nvPr>
        </p:nvSpPr>
        <p:spPr>
          <a:xfrm>
            <a:off x="10446059" y="6446570"/>
            <a:ext cx="1136341" cy="222323"/>
          </a:xfrm>
          <a:prstGeom prst="rect">
            <a:avLst/>
          </a:prstGeom>
        </p:spPr>
        <p:txBody>
          <a:bodyPr vert="horz" lIns="91440" tIns="45720" rIns="91440" bIns="45720" rtlCol="0" anchor="t"/>
          <a:lstStyle>
            <a:lvl1pPr algn="r">
              <a:defRPr sz="1100">
                <a:solidFill>
                  <a:schemeClr val="tx1">
                    <a:lumMod val="50000"/>
                    <a:lumOff val="50000"/>
                  </a:schemeClr>
                </a:solidFill>
              </a:defRPr>
            </a:lvl1pPr>
          </a:lstStyle>
          <a:p>
            <a:fld id="{0779D613-B626-FC4E-B492-0D04F592EFCF}" type="slidenum">
              <a:rPr lang="en-US" smtClean="0"/>
              <a:t>‹#›</a:t>
            </a:fld>
            <a:endParaRPr lang="en-US"/>
          </a:p>
        </p:txBody>
      </p:sp>
    </p:spTree>
    <p:extLst>
      <p:ext uri="{BB962C8B-B14F-4D97-AF65-F5344CB8AC3E}">
        <p14:creationId xmlns:p14="http://schemas.microsoft.com/office/powerpoint/2010/main" val="3782448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theme" Target="../theme/theme2.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85739"/>
            <a:ext cx="10972800" cy="1157286"/>
          </a:xfrm>
          <a:prstGeom prst="rect">
            <a:avLst/>
          </a:prstGeom>
        </p:spPr>
        <p:txBody>
          <a:bodyPr vert="horz" lIns="91440" tIns="45720" rIns="91440" bIns="45720" rtlCol="0" anchor="ctr">
            <a:normAutofit/>
          </a:bodyPr>
          <a:lstStyle/>
          <a:p>
            <a:r>
              <a:rPr lang="en-US" dirty="0"/>
              <a:t>Click to edit title style</a:t>
            </a:r>
          </a:p>
        </p:txBody>
      </p:sp>
      <p:sp>
        <p:nvSpPr>
          <p:cNvPr id="3" name="Text Placeholder 2"/>
          <p:cNvSpPr>
            <a:spLocks noGrp="1"/>
          </p:cNvSpPr>
          <p:nvPr>
            <p:ph type="body" idx="1"/>
          </p:nvPr>
        </p:nvSpPr>
        <p:spPr>
          <a:xfrm>
            <a:off x="609600" y="1457326"/>
            <a:ext cx="10972800" cy="47196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p:cNvSpPr>
            <a:spLocks noGrp="1"/>
          </p:cNvSpPr>
          <p:nvPr>
            <p:ph type="ftr" sz="quarter" idx="3"/>
          </p:nvPr>
        </p:nvSpPr>
        <p:spPr>
          <a:xfrm>
            <a:off x="609599" y="6446570"/>
            <a:ext cx="9663113" cy="222323"/>
          </a:xfrm>
          <a:prstGeom prst="rect">
            <a:avLst/>
          </a:prstGeom>
        </p:spPr>
        <p:txBody>
          <a:bodyPr vert="horz" lIns="91440" tIns="45720" rIns="91440" bIns="45720" rtlCol="0" anchor="t"/>
          <a:lstStyle>
            <a:lvl1pPr algn="l">
              <a:defRPr sz="1100" kern="700" cap="small" spc="50" baseline="0">
                <a:solidFill>
                  <a:schemeClr val="tx1">
                    <a:lumMod val="50000"/>
                    <a:lumOff val="50000"/>
                  </a:schemeClr>
                </a:solidFill>
                <a:latin typeface="Fira Sans Condensed Black" panose="020B0A03050000020004" pitchFamily="34" charset="0"/>
              </a:defRPr>
            </a:lvl1pPr>
          </a:lstStyle>
          <a:p>
            <a:r>
              <a:rPr lang="en-US" dirty="0"/>
              <a:t>j-pal </a:t>
            </a:r>
            <a:r>
              <a:rPr lang="en-US" dirty="0" err="1"/>
              <a:t>sa</a:t>
            </a:r>
            <a:r>
              <a:rPr lang="en-US" dirty="0"/>
              <a:t> | sample size and power</a:t>
            </a:r>
          </a:p>
        </p:txBody>
      </p:sp>
      <p:sp>
        <p:nvSpPr>
          <p:cNvPr id="8" name="Slide Number Placeholder 5"/>
          <p:cNvSpPr>
            <a:spLocks noGrp="1"/>
          </p:cNvSpPr>
          <p:nvPr>
            <p:ph type="sldNum" sz="quarter" idx="4"/>
          </p:nvPr>
        </p:nvSpPr>
        <p:spPr>
          <a:xfrm>
            <a:off x="10446059" y="6446570"/>
            <a:ext cx="1136341" cy="222323"/>
          </a:xfrm>
          <a:prstGeom prst="rect">
            <a:avLst/>
          </a:prstGeom>
        </p:spPr>
        <p:txBody>
          <a:bodyPr vert="horz" lIns="91440" tIns="45720" rIns="91440" bIns="45720" rtlCol="0" anchor="t"/>
          <a:lstStyle>
            <a:lvl1pPr algn="r">
              <a:defRPr sz="1100">
                <a:solidFill>
                  <a:schemeClr val="tx1">
                    <a:lumMod val="50000"/>
                    <a:lumOff val="50000"/>
                  </a:schemeClr>
                </a:solidFill>
                <a:latin typeface="Fira Sans Condensed Black" panose="020B0A03050000020004" pitchFamily="34" charset="0"/>
              </a:defRPr>
            </a:lvl1pPr>
          </a:lstStyle>
          <a:p>
            <a:fld id="{0779D613-B626-FC4E-B492-0D04F592EFCF}" type="slidenum">
              <a:rPr lang="en-US" smtClean="0"/>
              <a:pPr/>
              <a:t>‹#›</a:t>
            </a:fld>
            <a:endParaRPr lang="en-US" dirty="0"/>
          </a:p>
        </p:txBody>
      </p:sp>
    </p:spTree>
    <p:extLst>
      <p:ext uri="{BB962C8B-B14F-4D97-AF65-F5344CB8AC3E}">
        <p14:creationId xmlns:p14="http://schemas.microsoft.com/office/powerpoint/2010/main" val="26581727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81" r:id="rId16"/>
    <p:sldLayoutId id="2147483683" r:id="rId17"/>
    <p:sldLayoutId id="2147483677" r:id="rId18"/>
    <p:sldLayoutId id="2147483678" r:id="rId19"/>
    <p:sldLayoutId id="2147483679" r:id="rId20"/>
    <p:sldLayoutId id="2147483682" r:id="rId21"/>
    <p:sldLayoutId id="2147483686" r:id="rId22"/>
    <p:sldLayoutId id="2147483687" r:id="rId23"/>
  </p:sldLayoutIdLst>
  <p:hf hdr="0" dt="0"/>
  <p:txStyles>
    <p:titleStyle>
      <a:lvl1pPr algn="l" defTabSz="609585" rtl="0" eaLnBrk="1" latinLnBrk="0" hangingPunct="1">
        <a:spcBef>
          <a:spcPct val="0"/>
        </a:spcBef>
        <a:buNone/>
        <a:defRPr sz="3200" u="none" kern="1200" cap="none" spc="0" baseline="0">
          <a:solidFill>
            <a:schemeClr val="accent1"/>
          </a:solidFill>
          <a:latin typeface="Fira Sans Condensed Black" panose="020B0A03050000020004" pitchFamily="34" charset="0"/>
          <a:ea typeface="+mj-ea"/>
          <a:cs typeface="+mj-cs"/>
        </a:defRPr>
      </a:lvl1pPr>
    </p:titleStyle>
    <p:bodyStyle>
      <a:lvl1pPr marL="457189" indent="-457189" algn="l" defTabSz="609585" rtl="0" eaLnBrk="1" latinLnBrk="0" hangingPunct="1">
        <a:spcBef>
          <a:spcPct val="20000"/>
        </a:spcBef>
        <a:spcAft>
          <a:spcPts val="800"/>
        </a:spcAft>
        <a:buFont typeface="Arial"/>
        <a:buChar char="•"/>
        <a:defRPr sz="2200" kern="1200" spc="67">
          <a:solidFill>
            <a:schemeClr val="tx1"/>
          </a:solidFill>
          <a:latin typeface="Fira Sans Condensed Black" panose="020B0A03050000020004" pitchFamily="34" charset="0"/>
          <a:ea typeface="+mn-ea"/>
          <a:cs typeface="+mn-cs"/>
        </a:defRPr>
      </a:lvl1pPr>
      <a:lvl2pPr marL="990575" indent="-380990" algn="l" defTabSz="609585" rtl="0" eaLnBrk="1" latinLnBrk="0" hangingPunct="1">
        <a:spcBef>
          <a:spcPct val="20000"/>
        </a:spcBef>
        <a:spcAft>
          <a:spcPts val="800"/>
        </a:spcAft>
        <a:buFont typeface="Arial"/>
        <a:buChar char="–"/>
        <a:defRPr sz="1800" kern="1200" spc="67">
          <a:solidFill>
            <a:schemeClr val="tx1"/>
          </a:solidFill>
          <a:latin typeface="Fira Sans Condensed Black" panose="020B0A03050000020004" pitchFamily="34" charset="0"/>
          <a:ea typeface="+mn-ea"/>
          <a:cs typeface="+mn-cs"/>
        </a:defRPr>
      </a:lvl2pPr>
      <a:lvl3pPr marL="1523962" indent="-304792" algn="l" defTabSz="609585" rtl="0" eaLnBrk="1" latinLnBrk="0" hangingPunct="1">
        <a:spcBef>
          <a:spcPct val="20000"/>
        </a:spcBef>
        <a:spcAft>
          <a:spcPts val="800"/>
        </a:spcAft>
        <a:buFont typeface="Arial"/>
        <a:buChar char="•"/>
        <a:defRPr sz="1800" kern="1200" spc="67">
          <a:solidFill>
            <a:schemeClr val="tx1"/>
          </a:solidFill>
          <a:latin typeface="Fira Sans Condensed Black" panose="020B0A03050000020004" pitchFamily="34" charset="0"/>
          <a:ea typeface="+mn-ea"/>
          <a:cs typeface="+mn-cs"/>
        </a:defRPr>
      </a:lvl3pPr>
      <a:lvl4pPr marL="2133547" indent="-304792" algn="l" defTabSz="609585" rtl="0" eaLnBrk="1" latinLnBrk="0" hangingPunct="1">
        <a:spcBef>
          <a:spcPct val="20000"/>
        </a:spcBef>
        <a:spcAft>
          <a:spcPts val="800"/>
        </a:spcAft>
        <a:buFont typeface="Arial"/>
        <a:buChar char="–"/>
        <a:defRPr sz="1600" kern="1200" spc="67">
          <a:solidFill>
            <a:schemeClr val="tx1"/>
          </a:solidFill>
          <a:latin typeface="Fira Sans Condensed Black" panose="020B0A03050000020004" pitchFamily="34" charset="0"/>
          <a:ea typeface="+mn-ea"/>
          <a:cs typeface="+mn-cs"/>
        </a:defRPr>
      </a:lvl4pPr>
      <a:lvl5pPr marL="2743131" indent="-304792" algn="l" defTabSz="609585" rtl="0" eaLnBrk="1" latinLnBrk="0" hangingPunct="1">
        <a:spcBef>
          <a:spcPct val="20000"/>
        </a:spcBef>
        <a:spcAft>
          <a:spcPts val="800"/>
        </a:spcAft>
        <a:buFont typeface="Arial"/>
        <a:buChar char="»"/>
        <a:defRPr sz="1400" kern="1200" spc="67">
          <a:solidFill>
            <a:schemeClr val="tx1"/>
          </a:solidFill>
          <a:latin typeface="Fira Sans Condensed Black" panose="020B0A03050000020004" pitchFamily="34" charset="0"/>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2"/>
          <p:cNvSpPr txBox="1">
            <a:spLocks noGrp="1"/>
          </p:cNvSpPr>
          <p:nvPr>
            <p:ph type="title"/>
          </p:nvPr>
        </p:nvSpPr>
        <p:spPr>
          <a:xfrm>
            <a:off x="609600" y="185739"/>
            <a:ext cx="10972800" cy="1157286"/>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chemeClr val="accent1"/>
              </a:buClr>
              <a:buSzPts val="3200"/>
              <a:buFont typeface="Century Gothic"/>
              <a:buNone/>
              <a:defRPr sz="3200" b="0" i="0" u="none" strike="noStrike" cap="none">
                <a:solidFill>
                  <a:schemeClr val="accen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2"/>
          <p:cNvSpPr txBox="1">
            <a:spLocks noGrp="1"/>
          </p:cNvSpPr>
          <p:nvPr>
            <p:ph type="body" idx="1"/>
          </p:nvPr>
        </p:nvSpPr>
        <p:spPr>
          <a:xfrm>
            <a:off x="609600" y="1457326"/>
            <a:ext cx="10972800" cy="4719638"/>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3pPr>
            <a:lvl4pPr marL="1828800" marR="0" lvl="3"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97954" algn="l" rtl="0">
              <a:lnSpc>
                <a:spcPct val="100000"/>
              </a:lnSpc>
              <a:spcBef>
                <a:spcPts val="800"/>
              </a:spcBef>
              <a:spcAft>
                <a:spcPts val="0"/>
              </a:spcAft>
              <a:buClr>
                <a:schemeClr val="dk1"/>
              </a:buClr>
              <a:buSzPts val="2667"/>
              <a:buFont typeface="Arial"/>
              <a:buChar char="•"/>
              <a:defRPr sz="2667" b="0" i="0" u="none" strike="noStrike" cap="none">
                <a:solidFill>
                  <a:schemeClr val="dk1"/>
                </a:solidFill>
                <a:latin typeface="Century Gothic"/>
                <a:ea typeface="Century Gothic"/>
                <a:cs typeface="Century Gothic"/>
                <a:sym typeface="Century Gothic"/>
              </a:defRPr>
            </a:lvl6pPr>
            <a:lvl7pPr marL="3200400" marR="0" lvl="6"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entury Gothic"/>
                <a:ea typeface="Century Gothic"/>
                <a:cs typeface="Century Gothic"/>
                <a:sym typeface="Century Gothic"/>
              </a:defRPr>
            </a:lvl7pPr>
            <a:lvl8pPr marL="3657600" marR="0" lvl="7"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entury Gothic"/>
                <a:ea typeface="Century Gothic"/>
                <a:cs typeface="Century Gothic"/>
                <a:sym typeface="Century Gothic"/>
              </a:defRPr>
            </a:lvl8pPr>
            <a:lvl9pPr marL="4114800" marR="0" lvl="8"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entury Gothic"/>
                <a:ea typeface="Century Gothic"/>
                <a:cs typeface="Century Gothic"/>
                <a:sym typeface="Century Gothic"/>
              </a:defRPr>
            </a:lvl9pPr>
          </a:lstStyle>
          <a:p>
            <a:endParaRPr/>
          </a:p>
        </p:txBody>
      </p:sp>
      <p:sp>
        <p:nvSpPr>
          <p:cNvPr id="12" name="Google Shape;12;p62"/>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small">
                <a:solidFill>
                  <a:srgbClr val="7F7F7F"/>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3" name="Google Shape;13;p62"/>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806758091"/>
      </p:ext>
    </p:extLst>
  </p:cSld>
  <p:clrMap bg1="lt1" tx1="dk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1.xml"/><Relationship Id="rId5" Type="http://schemas.openxmlformats.org/officeDocument/2006/relationships/image" Target="../media/image13.jpeg"/><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image" Target="../media/image14.tif"/><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5.tif"/><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8.tif"/><Relationship Id="rId5" Type="http://schemas.openxmlformats.org/officeDocument/2006/relationships/image" Target="../media/image17.tif"/><Relationship Id="rId4" Type="http://schemas.openxmlformats.org/officeDocument/2006/relationships/image" Target="../media/image16.tif"/></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1.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1.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25.xml"/><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26.xml"/><Relationship Id="rId1" Type="http://schemas.openxmlformats.org/officeDocument/2006/relationships/slideLayout" Target="../slideLayouts/slideLayout16.xml"/><Relationship Id="rId5" Type="http://schemas.openxmlformats.org/officeDocument/2006/relationships/image" Target="../media/image21.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9.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28.xml"/><Relationship Id="rId1" Type="http://schemas.openxmlformats.org/officeDocument/2006/relationships/slideLayout" Target="../slideLayouts/slideLayout16.xml"/><Relationship Id="rId4" Type="http://schemas.openxmlformats.org/officeDocument/2006/relationships/image" Target="../media/image211.png"/></Relationships>
</file>

<file path=ppt/slides/_rels/slide35.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29.xml"/><Relationship Id="rId1" Type="http://schemas.openxmlformats.org/officeDocument/2006/relationships/slideLayout" Target="../slideLayouts/slideLayout16.xml"/><Relationship Id="rId5" Type="http://schemas.openxmlformats.org/officeDocument/2006/relationships/image" Target="../media/image24.png"/><Relationship Id="rId4" Type="http://schemas.openxmlformats.org/officeDocument/2006/relationships/image" Target="../media/image211.pn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32.xml"/><Relationship Id="rId1" Type="http://schemas.openxmlformats.org/officeDocument/2006/relationships/slideLayout" Target="../slideLayouts/slideLayout16.xml"/><Relationship Id="rId6" Type="http://schemas.openxmlformats.org/officeDocument/2006/relationships/chart" Target="../charts/chart14.xml"/><Relationship Id="rId5" Type="http://schemas.openxmlformats.org/officeDocument/2006/relationships/image" Target="../media/image200.png"/></Relationships>
</file>

<file path=ppt/slides/_rels/slide39.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33.xml"/><Relationship Id="rId1" Type="http://schemas.openxmlformats.org/officeDocument/2006/relationships/slideLayout" Target="../slideLayouts/slideLayout16.xml"/><Relationship Id="rId6" Type="http://schemas.openxmlformats.org/officeDocument/2006/relationships/image" Target="../media/image24.png"/><Relationship Id="rId5" Type="http://schemas.openxmlformats.org/officeDocument/2006/relationships/image" Target="../media/image200.png"/><Relationship Id="rId4" Type="http://schemas.openxmlformats.org/officeDocument/2006/relationships/image" Target="../media/image190.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34.xml"/><Relationship Id="rId1" Type="http://schemas.openxmlformats.org/officeDocument/2006/relationships/slideLayout" Target="../slideLayouts/slideLayout16.xml"/><Relationship Id="rId6" Type="http://schemas.openxmlformats.org/officeDocument/2006/relationships/image" Target="../media/image21.png"/><Relationship Id="rId5" Type="http://schemas.openxmlformats.org/officeDocument/2006/relationships/image" Target="../media/image200.png"/><Relationship Id="rId4" Type="http://schemas.openxmlformats.org/officeDocument/2006/relationships/image" Target="../media/image190.png"/></Relationships>
</file>

<file path=ppt/slides/_rels/slide41.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35.xml"/><Relationship Id="rId1" Type="http://schemas.openxmlformats.org/officeDocument/2006/relationships/slideLayout" Target="../slideLayouts/slideLayout16.xml"/><Relationship Id="rId5" Type="http://schemas.openxmlformats.org/officeDocument/2006/relationships/image" Target="../media/image230.png"/><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36.xml"/><Relationship Id="rId1" Type="http://schemas.openxmlformats.org/officeDocument/2006/relationships/slideLayout" Target="../slideLayouts/slideLayout19.xml"/><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30.png"/><Relationship Id="rId4" Type="http://schemas.openxmlformats.org/officeDocument/2006/relationships/notesSlide" Target="../notesSlides/notesSlide37.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0.xml"/><Relationship Id="rId1" Type="http://schemas.openxmlformats.org/officeDocument/2006/relationships/tags" Target="../tags/tag4.xml"/><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0.xml"/><Relationship Id="rId1" Type="http://schemas.openxmlformats.org/officeDocument/2006/relationships/tags" Target="../tags/tag5.xml"/><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0.xml"/><Relationship Id="rId1" Type="http://schemas.openxmlformats.org/officeDocument/2006/relationships/tags" Target="../tags/tag6.xml"/><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6.xml"/><Relationship Id="rId1" Type="http://schemas.openxmlformats.org/officeDocument/2006/relationships/tags" Target="../tags/tag7.xml"/><Relationship Id="rId4" Type="http://schemas.openxmlformats.org/officeDocument/2006/relationships/image" Target="../media/image26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6.xml"/><Relationship Id="rId1" Type="http://schemas.openxmlformats.org/officeDocument/2006/relationships/tags" Target="../tags/tag8.xml"/><Relationship Id="rId4" Type="http://schemas.openxmlformats.org/officeDocument/2006/relationships/chart" Target="../charts/chart18.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6.xml"/><Relationship Id="rId1" Type="http://schemas.openxmlformats.org/officeDocument/2006/relationships/tags" Target="../tags/tag9.xml"/><Relationship Id="rId4" Type="http://schemas.openxmlformats.org/officeDocument/2006/relationships/chart" Target="../charts/chart19.xml"/></Relationships>
</file>

<file path=ppt/slides/_rels/slide53.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6.xml"/><Relationship Id="rId1" Type="http://schemas.openxmlformats.org/officeDocument/2006/relationships/tags" Target="../tags/tag10.xml"/><Relationship Id="rId4" Type="http://schemas.openxmlformats.org/officeDocument/2006/relationships/chart" Target="../charts/chart21.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6.xml"/><Relationship Id="rId1" Type="http://schemas.openxmlformats.org/officeDocument/2006/relationships/tags" Target="../tags/tag11.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6.xml"/><Relationship Id="rId1" Type="http://schemas.openxmlformats.org/officeDocument/2006/relationships/tags" Target="../tags/tag1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6.xml"/><Relationship Id="rId1" Type="http://schemas.openxmlformats.org/officeDocument/2006/relationships/tags" Target="../tags/tag13.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6.xml"/><Relationship Id="rId1" Type="http://schemas.openxmlformats.org/officeDocument/2006/relationships/tags" Target="../tags/tag14.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6.xml"/><Relationship Id="rId1" Type="http://schemas.openxmlformats.org/officeDocument/2006/relationships/tags" Target="../tags/tag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6.xml"/><Relationship Id="rId1" Type="http://schemas.openxmlformats.org/officeDocument/2006/relationships/tags" Target="../tags/tag16.xml"/><Relationship Id="rId5" Type="http://schemas.openxmlformats.org/officeDocument/2006/relationships/image" Target="../media/image270.png"/><Relationship Id="rId4" Type="http://schemas.openxmlformats.org/officeDocument/2006/relationships/chart" Target="../charts/chart2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6.xml"/><Relationship Id="rId1" Type="http://schemas.openxmlformats.org/officeDocument/2006/relationships/tags" Target="../tags/tag17.xml"/><Relationship Id="rId5" Type="http://schemas.openxmlformats.org/officeDocument/2006/relationships/image" Target="../media/image270.png"/><Relationship Id="rId4" Type="http://schemas.openxmlformats.org/officeDocument/2006/relationships/chart" Target="../charts/chart23.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0.xml"/><Relationship Id="rId1" Type="http://schemas.openxmlformats.org/officeDocument/2006/relationships/tags" Target="../tags/tag18.xml"/><Relationship Id="rId4" Type="http://schemas.openxmlformats.org/officeDocument/2006/relationships/image" Target="../media/image37.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0.xml"/><Relationship Id="rId1" Type="http://schemas.openxmlformats.org/officeDocument/2006/relationships/tags" Target="../tags/tag19.xml"/><Relationship Id="rId4" Type="http://schemas.openxmlformats.org/officeDocument/2006/relationships/image" Target="../media/image38.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0.xml"/><Relationship Id="rId1" Type="http://schemas.openxmlformats.org/officeDocument/2006/relationships/tags" Target="../tags/tag20.xml"/><Relationship Id="rId4" Type="http://schemas.openxmlformats.org/officeDocument/2006/relationships/image" Target="../media/image39.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2.xml"/><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3.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64.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1.png"/></Relationships>
</file>

<file path=ppt/slides/_rels/slide7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5.xml"/><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hyperlink" Target="https://educ265.de-barros.com/resource/data" TargetMode="External"/><Relationship Id="rId2" Type="http://schemas.openxmlformats.org/officeDocument/2006/relationships/notesSlide" Target="../notesSlides/notesSlide68.xml"/><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3" Type="http://schemas.openxmlformats.org/officeDocument/2006/relationships/hyperlink" Target="https://blogs.worldbank.org/impactevaluations/why-ex-post-power-using-estimated-effect-sizes-bad-ex-post-mde-not" TargetMode="External"/><Relationship Id="rId2" Type="http://schemas.openxmlformats.org/officeDocument/2006/relationships/notesSlide" Target="../notesSlides/notesSlide69.xml"/><Relationship Id="rId1" Type="http://schemas.openxmlformats.org/officeDocument/2006/relationships/slideLayout" Target="../slideLayouts/slideLayout2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6.xml"/><Relationship Id="rId1" Type="http://schemas.openxmlformats.org/officeDocument/2006/relationships/tags" Target="../tags/tag21.xml"/><Relationship Id="rId4" Type="http://schemas.openxmlformats.org/officeDocument/2006/relationships/image" Target="../media/image42.ti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129b92c5457_0_0"/>
          <p:cNvSpPr txBox="1">
            <a:spLocks noGrp="1"/>
          </p:cNvSpPr>
          <p:nvPr>
            <p:ph type="ctrTitle"/>
          </p:nvPr>
        </p:nvSpPr>
        <p:spPr>
          <a:xfrm>
            <a:off x="1655663" y="3078901"/>
            <a:ext cx="9474739" cy="1470000"/>
          </a:xfrm>
          <a:prstGeom prst="rect">
            <a:avLst/>
          </a:prstGeom>
          <a:noFill/>
          <a:ln>
            <a:noFill/>
          </a:ln>
        </p:spPr>
        <p:txBody>
          <a:bodyPr spcFirstLastPara="1" wrap="square" lIns="91425" tIns="45700" rIns="91425" bIns="45700" anchor="b" anchorCtr="0">
            <a:noAutofit/>
          </a:bodyPr>
          <a:lstStyle/>
          <a:p>
            <a:pPr marL="0" lvl="0" indent="0" rtl="0">
              <a:lnSpc>
                <a:spcPct val="100000"/>
              </a:lnSpc>
              <a:spcBef>
                <a:spcPts val="0"/>
              </a:spcBef>
              <a:spcAft>
                <a:spcPts val="0"/>
              </a:spcAft>
              <a:buSzPts val="3200"/>
              <a:buNone/>
            </a:pPr>
            <a:r>
              <a:rPr lang="en-US" sz="8800" dirty="0"/>
              <a:t>Sample size calculations and clustered data</a:t>
            </a:r>
            <a:endParaRPr sz="8800" dirty="0"/>
          </a:p>
        </p:txBody>
      </p:sp>
      <p:sp>
        <p:nvSpPr>
          <p:cNvPr id="180" name="Google Shape;180;g129b92c5457_0_0"/>
          <p:cNvSpPr txBox="1">
            <a:spLocks noGrp="1"/>
          </p:cNvSpPr>
          <p:nvPr>
            <p:ph type="subTitle" idx="1"/>
          </p:nvPr>
        </p:nvSpPr>
        <p:spPr>
          <a:xfrm>
            <a:off x="2073933" y="4825243"/>
            <a:ext cx="8638200" cy="1752600"/>
          </a:xfrm>
          <a:prstGeom prst="rect">
            <a:avLst/>
          </a:prstGeom>
          <a:noFill/>
          <a:ln>
            <a:noFill/>
          </a:ln>
        </p:spPr>
        <p:txBody>
          <a:bodyPr spcFirstLastPara="1" wrap="square" lIns="91425" tIns="45700" rIns="91425" bIns="45700" anchor="t" anchorCtr="0">
            <a:normAutofit lnSpcReduction="10000"/>
          </a:bodyPr>
          <a:lstStyle/>
          <a:p>
            <a:pPr marL="0" lvl="0" indent="0" rtl="0">
              <a:lnSpc>
                <a:spcPct val="100000"/>
              </a:lnSpc>
              <a:spcBef>
                <a:spcPts val="440"/>
              </a:spcBef>
              <a:spcAft>
                <a:spcPts val="0"/>
              </a:spcAft>
              <a:buSzPts val="2200"/>
              <a:buNone/>
            </a:pPr>
            <a:r>
              <a:rPr lang="en-US" b="1" dirty="0">
                <a:latin typeface="Fira Sans Condensed Black" panose="020B0A03050000020004" pitchFamily="34" charset="0"/>
              </a:rPr>
              <a:t>Class 6</a:t>
            </a:r>
          </a:p>
          <a:p>
            <a:pPr marL="0" lvl="0" indent="0" rtl="0">
              <a:lnSpc>
                <a:spcPct val="100000"/>
              </a:lnSpc>
              <a:spcBef>
                <a:spcPts val="440"/>
              </a:spcBef>
              <a:spcAft>
                <a:spcPts val="0"/>
              </a:spcAft>
              <a:buSzPts val="2200"/>
              <a:buNone/>
            </a:pPr>
            <a:endParaRPr lang="en-US" sz="1800" b="1" dirty="0"/>
          </a:p>
          <a:p>
            <a:pPr marL="0" lvl="0" indent="0" rtl="0">
              <a:lnSpc>
                <a:spcPct val="100000"/>
              </a:lnSpc>
              <a:spcBef>
                <a:spcPts val="440"/>
              </a:spcBef>
              <a:spcAft>
                <a:spcPts val="0"/>
              </a:spcAft>
              <a:buSzPts val="2200"/>
              <a:buNone/>
            </a:pPr>
            <a:r>
              <a:rPr lang="en-US" dirty="0"/>
              <a:t>EDUC 265: Applied Regression Analysis</a:t>
            </a:r>
          </a:p>
          <a:p>
            <a:pPr marL="0" lvl="0" indent="0" rtl="0">
              <a:lnSpc>
                <a:spcPct val="100000"/>
              </a:lnSpc>
              <a:spcBef>
                <a:spcPts val="440"/>
              </a:spcBef>
              <a:spcAft>
                <a:spcPts val="0"/>
              </a:spcAft>
              <a:buSzPts val="2200"/>
              <a:buNone/>
            </a:pPr>
            <a:r>
              <a:rPr lang="en-US" dirty="0"/>
              <a:t>UCI School of Education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a:xfrm>
            <a:off x="609600" y="1471750"/>
            <a:ext cx="10972800" cy="644434"/>
          </a:xfrm>
        </p:spPr>
        <p:txBody>
          <a:bodyPr>
            <a:normAutofit/>
          </a:bodyPr>
          <a:lstStyle/>
          <a:p>
            <a:pPr marL="0" indent="0">
              <a:buNone/>
            </a:pPr>
            <a:r>
              <a:rPr lang="en-US" sz="1800" dirty="0"/>
              <a:t>Randomization guarantees that treatment and control are not </a:t>
            </a:r>
            <a:r>
              <a:rPr lang="en-US" sz="1800" i="1" dirty="0"/>
              <a:t>systematically </a:t>
            </a:r>
            <a:r>
              <a:rPr lang="en-US" sz="1800" dirty="0"/>
              <a:t>different. They may still be different due to chance:</a:t>
            </a:r>
          </a:p>
        </p:txBody>
      </p:sp>
      <p:sp>
        <p:nvSpPr>
          <p:cNvPr id="2" name="Title 1"/>
          <p:cNvSpPr>
            <a:spLocks noGrp="1"/>
          </p:cNvSpPr>
          <p:nvPr>
            <p:ph type="title"/>
          </p:nvPr>
        </p:nvSpPr>
        <p:spPr/>
        <p:txBody>
          <a:bodyPr/>
          <a:lstStyle/>
          <a:p>
            <a:r>
              <a:rPr lang="en-US" dirty="0"/>
              <a:t>Sampling variation and the treatment effect estimate</a:t>
            </a:r>
          </a:p>
        </p:txBody>
      </p:sp>
      <p:sp>
        <p:nvSpPr>
          <p:cNvPr id="5" name="Slide Number Placeholder 4"/>
          <p:cNvSpPr>
            <a:spLocks noGrp="1"/>
          </p:cNvSpPr>
          <p:nvPr>
            <p:ph type="sldNum" sz="quarter" idx="4"/>
          </p:nvPr>
        </p:nvSpPr>
        <p:spPr/>
        <p:txBody>
          <a:bodyPr/>
          <a:lstStyle/>
          <a:p>
            <a:fld id="{2ECB1696-1F23-9849-960D-916B9EF0C8D4}" type="slidenum">
              <a:rPr lang="en-US" smtClean="0"/>
              <a:pPr/>
              <a:t>10</a:t>
            </a:fld>
            <a:endParaRPr lang="en-US" dirty="0"/>
          </a:p>
        </p:txBody>
      </p:sp>
      <p:sp>
        <p:nvSpPr>
          <p:cNvPr id="7" name="Oval 6"/>
          <p:cNvSpPr>
            <a:spLocks noChangeArrowheads="1"/>
          </p:cNvSpPr>
          <p:nvPr/>
        </p:nvSpPr>
        <p:spPr bwMode="auto">
          <a:xfrm>
            <a:off x="630163" y="2333897"/>
            <a:ext cx="3335867" cy="3431177"/>
          </a:xfrm>
          <a:prstGeom prst="ellipse">
            <a:avLst/>
          </a:prstGeom>
          <a:solidFill>
            <a:schemeClr val="tx2">
              <a:lumMod val="20000"/>
              <a:lumOff val="80000"/>
            </a:schemeClr>
          </a:solidFill>
          <a:ln w="25400">
            <a:noFill/>
            <a:round/>
            <a:headEnd/>
            <a:tailEnd/>
          </a:ln>
        </p:spPr>
        <p:txBody>
          <a:bodyPr wrap="none" anchor="ctr"/>
          <a:lstStyle/>
          <a:p>
            <a:endParaRPr lang="en-US">
              <a:solidFill>
                <a:srgbClr val="000000"/>
              </a:solidFill>
              <a:latin typeface="Calibri"/>
              <a:cs typeface="Arial" charset="0"/>
            </a:endParaRPr>
          </a:p>
        </p:txBody>
      </p:sp>
      <p:sp>
        <p:nvSpPr>
          <p:cNvPr id="31" name="TextBox 30"/>
          <p:cNvSpPr txBox="1"/>
          <p:nvPr/>
        </p:nvSpPr>
        <p:spPr>
          <a:xfrm>
            <a:off x="1358185" y="5819178"/>
            <a:ext cx="1881595" cy="369332"/>
          </a:xfrm>
          <a:prstGeom prst="rect">
            <a:avLst/>
          </a:prstGeom>
          <a:noFill/>
        </p:spPr>
        <p:txBody>
          <a:bodyPr wrap="square" rtlCol="0">
            <a:spAutoFit/>
          </a:bodyPr>
          <a:lstStyle/>
          <a:p>
            <a:pPr algn="ctr"/>
            <a:r>
              <a:rPr lang="en-US" dirty="0">
                <a:latin typeface="Fira Sans Condensed Black" panose="020B0A03050000020004" pitchFamily="34" charset="0"/>
              </a:rPr>
              <a:t>Population</a:t>
            </a:r>
          </a:p>
        </p:txBody>
      </p:sp>
      <p:grpSp>
        <p:nvGrpSpPr>
          <p:cNvPr id="91" name="Group 90">
            <a:extLst>
              <a:ext uri="{FF2B5EF4-FFF2-40B4-BE49-F238E27FC236}">
                <a16:creationId xmlns:a16="http://schemas.microsoft.com/office/drawing/2014/main" id="{AE1B770A-C56C-934C-87A9-8BEFE50EAEDB}"/>
              </a:ext>
            </a:extLst>
          </p:cNvPr>
          <p:cNvGrpSpPr/>
          <p:nvPr/>
        </p:nvGrpSpPr>
        <p:grpSpPr>
          <a:xfrm>
            <a:off x="7049685" y="2221266"/>
            <a:ext cx="1641468" cy="3958576"/>
            <a:chOff x="7049685" y="2221266"/>
            <a:chExt cx="1641468" cy="3958576"/>
          </a:xfrm>
        </p:grpSpPr>
        <p:sp>
          <p:nvSpPr>
            <p:cNvPr id="25" name="Oval 2"/>
            <p:cNvSpPr>
              <a:spLocks noChangeArrowheads="1"/>
            </p:cNvSpPr>
            <p:nvPr/>
          </p:nvSpPr>
          <p:spPr bwMode="auto">
            <a:xfrm>
              <a:off x="7097876" y="2221266"/>
              <a:ext cx="1505492" cy="1430346"/>
            </a:xfrm>
            <a:prstGeom prst="ellipse">
              <a:avLst/>
            </a:prstGeom>
            <a:solidFill>
              <a:schemeClr val="tx2">
                <a:lumMod val="20000"/>
                <a:lumOff val="80000"/>
              </a:schemeClr>
            </a:solidFill>
            <a:ln w="25400">
              <a:noFill/>
              <a:round/>
              <a:headEnd/>
              <a:tailEnd/>
            </a:ln>
          </p:spPr>
          <p:txBody>
            <a:bodyPr wrap="none" anchor="ctr"/>
            <a:lstStyle/>
            <a:p>
              <a:endParaRPr lang="en-US">
                <a:solidFill>
                  <a:srgbClr val="000000"/>
                </a:solidFill>
                <a:latin typeface="Calibri"/>
                <a:cs typeface="Arial" charset="0"/>
              </a:endParaRPr>
            </a:p>
          </p:txBody>
        </p:sp>
        <p:sp>
          <p:nvSpPr>
            <p:cNvPr id="32" name="TextBox 31"/>
            <p:cNvSpPr txBox="1"/>
            <p:nvPr/>
          </p:nvSpPr>
          <p:spPr>
            <a:xfrm>
              <a:off x="7049685" y="3676772"/>
              <a:ext cx="1641468" cy="369332"/>
            </a:xfrm>
            <a:prstGeom prst="rect">
              <a:avLst/>
            </a:prstGeom>
            <a:noFill/>
          </p:spPr>
          <p:txBody>
            <a:bodyPr wrap="square" rtlCol="0">
              <a:spAutoFit/>
            </a:bodyPr>
            <a:lstStyle/>
            <a:p>
              <a:pPr algn="ctr"/>
              <a:r>
                <a:rPr lang="en-US" dirty="0">
                  <a:latin typeface="Fira Sans Condensed Black" panose="020B0A03050000020004" pitchFamily="34" charset="0"/>
                </a:rPr>
                <a:t>Comparison</a:t>
              </a:r>
            </a:p>
          </p:txBody>
        </p:sp>
        <p:sp>
          <p:nvSpPr>
            <p:cNvPr id="35" name="Oval 2">
              <a:extLst>
                <a:ext uri="{FF2B5EF4-FFF2-40B4-BE49-F238E27FC236}">
                  <a16:creationId xmlns:a16="http://schemas.microsoft.com/office/drawing/2014/main" id="{9BBF3F1E-172B-A747-A48D-5C0DBAE74D82}"/>
                </a:ext>
              </a:extLst>
            </p:cNvPr>
            <p:cNvSpPr>
              <a:spLocks noChangeArrowheads="1"/>
            </p:cNvSpPr>
            <p:nvPr/>
          </p:nvSpPr>
          <p:spPr bwMode="auto">
            <a:xfrm>
              <a:off x="7115778" y="4356832"/>
              <a:ext cx="1505492" cy="1430346"/>
            </a:xfrm>
            <a:prstGeom prst="ellipse">
              <a:avLst/>
            </a:prstGeom>
            <a:solidFill>
              <a:schemeClr val="tx2">
                <a:lumMod val="20000"/>
                <a:lumOff val="80000"/>
              </a:schemeClr>
            </a:solidFill>
            <a:ln w="25400">
              <a:noFill/>
              <a:round/>
              <a:headEnd/>
              <a:tailEnd/>
            </a:ln>
          </p:spPr>
          <p:txBody>
            <a:bodyPr wrap="none" anchor="ctr"/>
            <a:lstStyle/>
            <a:p>
              <a:endParaRPr lang="en-US">
                <a:solidFill>
                  <a:srgbClr val="000000"/>
                </a:solidFill>
                <a:latin typeface="Calibri"/>
                <a:cs typeface="Arial" charset="0"/>
              </a:endParaRPr>
            </a:p>
          </p:txBody>
        </p:sp>
        <p:sp>
          <p:nvSpPr>
            <p:cNvPr id="41" name="TextBox 40">
              <a:extLst>
                <a:ext uri="{FF2B5EF4-FFF2-40B4-BE49-F238E27FC236}">
                  <a16:creationId xmlns:a16="http://schemas.microsoft.com/office/drawing/2014/main" id="{8FE08549-3767-F54B-ADDE-606874E78CAE}"/>
                </a:ext>
              </a:extLst>
            </p:cNvPr>
            <p:cNvSpPr txBox="1"/>
            <p:nvPr/>
          </p:nvSpPr>
          <p:spPr>
            <a:xfrm>
              <a:off x="7188950" y="5810510"/>
              <a:ext cx="1371576" cy="369332"/>
            </a:xfrm>
            <a:prstGeom prst="rect">
              <a:avLst/>
            </a:prstGeom>
            <a:noFill/>
          </p:spPr>
          <p:txBody>
            <a:bodyPr wrap="square" rtlCol="0">
              <a:spAutoFit/>
            </a:bodyPr>
            <a:lstStyle/>
            <a:p>
              <a:pPr algn="ctr"/>
              <a:r>
                <a:rPr lang="en-US" dirty="0">
                  <a:latin typeface="Fira Sans Condensed Black" panose="020B0A03050000020004" pitchFamily="34" charset="0"/>
                </a:rPr>
                <a:t>Treatment</a:t>
              </a:r>
            </a:p>
          </p:txBody>
        </p:sp>
      </p:grpSp>
      <p:grpSp>
        <p:nvGrpSpPr>
          <p:cNvPr id="90" name="Group 89">
            <a:extLst>
              <a:ext uri="{FF2B5EF4-FFF2-40B4-BE49-F238E27FC236}">
                <a16:creationId xmlns:a16="http://schemas.microsoft.com/office/drawing/2014/main" id="{D35D547B-28EC-9948-9371-338317345217}"/>
              </a:ext>
            </a:extLst>
          </p:cNvPr>
          <p:cNvGrpSpPr/>
          <p:nvPr/>
        </p:nvGrpSpPr>
        <p:grpSpPr>
          <a:xfrm>
            <a:off x="4110446" y="2936966"/>
            <a:ext cx="2699786" cy="2154204"/>
            <a:chOff x="4110446" y="2936966"/>
            <a:chExt cx="2699786" cy="2154204"/>
          </a:xfrm>
        </p:grpSpPr>
        <p:sp>
          <p:nvSpPr>
            <p:cNvPr id="38" name="TextBox 37"/>
            <p:cNvSpPr txBox="1"/>
            <p:nvPr/>
          </p:nvSpPr>
          <p:spPr>
            <a:xfrm>
              <a:off x="4471864" y="3651517"/>
              <a:ext cx="2113128" cy="400110"/>
            </a:xfrm>
            <a:prstGeom prst="rect">
              <a:avLst/>
            </a:prstGeom>
            <a:noFill/>
          </p:spPr>
          <p:txBody>
            <a:bodyPr wrap="square" rtlCol="0">
              <a:spAutoFit/>
            </a:bodyPr>
            <a:lstStyle/>
            <a:p>
              <a:pPr algn="ctr"/>
              <a:r>
                <a:rPr lang="en-US" sz="2000" i="1" dirty="0">
                  <a:latin typeface="Fira Sans Condensed Black" panose="020B0A03050000020004" pitchFamily="34" charset="0"/>
                </a:rPr>
                <a:t>Random sampling</a:t>
              </a:r>
            </a:p>
          </p:txBody>
        </p:sp>
        <p:cxnSp>
          <p:nvCxnSpPr>
            <p:cNvPr id="34" name="Straight Arrow Connector 33">
              <a:extLst>
                <a:ext uri="{FF2B5EF4-FFF2-40B4-BE49-F238E27FC236}">
                  <a16:creationId xmlns:a16="http://schemas.microsoft.com/office/drawing/2014/main" id="{3508C7E1-D40E-2D4F-9753-E3C2C52FE179}"/>
                </a:ext>
              </a:extLst>
            </p:cNvPr>
            <p:cNvCxnSpPr>
              <a:cxnSpLocks/>
            </p:cNvCxnSpPr>
            <p:nvPr/>
          </p:nvCxnSpPr>
          <p:spPr>
            <a:xfrm>
              <a:off x="4110446" y="5091170"/>
              <a:ext cx="2699786"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D98F483-CAF3-B746-BCE7-24ECFCDE674B}"/>
                </a:ext>
              </a:extLst>
            </p:cNvPr>
            <p:cNvCxnSpPr>
              <a:cxnSpLocks/>
            </p:cNvCxnSpPr>
            <p:nvPr/>
          </p:nvCxnSpPr>
          <p:spPr>
            <a:xfrm>
              <a:off x="4110446" y="2936966"/>
              <a:ext cx="2699786"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10287FB0-2416-FF4D-A5D9-630AEEE456F7}"/>
              </a:ext>
            </a:extLst>
          </p:cNvPr>
          <p:cNvGrpSpPr/>
          <p:nvPr/>
        </p:nvGrpSpPr>
        <p:grpSpPr>
          <a:xfrm>
            <a:off x="8908868" y="2211977"/>
            <a:ext cx="2908664" cy="3587931"/>
            <a:chOff x="8908868" y="2211977"/>
            <a:chExt cx="2908664" cy="3587931"/>
          </a:xfrm>
        </p:grpSpPr>
        <p:sp>
          <p:nvSpPr>
            <p:cNvPr id="42" name="TextBox 41">
              <a:extLst>
                <a:ext uri="{FF2B5EF4-FFF2-40B4-BE49-F238E27FC236}">
                  <a16:creationId xmlns:a16="http://schemas.microsoft.com/office/drawing/2014/main" id="{182BBE2F-09AA-8446-B882-9FCC05B2ED67}"/>
                </a:ext>
              </a:extLst>
            </p:cNvPr>
            <p:cNvSpPr txBox="1"/>
            <p:nvPr/>
          </p:nvSpPr>
          <p:spPr>
            <a:xfrm>
              <a:off x="9318172" y="3343334"/>
              <a:ext cx="2499360" cy="1477328"/>
            </a:xfrm>
            <a:prstGeom prst="rect">
              <a:avLst/>
            </a:prstGeom>
            <a:noFill/>
          </p:spPr>
          <p:txBody>
            <a:bodyPr wrap="square" rtlCol="0">
              <a:spAutoFit/>
            </a:bodyPr>
            <a:lstStyle/>
            <a:p>
              <a:r>
                <a:rPr lang="en-US" sz="1800" dirty="0">
                  <a:latin typeface="Fira Sans Condensed Black" panose="020B0A03050000020004" pitchFamily="34" charset="0"/>
                </a:rPr>
                <a:t>The treatment effect estimate will vary due to chance differences between the two groups.</a:t>
              </a:r>
            </a:p>
          </p:txBody>
        </p:sp>
        <p:sp>
          <p:nvSpPr>
            <p:cNvPr id="36" name="Right Bracket 35">
              <a:extLst>
                <a:ext uri="{FF2B5EF4-FFF2-40B4-BE49-F238E27FC236}">
                  <a16:creationId xmlns:a16="http://schemas.microsoft.com/office/drawing/2014/main" id="{4BD57B22-C7E5-B444-86B9-01F42A486BCA}"/>
                </a:ext>
              </a:extLst>
            </p:cNvPr>
            <p:cNvSpPr/>
            <p:nvPr/>
          </p:nvSpPr>
          <p:spPr>
            <a:xfrm>
              <a:off x="8908868" y="2211977"/>
              <a:ext cx="209006" cy="3587931"/>
            </a:xfrm>
            <a:prstGeom prst="rightBracket">
              <a:avLst>
                <a:gd name="adj" fmla="val 0"/>
              </a:avLst>
            </a:prstGeom>
            <a:ln w="127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Fira Sans Condensed Black" panose="020B0A03050000020004" pitchFamily="34" charset="0"/>
              </a:endParaRPr>
            </a:p>
          </p:txBody>
        </p:sp>
      </p:grpSp>
      <p:pic>
        <p:nvPicPr>
          <p:cNvPr id="48" name="Picture 47">
            <a:extLst>
              <a:ext uri="{FF2B5EF4-FFF2-40B4-BE49-F238E27FC236}">
                <a16:creationId xmlns:a16="http://schemas.microsoft.com/office/drawing/2014/main" id="{1BA61C1A-1148-454F-9D6F-34CD7BC4D143}"/>
              </a:ext>
            </a:extLst>
          </p:cNvPr>
          <p:cNvPicPr>
            <a:picLocks noChangeAspect="1"/>
          </p:cNvPicPr>
          <p:nvPr/>
        </p:nvPicPr>
        <p:blipFill>
          <a:blip r:embed="rId3"/>
          <a:stretch>
            <a:fillRect/>
          </a:stretch>
        </p:blipFill>
        <p:spPr>
          <a:xfrm>
            <a:off x="1196704" y="2859134"/>
            <a:ext cx="356842" cy="415290"/>
          </a:xfrm>
          <a:prstGeom prst="rect">
            <a:avLst/>
          </a:prstGeom>
        </p:spPr>
      </p:pic>
      <p:pic>
        <p:nvPicPr>
          <p:cNvPr id="50" name="Picture 49">
            <a:extLst>
              <a:ext uri="{FF2B5EF4-FFF2-40B4-BE49-F238E27FC236}">
                <a16:creationId xmlns:a16="http://schemas.microsoft.com/office/drawing/2014/main" id="{E7627C2E-1143-5F4C-A965-1BB9FC5DA640}"/>
              </a:ext>
            </a:extLst>
          </p:cNvPr>
          <p:cNvPicPr>
            <a:picLocks noChangeAspect="1"/>
          </p:cNvPicPr>
          <p:nvPr/>
        </p:nvPicPr>
        <p:blipFill>
          <a:blip r:embed="rId4"/>
          <a:stretch>
            <a:fillRect/>
          </a:stretch>
        </p:blipFill>
        <p:spPr>
          <a:xfrm>
            <a:off x="1623424" y="2536917"/>
            <a:ext cx="356842" cy="415290"/>
          </a:xfrm>
          <a:prstGeom prst="rect">
            <a:avLst/>
          </a:prstGeom>
        </p:spPr>
      </p:pic>
      <p:pic>
        <p:nvPicPr>
          <p:cNvPr id="52" name="Picture 51">
            <a:extLst>
              <a:ext uri="{FF2B5EF4-FFF2-40B4-BE49-F238E27FC236}">
                <a16:creationId xmlns:a16="http://schemas.microsoft.com/office/drawing/2014/main" id="{A4B8FEF9-0FC8-FE48-BB06-A961268B2C7B}"/>
              </a:ext>
            </a:extLst>
          </p:cNvPr>
          <p:cNvPicPr>
            <a:picLocks noChangeAspect="1"/>
          </p:cNvPicPr>
          <p:nvPr/>
        </p:nvPicPr>
        <p:blipFill>
          <a:blip r:embed="rId5"/>
          <a:stretch>
            <a:fillRect/>
          </a:stretch>
        </p:blipFill>
        <p:spPr>
          <a:xfrm>
            <a:off x="1266372" y="3451317"/>
            <a:ext cx="356842" cy="415290"/>
          </a:xfrm>
          <a:prstGeom prst="rect">
            <a:avLst/>
          </a:prstGeom>
        </p:spPr>
      </p:pic>
      <p:pic>
        <p:nvPicPr>
          <p:cNvPr id="54" name="Picture 53">
            <a:extLst>
              <a:ext uri="{FF2B5EF4-FFF2-40B4-BE49-F238E27FC236}">
                <a16:creationId xmlns:a16="http://schemas.microsoft.com/office/drawing/2014/main" id="{420D51AF-7348-4545-B439-3F29A43A146B}"/>
              </a:ext>
            </a:extLst>
          </p:cNvPr>
          <p:cNvPicPr>
            <a:picLocks noChangeAspect="1"/>
          </p:cNvPicPr>
          <p:nvPr/>
        </p:nvPicPr>
        <p:blipFill>
          <a:blip r:embed="rId6"/>
          <a:stretch>
            <a:fillRect/>
          </a:stretch>
        </p:blipFill>
        <p:spPr>
          <a:xfrm>
            <a:off x="830944" y="3259729"/>
            <a:ext cx="356842" cy="415290"/>
          </a:xfrm>
          <a:prstGeom prst="rect">
            <a:avLst/>
          </a:prstGeom>
        </p:spPr>
      </p:pic>
      <p:pic>
        <p:nvPicPr>
          <p:cNvPr id="56" name="Picture 55">
            <a:extLst>
              <a:ext uri="{FF2B5EF4-FFF2-40B4-BE49-F238E27FC236}">
                <a16:creationId xmlns:a16="http://schemas.microsoft.com/office/drawing/2014/main" id="{5F49B83D-2C8E-DA4C-A0AE-1CF716E21F30}"/>
              </a:ext>
            </a:extLst>
          </p:cNvPr>
          <p:cNvPicPr>
            <a:picLocks noChangeAspect="1"/>
          </p:cNvPicPr>
          <p:nvPr/>
        </p:nvPicPr>
        <p:blipFill>
          <a:blip r:embed="rId7"/>
          <a:stretch>
            <a:fillRect/>
          </a:stretch>
        </p:blipFill>
        <p:spPr>
          <a:xfrm>
            <a:off x="1606007" y="3068140"/>
            <a:ext cx="356842" cy="415290"/>
          </a:xfrm>
          <a:prstGeom prst="rect">
            <a:avLst/>
          </a:prstGeom>
        </p:spPr>
      </p:pic>
      <p:pic>
        <p:nvPicPr>
          <p:cNvPr id="57" name="Picture 56">
            <a:extLst>
              <a:ext uri="{FF2B5EF4-FFF2-40B4-BE49-F238E27FC236}">
                <a16:creationId xmlns:a16="http://schemas.microsoft.com/office/drawing/2014/main" id="{66F544FB-36B8-6242-93C5-2646D194D3A8}"/>
              </a:ext>
            </a:extLst>
          </p:cNvPr>
          <p:cNvPicPr>
            <a:picLocks noChangeAspect="1"/>
          </p:cNvPicPr>
          <p:nvPr/>
        </p:nvPicPr>
        <p:blipFill>
          <a:blip r:embed="rId4"/>
          <a:stretch>
            <a:fillRect/>
          </a:stretch>
        </p:blipFill>
        <p:spPr>
          <a:xfrm>
            <a:off x="1682932" y="3616235"/>
            <a:ext cx="356842" cy="415290"/>
          </a:xfrm>
          <a:prstGeom prst="rect">
            <a:avLst/>
          </a:prstGeom>
        </p:spPr>
      </p:pic>
      <p:pic>
        <p:nvPicPr>
          <p:cNvPr id="58" name="Picture 57">
            <a:extLst>
              <a:ext uri="{FF2B5EF4-FFF2-40B4-BE49-F238E27FC236}">
                <a16:creationId xmlns:a16="http://schemas.microsoft.com/office/drawing/2014/main" id="{42B76AB3-ADAD-6741-9995-CA38B3B79C58}"/>
              </a:ext>
            </a:extLst>
          </p:cNvPr>
          <p:cNvPicPr>
            <a:picLocks noChangeAspect="1"/>
          </p:cNvPicPr>
          <p:nvPr/>
        </p:nvPicPr>
        <p:blipFill>
          <a:blip r:embed="rId6"/>
          <a:stretch>
            <a:fillRect/>
          </a:stretch>
        </p:blipFill>
        <p:spPr>
          <a:xfrm>
            <a:off x="2066109" y="3200400"/>
            <a:ext cx="356842" cy="415290"/>
          </a:xfrm>
          <a:prstGeom prst="rect">
            <a:avLst/>
          </a:prstGeom>
        </p:spPr>
      </p:pic>
      <p:pic>
        <p:nvPicPr>
          <p:cNvPr id="59" name="Picture 58">
            <a:extLst>
              <a:ext uri="{FF2B5EF4-FFF2-40B4-BE49-F238E27FC236}">
                <a16:creationId xmlns:a16="http://schemas.microsoft.com/office/drawing/2014/main" id="{DC1D434F-A65C-6145-80C0-3C7AC1271258}"/>
              </a:ext>
            </a:extLst>
          </p:cNvPr>
          <p:cNvPicPr>
            <a:picLocks noChangeAspect="1"/>
          </p:cNvPicPr>
          <p:nvPr/>
        </p:nvPicPr>
        <p:blipFill>
          <a:blip r:embed="rId3"/>
          <a:stretch>
            <a:fillRect/>
          </a:stretch>
        </p:blipFill>
        <p:spPr>
          <a:xfrm>
            <a:off x="2066109" y="3810000"/>
            <a:ext cx="356842" cy="415290"/>
          </a:xfrm>
          <a:prstGeom prst="rect">
            <a:avLst/>
          </a:prstGeom>
        </p:spPr>
      </p:pic>
      <p:pic>
        <p:nvPicPr>
          <p:cNvPr id="60" name="Picture 59">
            <a:extLst>
              <a:ext uri="{FF2B5EF4-FFF2-40B4-BE49-F238E27FC236}">
                <a16:creationId xmlns:a16="http://schemas.microsoft.com/office/drawing/2014/main" id="{DF69C636-0536-4442-B1B3-3793B4D71A63}"/>
              </a:ext>
            </a:extLst>
          </p:cNvPr>
          <p:cNvPicPr>
            <a:picLocks noChangeAspect="1"/>
          </p:cNvPicPr>
          <p:nvPr/>
        </p:nvPicPr>
        <p:blipFill>
          <a:blip r:embed="rId5"/>
          <a:stretch>
            <a:fillRect/>
          </a:stretch>
        </p:blipFill>
        <p:spPr>
          <a:xfrm>
            <a:off x="2066109" y="2667000"/>
            <a:ext cx="356842" cy="415290"/>
          </a:xfrm>
          <a:prstGeom prst="rect">
            <a:avLst/>
          </a:prstGeom>
        </p:spPr>
      </p:pic>
      <p:pic>
        <p:nvPicPr>
          <p:cNvPr id="61" name="Picture 60">
            <a:extLst>
              <a:ext uri="{FF2B5EF4-FFF2-40B4-BE49-F238E27FC236}">
                <a16:creationId xmlns:a16="http://schemas.microsoft.com/office/drawing/2014/main" id="{922DC1FB-BDB5-8D48-964C-C0FA39C15B82}"/>
              </a:ext>
            </a:extLst>
          </p:cNvPr>
          <p:cNvPicPr>
            <a:picLocks noChangeAspect="1"/>
          </p:cNvPicPr>
          <p:nvPr/>
        </p:nvPicPr>
        <p:blipFill>
          <a:blip r:embed="rId3"/>
          <a:stretch>
            <a:fillRect/>
          </a:stretch>
        </p:blipFill>
        <p:spPr>
          <a:xfrm>
            <a:off x="2476864" y="2528209"/>
            <a:ext cx="356842" cy="415290"/>
          </a:xfrm>
          <a:prstGeom prst="rect">
            <a:avLst/>
          </a:prstGeom>
        </p:spPr>
      </p:pic>
      <p:pic>
        <p:nvPicPr>
          <p:cNvPr id="62" name="Picture 61">
            <a:extLst>
              <a:ext uri="{FF2B5EF4-FFF2-40B4-BE49-F238E27FC236}">
                <a16:creationId xmlns:a16="http://schemas.microsoft.com/office/drawing/2014/main" id="{5866CB2E-04DA-BE4B-B842-33BC827FD64C}"/>
              </a:ext>
            </a:extLst>
          </p:cNvPr>
          <p:cNvPicPr>
            <a:picLocks noChangeAspect="1"/>
          </p:cNvPicPr>
          <p:nvPr/>
        </p:nvPicPr>
        <p:blipFill>
          <a:blip r:embed="rId7"/>
          <a:stretch>
            <a:fillRect/>
          </a:stretch>
        </p:blipFill>
        <p:spPr>
          <a:xfrm>
            <a:off x="2459447" y="3042014"/>
            <a:ext cx="356842" cy="415290"/>
          </a:xfrm>
          <a:prstGeom prst="rect">
            <a:avLst/>
          </a:prstGeom>
        </p:spPr>
      </p:pic>
      <p:pic>
        <p:nvPicPr>
          <p:cNvPr id="63" name="Picture 62">
            <a:extLst>
              <a:ext uri="{FF2B5EF4-FFF2-40B4-BE49-F238E27FC236}">
                <a16:creationId xmlns:a16="http://schemas.microsoft.com/office/drawing/2014/main" id="{2920C641-94F0-CE4B-95A3-305CDF273D5C}"/>
              </a:ext>
            </a:extLst>
          </p:cNvPr>
          <p:cNvPicPr>
            <a:picLocks noChangeAspect="1"/>
          </p:cNvPicPr>
          <p:nvPr/>
        </p:nvPicPr>
        <p:blipFill>
          <a:blip r:embed="rId7"/>
          <a:stretch>
            <a:fillRect/>
          </a:stretch>
        </p:blipFill>
        <p:spPr>
          <a:xfrm>
            <a:off x="717733" y="3808369"/>
            <a:ext cx="356842" cy="415290"/>
          </a:xfrm>
          <a:prstGeom prst="rect">
            <a:avLst/>
          </a:prstGeom>
        </p:spPr>
      </p:pic>
      <p:pic>
        <p:nvPicPr>
          <p:cNvPr id="64" name="Picture 63">
            <a:extLst>
              <a:ext uri="{FF2B5EF4-FFF2-40B4-BE49-F238E27FC236}">
                <a16:creationId xmlns:a16="http://schemas.microsoft.com/office/drawing/2014/main" id="{80A66E5D-48B5-9146-809C-6DDA507D2FC8}"/>
              </a:ext>
            </a:extLst>
          </p:cNvPr>
          <p:cNvPicPr>
            <a:picLocks noChangeAspect="1"/>
          </p:cNvPicPr>
          <p:nvPr/>
        </p:nvPicPr>
        <p:blipFill>
          <a:blip r:embed="rId3"/>
          <a:stretch>
            <a:fillRect/>
          </a:stretch>
        </p:blipFill>
        <p:spPr>
          <a:xfrm>
            <a:off x="1179286" y="4008666"/>
            <a:ext cx="356842" cy="415290"/>
          </a:xfrm>
          <a:prstGeom prst="rect">
            <a:avLst/>
          </a:prstGeom>
        </p:spPr>
      </p:pic>
      <p:pic>
        <p:nvPicPr>
          <p:cNvPr id="65" name="Picture 64">
            <a:extLst>
              <a:ext uri="{FF2B5EF4-FFF2-40B4-BE49-F238E27FC236}">
                <a16:creationId xmlns:a16="http://schemas.microsoft.com/office/drawing/2014/main" id="{69E50B11-3940-024B-AEEE-A8ABF6FF4EA7}"/>
              </a:ext>
            </a:extLst>
          </p:cNvPr>
          <p:cNvPicPr>
            <a:picLocks noChangeAspect="1"/>
          </p:cNvPicPr>
          <p:nvPr/>
        </p:nvPicPr>
        <p:blipFill>
          <a:blip r:embed="rId4"/>
          <a:stretch>
            <a:fillRect/>
          </a:stretch>
        </p:blipFill>
        <p:spPr>
          <a:xfrm>
            <a:off x="846910" y="4339046"/>
            <a:ext cx="356842" cy="415290"/>
          </a:xfrm>
          <a:prstGeom prst="rect">
            <a:avLst/>
          </a:prstGeom>
        </p:spPr>
      </p:pic>
      <p:pic>
        <p:nvPicPr>
          <p:cNvPr id="66" name="Picture 65">
            <a:extLst>
              <a:ext uri="{FF2B5EF4-FFF2-40B4-BE49-F238E27FC236}">
                <a16:creationId xmlns:a16="http://schemas.microsoft.com/office/drawing/2014/main" id="{83B3BB68-A13C-B845-9B86-32500D28B4E3}"/>
              </a:ext>
            </a:extLst>
          </p:cNvPr>
          <p:cNvPicPr>
            <a:picLocks noChangeAspect="1"/>
          </p:cNvPicPr>
          <p:nvPr/>
        </p:nvPicPr>
        <p:blipFill>
          <a:blip r:embed="rId5"/>
          <a:stretch>
            <a:fillRect/>
          </a:stretch>
        </p:blipFill>
        <p:spPr>
          <a:xfrm>
            <a:off x="1623424" y="4156710"/>
            <a:ext cx="356842" cy="415290"/>
          </a:xfrm>
          <a:prstGeom prst="rect">
            <a:avLst/>
          </a:prstGeom>
        </p:spPr>
      </p:pic>
      <p:pic>
        <p:nvPicPr>
          <p:cNvPr id="67" name="Picture 66">
            <a:extLst>
              <a:ext uri="{FF2B5EF4-FFF2-40B4-BE49-F238E27FC236}">
                <a16:creationId xmlns:a16="http://schemas.microsoft.com/office/drawing/2014/main" id="{D559668B-F856-A648-AF5F-40D55D05E7F6}"/>
              </a:ext>
            </a:extLst>
          </p:cNvPr>
          <p:cNvPicPr>
            <a:picLocks noChangeAspect="1"/>
          </p:cNvPicPr>
          <p:nvPr/>
        </p:nvPicPr>
        <p:blipFill>
          <a:blip r:embed="rId6"/>
          <a:stretch>
            <a:fillRect/>
          </a:stretch>
        </p:blipFill>
        <p:spPr>
          <a:xfrm>
            <a:off x="1238794" y="4637314"/>
            <a:ext cx="356842" cy="415290"/>
          </a:xfrm>
          <a:prstGeom prst="rect">
            <a:avLst/>
          </a:prstGeom>
        </p:spPr>
      </p:pic>
      <p:pic>
        <p:nvPicPr>
          <p:cNvPr id="68" name="Picture 67">
            <a:extLst>
              <a:ext uri="{FF2B5EF4-FFF2-40B4-BE49-F238E27FC236}">
                <a16:creationId xmlns:a16="http://schemas.microsoft.com/office/drawing/2014/main" id="{9F5AC74B-DFA9-E542-B72A-B8334367DAB1}"/>
              </a:ext>
            </a:extLst>
          </p:cNvPr>
          <p:cNvPicPr>
            <a:picLocks noChangeAspect="1"/>
          </p:cNvPicPr>
          <p:nvPr/>
        </p:nvPicPr>
        <p:blipFill>
          <a:blip r:embed="rId3"/>
          <a:stretch>
            <a:fillRect/>
          </a:stretch>
        </p:blipFill>
        <p:spPr>
          <a:xfrm>
            <a:off x="1893389" y="4653100"/>
            <a:ext cx="356842" cy="415290"/>
          </a:xfrm>
          <a:prstGeom prst="rect">
            <a:avLst/>
          </a:prstGeom>
        </p:spPr>
      </p:pic>
      <p:pic>
        <p:nvPicPr>
          <p:cNvPr id="69" name="Picture 68">
            <a:extLst>
              <a:ext uri="{FF2B5EF4-FFF2-40B4-BE49-F238E27FC236}">
                <a16:creationId xmlns:a16="http://schemas.microsoft.com/office/drawing/2014/main" id="{4151684B-D9D5-5749-B332-11AA7C40F2F5}"/>
              </a:ext>
            </a:extLst>
          </p:cNvPr>
          <p:cNvPicPr>
            <a:picLocks noChangeAspect="1"/>
          </p:cNvPicPr>
          <p:nvPr/>
        </p:nvPicPr>
        <p:blipFill>
          <a:blip r:embed="rId7"/>
          <a:stretch>
            <a:fillRect/>
          </a:stretch>
        </p:blipFill>
        <p:spPr>
          <a:xfrm>
            <a:off x="1553755" y="4992734"/>
            <a:ext cx="356842" cy="415290"/>
          </a:xfrm>
          <a:prstGeom prst="rect">
            <a:avLst/>
          </a:prstGeom>
        </p:spPr>
      </p:pic>
      <p:pic>
        <p:nvPicPr>
          <p:cNvPr id="70" name="Picture 69">
            <a:extLst>
              <a:ext uri="{FF2B5EF4-FFF2-40B4-BE49-F238E27FC236}">
                <a16:creationId xmlns:a16="http://schemas.microsoft.com/office/drawing/2014/main" id="{61FD1BB9-9E36-7942-A6D7-5FA0702A42CC}"/>
              </a:ext>
            </a:extLst>
          </p:cNvPr>
          <p:cNvPicPr>
            <a:picLocks noChangeAspect="1"/>
          </p:cNvPicPr>
          <p:nvPr/>
        </p:nvPicPr>
        <p:blipFill>
          <a:blip r:embed="rId4"/>
          <a:stretch>
            <a:fillRect/>
          </a:stretch>
        </p:blipFill>
        <p:spPr>
          <a:xfrm>
            <a:off x="2447109" y="3505200"/>
            <a:ext cx="356842" cy="415290"/>
          </a:xfrm>
          <a:prstGeom prst="rect">
            <a:avLst/>
          </a:prstGeom>
        </p:spPr>
      </p:pic>
      <p:pic>
        <p:nvPicPr>
          <p:cNvPr id="71" name="Picture 70">
            <a:extLst>
              <a:ext uri="{FF2B5EF4-FFF2-40B4-BE49-F238E27FC236}">
                <a16:creationId xmlns:a16="http://schemas.microsoft.com/office/drawing/2014/main" id="{E028A723-4598-F74E-ADB3-7B9D711630B9}"/>
              </a:ext>
            </a:extLst>
          </p:cNvPr>
          <p:cNvPicPr>
            <a:picLocks noChangeAspect="1"/>
          </p:cNvPicPr>
          <p:nvPr/>
        </p:nvPicPr>
        <p:blipFill>
          <a:blip r:embed="rId5"/>
          <a:stretch>
            <a:fillRect/>
          </a:stretch>
        </p:blipFill>
        <p:spPr>
          <a:xfrm>
            <a:off x="2066109" y="5181600"/>
            <a:ext cx="356842" cy="415290"/>
          </a:xfrm>
          <a:prstGeom prst="rect">
            <a:avLst/>
          </a:prstGeom>
        </p:spPr>
      </p:pic>
      <p:pic>
        <p:nvPicPr>
          <p:cNvPr id="72" name="Picture 71">
            <a:extLst>
              <a:ext uri="{FF2B5EF4-FFF2-40B4-BE49-F238E27FC236}">
                <a16:creationId xmlns:a16="http://schemas.microsoft.com/office/drawing/2014/main" id="{51C9C51E-AB60-5A4F-9CCA-3216C80A1C8C}"/>
              </a:ext>
            </a:extLst>
          </p:cNvPr>
          <p:cNvPicPr>
            <a:picLocks noChangeAspect="1"/>
          </p:cNvPicPr>
          <p:nvPr/>
        </p:nvPicPr>
        <p:blipFill>
          <a:blip r:embed="rId7"/>
          <a:stretch>
            <a:fillRect/>
          </a:stretch>
        </p:blipFill>
        <p:spPr>
          <a:xfrm>
            <a:off x="2582092" y="4088674"/>
            <a:ext cx="356842" cy="415290"/>
          </a:xfrm>
          <a:prstGeom prst="rect">
            <a:avLst/>
          </a:prstGeom>
        </p:spPr>
      </p:pic>
      <p:pic>
        <p:nvPicPr>
          <p:cNvPr id="73" name="Picture 72">
            <a:extLst>
              <a:ext uri="{FF2B5EF4-FFF2-40B4-BE49-F238E27FC236}">
                <a16:creationId xmlns:a16="http://schemas.microsoft.com/office/drawing/2014/main" id="{AA81B584-C88D-6241-9615-E66B9B8A5630}"/>
              </a:ext>
            </a:extLst>
          </p:cNvPr>
          <p:cNvPicPr>
            <a:picLocks noChangeAspect="1"/>
          </p:cNvPicPr>
          <p:nvPr/>
        </p:nvPicPr>
        <p:blipFill>
          <a:blip r:embed="rId4"/>
          <a:stretch>
            <a:fillRect/>
          </a:stretch>
        </p:blipFill>
        <p:spPr>
          <a:xfrm>
            <a:off x="2192383" y="4291148"/>
            <a:ext cx="356842" cy="415290"/>
          </a:xfrm>
          <a:prstGeom prst="rect">
            <a:avLst/>
          </a:prstGeom>
        </p:spPr>
      </p:pic>
      <p:pic>
        <p:nvPicPr>
          <p:cNvPr id="74" name="Picture 73">
            <a:extLst>
              <a:ext uri="{FF2B5EF4-FFF2-40B4-BE49-F238E27FC236}">
                <a16:creationId xmlns:a16="http://schemas.microsoft.com/office/drawing/2014/main" id="{E983AECB-CD2E-0444-B2EC-DA09A6504525}"/>
              </a:ext>
            </a:extLst>
          </p:cNvPr>
          <p:cNvPicPr>
            <a:picLocks noChangeAspect="1"/>
          </p:cNvPicPr>
          <p:nvPr/>
        </p:nvPicPr>
        <p:blipFill>
          <a:blip r:embed="rId6"/>
          <a:stretch>
            <a:fillRect/>
          </a:stretch>
        </p:blipFill>
        <p:spPr>
          <a:xfrm>
            <a:off x="2420984" y="4798423"/>
            <a:ext cx="356842" cy="415290"/>
          </a:xfrm>
          <a:prstGeom prst="rect">
            <a:avLst/>
          </a:prstGeom>
        </p:spPr>
      </p:pic>
      <p:pic>
        <p:nvPicPr>
          <p:cNvPr id="75" name="Picture 74">
            <a:extLst>
              <a:ext uri="{FF2B5EF4-FFF2-40B4-BE49-F238E27FC236}">
                <a16:creationId xmlns:a16="http://schemas.microsoft.com/office/drawing/2014/main" id="{399F4CEB-5D1E-7742-8D0A-73922E53DF97}"/>
              </a:ext>
            </a:extLst>
          </p:cNvPr>
          <p:cNvPicPr>
            <a:picLocks noChangeAspect="1"/>
          </p:cNvPicPr>
          <p:nvPr/>
        </p:nvPicPr>
        <p:blipFill>
          <a:blip r:embed="rId3"/>
          <a:stretch>
            <a:fillRect/>
          </a:stretch>
        </p:blipFill>
        <p:spPr>
          <a:xfrm>
            <a:off x="2902133" y="4393474"/>
            <a:ext cx="356842" cy="415290"/>
          </a:xfrm>
          <a:prstGeom prst="rect">
            <a:avLst/>
          </a:prstGeom>
        </p:spPr>
      </p:pic>
      <p:pic>
        <p:nvPicPr>
          <p:cNvPr id="76" name="Picture 75">
            <a:extLst>
              <a:ext uri="{FF2B5EF4-FFF2-40B4-BE49-F238E27FC236}">
                <a16:creationId xmlns:a16="http://schemas.microsoft.com/office/drawing/2014/main" id="{1D80FEE2-A793-444C-942D-DF4D332CE699}"/>
              </a:ext>
            </a:extLst>
          </p:cNvPr>
          <p:cNvPicPr>
            <a:picLocks noChangeAspect="1"/>
          </p:cNvPicPr>
          <p:nvPr/>
        </p:nvPicPr>
        <p:blipFill>
          <a:blip r:embed="rId5"/>
          <a:stretch>
            <a:fillRect/>
          </a:stretch>
        </p:blipFill>
        <p:spPr>
          <a:xfrm>
            <a:off x="2938418" y="3747407"/>
            <a:ext cx="356842" cy="415290"/>
          </a:xfrm>
          <a:prstGeom prst="rect">
            <a:avLst/>
          </a:prstGeom>
        </p:spPr>
      </p:pic>
      <p:pic>
        <p:nvPicPr>
          <p:cNvPr id="77" name="Picture 76">
            <a:extLst>
              <a:ext uri="{FF2B5EF4-FFF2-40B4-BE49-F238E27FC236}">
                <a16:creationId xmlns:a16="http://schemas.microsoft.com/office/drawing/2014/main" id="{FC6A0938-AA35-D842-9709-A40C11F2994A}"/>
              </a:ext>
            </a:extLst>
          </p:cNvPr>
          <p:cNvPicPr>
            <a:picLocks noChangeAspect="1"/>
          </p:cNvPicPr>
          <p:nvPr/>
        </p:nvPicPr>
        <p:blipFill>
          <a:blip r:embed="rId4"/>
          <a:stretch>
            <a:fillRect/>
          </a:stretch>
        </p:blipFill>
        <p:spPr>
          <a:xfrm>
            <a:off x="3321596" y="3982539"/>
            <a:ext cx="356842" cy="415290"/>
          </a:xfrm>
          <a:prstGeom prst="rect">
            <a:avLst/>
          </a:prstGeom>
        </p:spPr>
      </p:pic>
      <p:pic>
        <p:nvPicPr>
          <p:cNvPr id="78" name="Picture 77">
            <a:extLst>
              <a:ext uri="{FF2B5EF4-FFF2-40B4-BE49-F238E27FC236}">
                <a16:creationId xmlns:a16="http://schemas.microsoft.com/office/drawing/2014/main" id="{C64A8E5B-84DE-5144-89FB-38D671B73A39}"/>
              </a:ext>
            </a:extLst>
          </p:cNvPr>
          <p:cNvPicPr>
            <a:picLocks noChangeAspect="1"/>
          </p:cNvPicPr>
          <p:nvPr/>
        </p:nvPicPr>
        <p:blipFill>
          <a:blip r:embed="rId7"/>
          <a:stretch>
            <a:fillRect/>
          </a:stretch>
        </p:blipFill>
        <p:spPr>
          <a:xfrm>
            <a:off x="3330306" y="3451318"/>
            <a:ext cx="356842" cy="415290"/>
          </a:xfrm>
          <a:prstGeom prst="rect">
            <a:avLst/>
          </a:prstGeom>
        </p:spPr>
      </p:pic>
      <p:pic>
        <p:nvPicPr>
          <p:cNvPr id="79" name="Picture 78">
            <a:extLst>
              <a:ext uri="{FF2B5EF4-FFF2-40B4-BE49-F238E27FC236}">
                <a16:creationId xmlns:a16="http://schemas.microsoft.com/office/drawing/2014/main" id="{3288C5FA-4618-EB4D-9B00-9C2FAE6A9BF7}"/>
              </a:ext>
            </a:extLst>
          </p:cNvPr>
          <p:cNvPicPr>
            <a:picLocks noChangeAspect="1"/>
          </p:cNvPicPr>
          <p:nvPr/>
        </p:nvPicPr>
        <p:blipFill>
          <a:blip r:embed="rId4"/>
          <a:stretch>
            <a:fillRect/>
          </a:stretch>
        </p:blipFill>
        <p:spPr>
          <a:xfrm>
            <a:off x="2810691" y="4979125"/>
            <a:ext cx="356842" cy="415290"/>
          </a:xfrm>
          <a:prstGeom prst="rect">
            <a:avLst/>
          </a:prstGeom>
        </p:spPr>
      </p:pic>
      <p:pic>
        <p:nvPicPr>
          <p:cNvPr id="80" name="Picture 79">
            <a:extLst>
              <a:ext uri="{FF2B5EF4-FFF2-40B4-BE49-F238E27FC236}">
                <a16:creationId xmlns:a16="http://schemas.microsoft.com/office/drawing/2014/main" id="{5D21302F-6D8C-1145-AD42-5E77E8A04758}"/>
              </a:ext>
            </a:extLst>
          </p:cNvPr>
          <p:cNvPicPr>
            <a:picLocks noChangeAspect="1"/>
          </p:cNvPicPr>
          <p:nvPr/>
        </p:nvPicPr>
        <p:blipFill>
          <a:blip r:embed="rId3"/>
          <a:stretch>
            <a:fillRect/>
          </a:stretch>
        </p:blipFill>
        <p:spPr>
          <a:xfrm>
            <a:off x="2904309" y="3200400"/>
            <a:ext cx="356842" cy="415290"/>
          </a:xfrm>
          <a:prstGeom prst="rect">
            <a:avLst/>
          </a:prstGeom>
        </p:spPr>
      </p:pic>
      <p:pic>
        <p:nvPicPr>
          <p:cNvPr id="81" name="Picture 80">
            <a:extLst>
              <a:ext uri="{FF2B5EF4-FFF2-40B4-BE49-F238E27FC236}">
                <a16:creationId xmlns:a16="http://schemas.microsoft.com/office/drawing/2014/main" id="{DF0BB1F1-2A43-924F-ADD2-5836CF2FFCE8}"/>
              </a:ext>
            </a:extLst>
          </p:cNvPr>
          <p:cNvPicPr>
            <a:picLocks noChangeAspect="1"/>
          </p:cNvPicPr>
          <p:nvPr/>
        </p:nvPicPr>
        <p:blipFill>
          <a:blip r:embed="rId6"/>
          <a:stretch>
            <a:fillRect/>
          </a:stretch>
        </p:blipFill>
        <p:spPr>
          <a:xfrm>
            <a:off x="2904309" y="2667000"/>
            <a:ext cx="356842" cy="415290"/>
          </a:xfrm>
          <a:prstGeom prst="rect">
            <a:avLst/>
          </a:prstGeom>
        </p:spPr>
      </p:pic>
      <p:pic>
        <p:nvPicPr>
          <p:cNvPr id="82" name="Picture 81">
            <a:extLst>
              <a:ext uri="{FF2B5EF4-FFF2-40B4-BE49-F238E27FC236}">
                <a16:creationId xmlns:a16="http://schemas.microsoft.com/office/drawing/2014/main" id="{D36D5EAF-E285-B040-ACFC-4115F07A6EDD}"/>
              </a:ext>
            </a:extLst>
          </p:cNvPr>
          <p:cNvPicPr>
            <a:picLocks noChangeAspect="1"/>
          </p:cNvPicPr>
          <p:nvPr/>
        </p:nvPicPr>
        <p:blipFill>
          <a:blip r:embed="rId6"/>
          <a:stretch>
            <a:fillRect/>
          </a:stretch>
        </p:blipFill>
        <p:spPr>
          <a:xfrm>
            <a:off x="3209109" y="4572000"/>
            <a:ext cx="356842" cy="415290"/>
          </a:xfrm>
          <a:prstGeom prst="rect">
            <a:avLst/>
          </a:prstGeom>
        </p:spPr>
      </p:pic>
      <p:pic>
        <p:nvPicPr>
          <p:cNvPr id="83" name="Picture 82">
            <a:extLst>
              <a:ext uri="{FF2B5EF4-FFF2-40B4-BE49-F238E27FC236}">
                <a16:creationId xmlns:a16="http://schemas.microsoft.com/office/drawing/2014/main" id="{1B2EA13C-1360-2A45-9B4E-69E013988136}"/>
              </a:ext>
            </a:extLst>
          </p:cNvPr>
          <p:cNvPicPr>
            <a:picLocks noChangeAspect="1"/>
          </p:cNvPicPr>
          <p:nvPr/>
        </p:nvPicPr>
        <p:blipFill>
          <a:blip r:embed="rId5"/>
          <a:stretch>
            <a:fillRect/>
          </a:stretch>
        </p:blipFill>
        <p:spPr>
          <a:xfrm>
            <a:off x="3276600" y="2971800"/>
            <a:ext cx="356842" cy="415290"/>
          </a:xfrm>
          <a:prstGeom prst="rect">
            <a:avLst/>
          </a:prstGeom>
        </p:spPr>
      </p:pic>
      <p:pic>
        <p:nvPicPr>
          <p:cNvPr id="84" name="Picture 83">
            <a:extLst>
              <a:ext uri="{FF2B5EF4-FFF2-40B4-BE49-F238E27FC236}">
                <a16:creationId xmlns:a16="http://schemas.microsoft.com/office/drawing/2014/main" id="{5E42D7CE-33F5-0F4A-A55C-851044386D11}"/>
              </a:ext>
            </a:extLst>
          </p:cNvPr>
          <p:cNvPicPr>
            <a:picLocks noChangeAspect="1"/>
          </p:cNvPicPr>
          <p:nvPr/>
        </p:nvPicPr>
        <p:blipFill>
          <a:blip r:embed="rId7"/>
          <a:stretch>
            <a:fillRect/>
          </a:stretch>
        </p:blipFill>
        <p:spPr>
          <a:xfrm>
            <a:off x="7449459" y="2700203"/>
            <a:ext cx="356842" cy="415290"/>
          </a:xfrm>
          <a:prstGeom prst="rect">
            <a:avLst/>
          </a:prstGeom>
        </p:spPr>
      </p:pic>
      <p:pic>
        <p:nvPicPr>
          <p:cNvPr id="85" name="Picture 84">
            <a:extLst>
              <a:ext uri="{FF2B5EF4-FFF2-40B4-BE49-F238E27FC236}">
                <a16:creationId xmlns:a16="http://schemas.microsoft.com/office/drawing/2014/main" id="{9831037D-D013-B843-8DAB-4B6BEFA8CB3F}"/>
              </a:ext>
            </a:extLst>
          </p:cNvPr>
          <p:cNvPicPr>
            <a:picLocks noChangeAspect="1"/>
          </p:cNvPicPr>
          <p:nvPr/>
        </p:nvPicPr>
        <p:blipFill>
          <a:blip r:embed="rId6"/>
          <a:stretch>
            <a:fillRect/>
          </a:stretch>
        </p:blipFill>
        <p:spPr>
          <a:xfrm>
            <a:off x="7813767" y="2963091"/>
            <a:ext cx="356842" cy="415290"/>
          </a:xfrm>
          <a:prstGeom prst="rect">
            <a:avLst/>
          </a:prstGeom>
        </p:spPr>
      </p:pic>
      <p:pic>
        <p:nvPicPr>
          <p:cNvPr id="86" name="Picture 85">
            <a:extLst>
              <a:ext uri="{FF2B5EF4-FFF2-40B4-BE49-F238E27FC236}">
                <a16:creationId xmlns:a16="http://schemas.microsoft.com/office/drawing/2014/main" id="{1C7CD77D-2807-4B49-AEAF-96CE690AF533}"/>
              </a:ext>
            </a:extLst>
          </p:cNvPr>
          <p:cNvPicPr>
            <a:picLocks noChangeAspect="1"/>
          </p:cNvPicPr>
          <p:nvPr/>
        </p:nvPicPr>
        <p:blipFill>
          <a:blip r:embed="rId5"/>
          <a:stretch>
            <a:fillRect/>
          </a:stretch>
        </p:blipFill>
        <p:spPr>
          <a:xfrm>
            <a:off x="7813767" y="2447108"/>
            <a:ext cx="356842" cy="415290"/>
          </a:xfrm>
          <a:prstGeom prst="rect">
            <a:avLst/>
          </a:prstGeom>
        </p:spPr>
      </p:pic>
      <p:pic>
        <p:nvPicPr>
          <p:cNvPr id="87" name="Picture 86">
            <a:extLst>
              <a:ext uri="{FF2B5EF4-FFF2-40B4-BE49-F238E27FC236}">
                <a16:creationId xmlns:a16="http://schemas.microsoft.com/office/drawing/2014/main" id="{6AB4D8AD-BCCE-4445-AC01-E520AF758FD5}"/>
              </a:ext>
            </a:extLst>
          </p:cNvPr>
          <p:cNvPicPr>
            <a:picLocks noChangeAspect="1"/>
          </p:cNvPicPr>
          <p:nvPr/>
        </p:nvPicPr>
        <p:blipFill>
          <a:blip r:embed="rId3"/>
          <a:stretch>
            <a:fillRect/>
          </a:stretch>
        </p:blipFill>
        <p:spPr>
          <a:xfrm>
            <a:off x="7966164" y="4800600"/>
            <a:ext cx="356842" cy="415290"/>
          </a:xfrm>
          <a:prstGeom prst="rect">
            <a:avLst/>
          </a:prstGeom>
        </p:spPr>
      </p:pic>
      <p:pic>
        <p:nvPicPr>
          <p:cNvPr id="88" name="Picture 87">
            <a:extLst>
              <a:ext uri="{FF2B5EF4-FFF2-40B4-BE49-F238E27FC236}">
                <a16:creationId xmlns:a16="http://schemas.microsoft.com/office/drawing/2014/main" id="{BBFE57C6-8244-834D-8F24-7BA4BD3CA0A3}"/>
              </a:ext>
            </a:extLst>
          </p:cNvPr>
          <p:cNvPicPr>
            <a:picLocks noChangeAspect="1"/>
          </p:cNvPicPr>
          <p:nvPr/>
        </p:nvPicPr>
        <p:blipFill>
          <a:blip r:embed="rId4"/>
          <a:stretch>
            <a:fillRect/>
          </a:stretch>
        </p:blipFill>
        <p:spPr>
          <a:xfrm>
            <a:off x="7559037" y="4604655"/>
            <a:ext cx="356842" cy="415290"/>
          </a:xfrm>
          <a:prstGeom prst="rect">
            <a:avLst/>
          </a:prstGeom>
        </p:spPr>
      </p:pic>
      <p:pic>
        <p:nvPicPr>
          <p:cNvPr id="89" name="Picture 88">
            <a:extLst>
              <a:ext uri="{FF2B5EF4-FFF2-40B4-BE49-F238E27FC236}">
                <a16:creationId xmlns:a16="http://schemas.microsoft.com/office/drawing/2014/main" id="{94ECE2BB-05D0-384C-8BD2-7A5335412E44}"/>
              </a:ext>
            </a:extLst>
          </p:cNvPr>
          <p:cNvPicPr>
            <a:picLocks noChangeAspect="1"/>
          </p:cNvPicPr>
          <p:nvPr/>
        </p:nvPicPr>
        <p:blipFill>
          <a:blip r:embed="rId7"/>
          <a:stretch>
            <a:fillRect/>
          </a:stretch>
        </p:blipFill>
        <p:spPr>
          <a:xfrm>
            <a:off x="7567746" y="5111928"/>
            <a:ext cx="356842" cy="415290"/>
          </a:xfrm>
          <a:prstGeom prst="rect">
            <a:avLst/>
          </a:prstGeom>
        </p:spPr>
      </p:pic>
    </p:spTree>
    <p:extLst>
      <p:ext uri="{BB962C8B-B14F-4D97-AF65-F5344CB8AC3E}">
        <p14:creationId xmlns:p14="http://schemas.microsoft.com/office/powerpoint/2010/main" val="3171837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BF4B975-E613-164E-A6D6-34DEECD85B09}"/>
              </a:ext>
            </a:extLst>
          </p:cNvPr>
          <p:cNvSpPr>
            <a:spLocks noGrp="1"/>
          </p:cNvSpPr>
          <p:nvPr>
            <p:ph type="ctrTitle"/>
          </p:nvPr>
        </p:nvSpPr>
        <p:spPr/>
        <p:txBody>
          <a:bodyPr>
            <a:normAutofit/>
          </a:bodyPr>
          <a:lstStyle/>
          <a:p>
            <a:r>
              <a:rPr lang="en-US" dirty="0"/>
              <a:t>Exercise: Sampling variation and the distribution of the treatment effect estimate</a:t>
            </a:r>
          </a:p>
        </p:txBody>
      </p:sp>
      <p:sp>
        <p:nvSpPr>
          <p:cNvPr id="2" name="Subtitle 1">
            <a:extLst>
              <a:ext uri="{FF2B5EF4-FFF2-40B4-BE49-F238E27FC236}">
                <a16:creationId xmlns:a16="http://schemas.microsoft.com/office/drawing/2014/main" id="{7B9F3805-2D2D-F340-8C57-6546A0C28EA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07715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96F67A-C527-CF46-80D0-BB66B92328D3}"/>
              </a:ext>
            </a:extLst>
          </p:cNvPr>
          <p:cNvSpPr>
            <a:spLocks noGrp="1"/>
          </p:cNvSpPr>
          <p:nvPr>
            <p:ph type="body" sz="quarter" idx="10"/>
          </p:nvPr>
        </p:nvSpPr>
        <p:spPr>
          <a:xfrm>
            <a:off x="609600" y="1472338"/>
            <a:ext cx="8607272" cy="4937987"/>
          </a:xfrm>
        </p:spPr>
        <p:txBody>
          <a:bodyPr anchor="t">
            <a:normAutofit/>
          </a:bodyPr>
          <a:lstStyle/>
          <a:p>
            <a:r>
              <a:rPr lang="en-US" sz="2800" dirty="0">
                <a:solidFill>
                  <a:schemeClr val="tx2"/>
                </a:solidFill>
              </a:rPr>
              <a:t>True and Estimated Treatment Effect</a:t>
            </a:r>
          </a:p>
          <a:p>
            <a:r>
              <a:rPr lang="en-US" sz="2800" b="1" dirty="0">
                <a:solidFill>
                  <a:schemeClr val="accent2"/>
                </a:solidFill>
              </a:rPr>
              <a:t>Distribution of Treatment Effect Estimates</a:t>
            </a:r>
          </a:p>
          <a:p>
            <a:r>
              <a:rPr lang="en-US" sz="2800" dirty="0">
                <a:solidFill>
                  <a:schemeClr val="tx2"/>
                </a:solidFill>
              </a:rPr>
              <a:t>Hypothesis Testing</a:t>
            </a:r>
          </a:p>
          <a:p>
            <a:r>
              <a:rPr lang="en-US" sz="2800" dirty="0">
                <a:solidFill>
                  <a:schemeClr val="tx2"/>
                </a:solidFill>
              </a:rPr>
              <a:t>Statistical Power and Sample Size</a:t>
            </a:r>
          </a:p>
          <a:p>
            <a:r>
              <a:rPr lang="en-US" sz="2800" dirty="0">
                <a:solidFill>
                  <a:schemeClr val="tx2"/>
                </a:solidFill>
              </a:rPr>
              <a:t>Power in Clustered Designs</a:t>
            </a:r>
          </a:p>
          <a:p>
            <a:r>
              <a:rPr lang="en-US" sz="2800" dirty="0">
                <a:solidFill>
                  <a:schemeClr val="tx2"/>
                </a:solidFill>
              </a:rPr>
              <a:t>Calculating Power in Practice</a:t>
            </a:r>
          </a:p>
          <a:p>
            <a:endParaRPr lang="en-US" sz="2800" dirty="0"/>
          </a:p>
        </p:txBody>
      </p:sp>
      <p:sp>
        <p:nvSpPr>
          <p:cNvPr id="4" name="Title 4">
            <a:extLst>
              <a:ext uri="{FF2B5EF4-FFF2-40B4-BE49-F238E27FC236}">
                <a16:creationId xmlns:a16="http://schemas.microsoft.com/office/drawing/2014/main" id="{41DE85CC-9BCA-F242-805E-4C293113173E}"/>
              </a:ext>
            </a:extLst>
          </p:cNvPr>
          <p:cNvSpPr txBox="1">
            <a:spLocks/>
          </p:cNvSpPr>
          <p:nvPr/>
        </p:nvSpPr>
        <p:spPr>
          <a:xfrm>
            <a:off x="609600" y="195072"/>
            <a:ext cx="9123336" cy="1158240"/>
          </a:xfrm>
          <a:prstGeom prst="rect">
            <a:avLst/>
          </a:prstGeom>
        </p:spPr>
        <p:txBody>
          <a:bodyPr anchor="ctr">
            <a:noAutofit/>
          </a:bodyPr>
          <a:lstStyle>
            <a:lvl1pPr algn="l" defTabSz="609585" rtl="0" eaLnBrk="1" latinLnBrk="0" hangingPunct="1">
              <a:spcBef>
                <a:spcPct val="0"/>
              </a:spcBef>
              <a:buNone/>
              <a:defRPr sz="3200" u="none" kern="1200" cap="none" spc="0" baseline="0">
                <a:solidFill>
                  <a:schemeClr val="accent1"/>
                </a:solidFill>
                <a:latin typeface="+mj-lt"/>
                <a:ea typeface="+mj-ea"/>
                <a:cs typeface="+mj-cs"/>
              </a:defRPr>
            </a:lvl1pPr>
          </a:lstStyle>
          <a:p>
            <a:r>
              <a:rPr lang="en-US" dirty="0">
                <a:latin typeface="Fira Sans Condensed Black" panose="020B0A03050000020004" pitchFamily="34" charset="0"/>
              </a:rPr>
              <a:t>Outline</a:t>
            </a:r>
          </a:p>
        </p:txBody>
      </p:sp>
    </p:spTree>
    <p:extLst>
      <p:ext uri="{BB962C8B-B14F-4D97-AF65-F5344CB8AC3E}">
        <p14:creationId xmlns:p14="http://schemas.microsoft.com/office/powerpoint/2010/main" val="2683212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2"/>
          <p:cNvSpPr>
            <a:spLocks noGrp="1"/>
          </p:cNvSpPr>
          <p:nvPr>
            <p:ph type="title"/>
          </p:nvPr>
        </p:nvSpPr>
        <p:spPr/>
        <p:txBody>
          <a:bodyPr>
            <a:normAutofit/>
          </a:bodyPr>
          <a:lstStyle/>
          <a:p>
            <a:pPr eaLnBrk="1" hangingPunct="1"/>
            <a:r>
              <a:rPr lang="en-US" dirty="0"/>
              <a:t>Case study: Evaluating the effect of a remedial education program in urban Indian schools on student learning</a:t>
            </a:r>
          </a:p>
        </p:txBody>
      </p:sp>
      <p:sp>
        <p:nvSpPr>
          <p:cNvPr id="5" name="Slide Number Placeholder 4"/>
          <p:cNvSpPr>
            <a:spLocks noGrp="1"/>
          </p:cNvSpPr>
          <p:nvPr>
            <p:ph type="sldNum" sz="quarter" idx="4"/>
          </p:nvPr>
        </p:nvSpPr>
        <p:spPr/>
        <p:txBody>
          <a:bodyPr/>
          <a:lstStyle/>
          <a:p>
            <a:fld id="{2ECB1696-1F23-9849-960D-916B9EF0C8D4}" type="slidenum">
              <a:rPr lang="en-US" smtClean="0"/>
              <a:pPr/>
              <a:t>13</a:t>
            </a:fld>
            <a:endParaRPr lang="en-US" dirty="0"/>
          </a:p>
        </p:txBody>
      </p:sp>
      <p:sp>
        <p:nvSpPr>
          <p:cNvPr id="9" name="Text Placeholder 8">
            <a:extLst>
              <a:ext uri="{FF2B5EF4-FFF2-40B4-BE49-F238E27FC236}">
                <a16:creationId xmlns:a16="http://schemas.microsoft.com/office/drawing/2014/main" id="{7A1079E6-08B1-CB42-98F4-F0BB987820D0}"/>
              </a:ext>
            </a:extLst>
          </p:cNvPr>
          <p:cNvSpPr>
            <a:spLocks noGrp="1"/>
          </p:cNvSpPr>
          <p:nvPr>
            <p:ph type="body" sz="quarter" idx="14"/>
          </p:nvPr>
        </p:nvSpPr>
        <p:spPr>
          <a:xfrm>
            <a:off x="707010" y="6045208"/>
            <a:ext cx="4911365" cy="223617"/>
          </a:xfrm>
        </p:spPr>
        <p:txBody>
          <a:bodyPr lIns="0" anchor="t"/>
          <a:lstStyle/>
          <a:p>
            <a:r>
              <a:rPr lang="en-US" sz="1000" spc="0" dirty="0"/>
              <a:t>Photo: </a:t>
            </a:r>
            <a:r>
              <a:rPr lang="en-US" sz="1000" spc="0" dirty="0" err="1"/>
              <a:t>Putul</a:t>
            </a:r>
            <a:r>
              <a:rPr lang="en-US" sz="1000" spc="0" dirty="0"/>
              <a:t> Gupta | J-PAL</a:t>
            </a:r>
          </a:p>
        </p:txBody>
      </p:sp>
      <p:pic>
        <p:nvPicPr>
          <p:cNvPr id="16" name="Content Placeholder 15">
            <a:extLst>
              <a:ext uri="{FF2B5EF4-FFF2-40B4-BE49-F238E27FC236}">
                <a16:creationId xmlns:a16="http://schemas.microsoft.com/office/drawing/2014/main" id="{F8D64D91-E92D-964D-A10C-9D2FC5511C1E}"/>
              </a:ext>
            </a:extLst>
          </p:cNvPr>
          <p:cNvPicPr>
            <a:picLocks noGrp="1" noChangeAspect="1"/>
          </p:cNvPicPr>
          <p:nvPr>
            <p:ph idx="1"/>
          </p:nvPr>
        </p:nvPicPr>
        <p:blipFill rotWithShape="1">
          <a:blip r:embed="rId4" cstate="screen">
            <a:extLst>
              <a:ext uri="{28A0092B-C50C-407E-A947-70E740481C1C}">
                <a14:useLocalDpi xmlns:a14="http://schemas.microsoft.com/office/drawing/2010/main"/>
              </a:ext>
            </a:extLst>
          </a:blip>
          <a:srcRect l="20206" r="4022" b="104"/>
          <a:stretch/>
        </p:blipFill>
        <p:spPr>
          <a:xfrm>
            <a:off x="6391373" y="1462187"/>
            <a:ext cx="5147035" cy="4580395"/>
          </a:xfrm>
          <a:prstGeom prst="rect">
            <a:avLst/>
          </a:prstGeom>
        </p:spPr>
      </p:pic>
      <p:pic>
        <p:nvPicPr>
          <p:cNvPr id="17" name="Picture 16">
            <a:extLst>
              <a:ext uri="{FF2B5EF4-FFF2-40B4-BE49-F238E27FC236}">
                <a16:creationId xmlns:a16="http://schemas.microsoft.com/office/drawing/2014/main" id="{F103B329-1A05-3F4E-B4AB-AE4EF329DB1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13050" r="6581" b="24715"/>
          <a:stretch/>
        </p:blipFill>
        <p:spPr>
          <a:xfrm>
            <a:off x="715066" y="1461154"/>
            <a:ext cx="5157835" cy="4581427"/>
          </a:xfrm>
          <a:prstGeom prst="rect">
            <a:avLst/>
          </a:prstGeom>
        </p:spPr>
      </p:pic>
      <p:sp>
        <p:nvSpPr>
          <p:cNvPr id="19" name="Text Placeholder 8">
            <a:extLst>
              <a:ext uri="{FF2B5EF4-FFF2-40B4-BE49-F238E27FC236}">
                <a16:creationId xmlns:a16="http://schemas.microsoft.com/office/drawing/2014/main" id="{AD8208FC-E506-3D4F-859D-8B0BFCC6E7F8}"/>
              </a:ext>
            </a:extLst>
          </p:cNvPr>
          <p:cNvSpPr txBox="1">
            <a:spLocks/>
          </p:cNvSpPr>
          <p:nvPr/>
        </p:nvSpPr>
        <p:spPr>
          <a:xfrm>
            <a:off x="6398444" y="6045208"/>
            <a:ext cx="4911365" cy="223617"/>
          </a:xfrm>
          <a:prstGeom prst="rect">
            <a:avLst/>
          </a:prstGeom>
        </p:spPr>
        <p:txBody>
          <a:bodyPr vert="horz" lIns="0" tIns="45720" rIns="91440" bIns="45720" rtlCol="0" anchor="t">
            <a:noAutofit/>
          </a:bodyPr>
          <a:lstStyle>
            <a:lvl1pPr marL="0" indent="0" algn="l" defTabSz="609585" rtl="0" eaLnBrk="1" latinLnBrk="0" hangingPunct="1">
              <a:spcBef>
                <a:spcPct val="20000"/>
              </a:spcBef>
              <a:spcAft>
                <a:spcPts val="800"/>
              </a:spcAft>
              <a:buFont typeface="Arial"/>
              <a:buNone/>
              <a:defRPr sz="1400" kern="1200" spc="67" baseline="0">
                <a:solidFill>
                  <a:schemeClr val="tx2"/>
                </a:solidFill>
                <a:latin typeface="+mn-lt"/>
                <a:ea typeface="+mn-ea"/>
                <a:cs typeface="+mn-cs"/>
              </a:defRPr>
            </a:lvl1pPr>
            <a:lvl2pPr marL="457200" indent="0" algn="l" defTabSz="609585" rtl="0" eaLnBrk="1" latinLnBrk="0" hangingPunct="1">
              <a:spcBef>
                <a:spcPct val="20000"/>
              </a:spcBef>
              <a:spcAft>
                <a:spcPts val="800"/>
              </a:spcAft>
              <a:buFont typeface="Arial"/>
              <a:buNone/>
              <a:defRPr sz="1400" kern="1200" spc="67">
                <a:solidFill>
                  <a:schemeClr val="tx1"/>
                </a:solidFill>
                <a:latin typeface="+mn-lt"/>
                <a:ea typeface="+mn-ea"/>
                <a:cs typeface="+mn-cs"/>
              </a:defRPr>
            </a:lvl2pPr>
            <a:lvl3pPr marL="914400" indent="0" algn="l" defTabSz="609585" rtl="0" eaLnBrk="1" latinLnBrk="0" hangingPunct="1">
              <a:spcBef>
                <a:spcPct val="20000"/>
              </a:spcBef>
              <a:spcAft>
                <a:spcPts val="800"/>
              </a:spcAft>
              <a:buFont typeface="Arial"/>
              <a:buNone/>
              <a:defRPr sz="1400" kern="1200" spc="67">
                <a:solidFill>
                  <a:schemeClr val="tx1"/>
                </a:solidFill>
                <a:latin typeface="+mn-lt"/>
                <a:ea typeface="+mn-ea"/>
                <a:cs typeface="+mn-cs"/>
              </a:defRPr>
            </a:lvl3pPr>
            <a:lvl4pPr marL="1371600" indent="0" algn="l" defTabSz="609585" rtl="0" eaLnBrk="1" latinLnBrk="0" hangingPunct="1">
              <a:spcBef>
                <a:spcPct val="20000"/>
              </a:spcBef>
              <a:spcAft>
                <a:spcPts val="800"/>
              </a:spcAft>
              <a:buFont typeface="Arial"/>
              <a:buNone/>
              <a:defRPr sz="1400" kern="1200" spc="67">
                <a:solidFill>
                  <a:schemeClr val="tx1"/>
                </a:solidFill>
                <a:latin typeface="+mn-lt"/>
                <a:ea typeface="+mn-ea"/>
                <a:cs typeface="+mn-cs"/>
              </a:defRPr>
            </a:lvl4pPr>
            <a:lvl5pPr marL="1828800" indent="0" algn="l" defTabSz="609585" rtl="0" eaLnBrk="1" latinLnBrk="0" hangingPunct="1">
              <a:spcBef>
                <a:spcPct val="20000"/>
              </a:spcBef>
              <a:spcAft>
                <a:spcPts val="800"/>
              </a:spcAft>
              <a:buFont typeface="Arial"/>
              <a:buNone/>
              <a:defRPr sz="1400" kern="1200" spc="67">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sz="1000" spc="0" dirty="0">
                <a:latin typeface="Fira Sans Condensed Black" panose="020B0A03050000020004" pitchFamily="34" charset="0"/>
              </a:rPr>
              <a:t>Photo: Arvind </a:t>
            </a:r>
            <a:r>
              <a:rPr lang="en-US" sz="1000" spc="0" dirty="0" err="1">
                <a:latin typeface="Fira Sans Condensed Black" panose="020B0A03050000020004" pitchFamily="34" charset="0"/>
              </a:rPr>
              <a:t>Eyunni</a:t>
            </a:r>
            <a:r>
              <a:rPr lang="en-US" sz="1000" spc="0" dirty="0">
                <a:latin typeface="Fira Sans Condensed Black" panose="020B0A03050000020004" pitchFamily="34" charset="0"/>
              </a:rPr>
              <a:t> | Pratham</a:t>
            </a:r>
          </a:p>
        </p:txBody>
      </p:sp>
    </p:spTree>
    <p:custDataLst>
      <p:tags r:id="rId1"/>
    </p:custDataLst>
    <p:extLst>
      <p:ext uri="{BB962C8B-B14F-4D97-AF65-F5344CB8AC3E}">
        <p14:creationId xmlns:p14="http://schemas.microsoft.com/office/powerpoint/2010/main" val="3046673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F97E42-C38F-0F43-BB03-01C5BB85EEB9}"/>
              </a:ext>
            </a:extLst>
          </p:cNvPr>
          <p:cNvSpPr>
            <a:spLocks noGrp="1"/>
          </p:cNvSpPr>
          <p:nvPr>
            <p:ph type="title"/>
          </p:nvPr>
        </p:nvSpPr>
        <p:spPr/>
        <p:txBody>
          <a:bodyPr/>
          <a:lstStyle/>
          <a:p>
            <a:r>
              <a:rPr lang="en-US" dirty="0"/>
              <a:t>Example: The distribution of standardized school test scores in urban Indian schools</a:t>
            </a:r>
          </a:p>
        </p:txBody>
      </p:sp>
      <p:pic>
        <p:nvPicPr>
          <p:cNvPr id="8" name="Content Placeholder 7">
            <a:extLst>
              <a:ext uri="{FF2B5EF4-FFF2-40B4-BE49-F238E27FC236}">
                <a16:creationId xmlns:a16="http://schemas.microsoft.com/office/drawing/2014/main" id="{7C7BADF2-A1C0-264F-B24B-76884D03E381}"/>
              </a:ext>
            </a:extLst>
          </p:cNvPr>
          <p:cNvPicPr>
            <a:picLocks noGrp="1" noChangeAspect="1"/>
          </p:cNvPicPr>
          <p:nvPr>
            <p:ph idx="1"/>
          </p:nvPr>
        </p:nvPicPr>
        <p:blipFill rotWithShape="1">
          <a:blip r:embed="rId3"/>
          <a:srcRect l="1059" r="1078" b="1978"/>
          <a:stretch/>
        </p:blipFill>
        <p:spPr>
          <a:xfrm>
            <a:off x="811062" y="1655130"/>
            <a:ext cx="8356923" cy="4178511"/>
          </a:xfrm>
        </p:spPr>
      </p:pic>
      <p:sp>
        <p:nvSpPr>
          <p:cNvPr id="9" name="Text Placeholder 8">
            <a:extLst>
              <a:ext uri="{FF2B5EF4-FFF2-40B4-BE49-F238E27FC236}">
                <a16:creationId xmlns:a16="http://schemas.microsoft.com/office/drawing/2014/main" id="{F839F9E5-1649-6D48-AEAA-09F639540DA4}"/>
              </a:ext>
            </a:extLst>
          </p:cNvPr>
          <p:cNvSpPr>
            <a:spLocks noGrp="1"/>
          </p:cNvSpPr>
          <p:nvPr>
            <p:ph type="body" sz="quarter" idx="10"/>
          </p:nvPr>
        </p:nvSpPr>
        <p:spPr/>
        <p:txBody>
          <a:bodyPr>
            <a:normAutofit/>
          </a:bodyPr>
          <a:lstStyle/>
          <a:p>
            <a:r>
              <a:rPr lang="en-US" dirty="0"/>
              <a:t>A sample of over 23,000 students shows the natural variation in standardized test scores (Data from the “</a:t>
            </a:r>
            <a:r>
              <a:rPr lang="en-US" dirty="0" err="1"/>
              <a:t>Balsakhi</a:t>
            </a:r>
            <a:r>
              <a:rPr lang="en-US" dirty="0"/>
              <a:t>” remedial education program).</a:t>
            </a:r>
          </a:p>
        </p:txBody>
      </p:sp>
      <p:sp>
        <p:nvSpPr>
          <p:cNvPr id="6" name="Text Placeholder 8">
            <a:extLst>
              <a:ext uri="{FF2B5EF4-FFF2-40B4-BE49-F238E27FC236}">
                <a16:creationId xmlns:a16="http://schemas.microsoft.com/office/drawing/2014/main" id="{ACF02882-F059-2742-B3FB-0D6EDED9096D}"/>
              </a:ext>
            </a:extLst>
          </p:cNvPr>
          <p:cNvSpPr txBox="1">
            <a:spLocks/>
          </p:cNvSpPr>
          <p:nvPr/>
        </p:nvSpPr>
        <p:spPr>
          <a:xfrm>
            <a:off x="9766170" y="5187368"/>
            <a:ext cx="1828800" cy="223617"/>
          </a:xfrm>
          <a:prstGeom prst="rect">
            <a:avLst/>
          </a:prstGeom>
        </p:spPr>
        <p:txBody>
          <a:bodyPr lIns="0" anchor="t"/>
          <a:lstStyle>
            <a:lvl1pPr marL="457189" indent="-457189" algn="l" defTabSz="609585" rtl="0" eaLnBrk="1" latinLnBrk="0" hangingPunct="1">
              <a:spcBef>
                <a:spcPct val="20000"/>
              </a:spcBef>
              <a:spcAft>
                <a:spcPts val="800"/>
              </a:spcAft>
              <a:buFont typeface="Arial"/>
              <a:buChar char="•"/>
              <a:defRPr sz="2200" kern="1200" spc="67">
                <a:solidFill>
                  <a:schemeClr val="tx1"/>
                </a:solidFill>
                <a:latin typeface="+mn-lt"/>
                <a:ea typeface="+mn-ea"/>
                <a:cs typeface="+mn-cs"/>
              </a:defRPr>
            </a:lvl1pPr>
            <a:lvl2pPr marL="990575" indent="-380990" algn="l" defTabSz="609585" rtl="0" eaLnBrk="1" latinLnBrk="0" hangingPunct="1">
              <a:spcBef>
                <a:spcPct val="20000"/>
              </a:spcBef>
              <a:spcAft>
                <a:spcPts val="800"/>
              </a:spcAft>
              <a:buFont typeface="Arial"/>
              <a:buChar char="–"/>
              <a:defRPr sz="1800" kern="1200" spc="67">
                <a:solidFill>
                  <a:schemeClr val="tx1"/>
                </a:solidFill>
                <a:latin typeface="+mn-lt"/>
                <a:ea typeface="+mn-ea"/>
                <a:cs typeface="+mn-cs"/>
              </a:defRPr>
            </a:lvl2pPr>
            <a:lvl3pPr marL="1523962" indent="-304792" algn="l" defTabSz="609585" rtl="0" eaLnBrk="1" latinLnBrk="0" hangingPunct="1">
              <a:spcBef>
                <a:spcPct val="20000"/>
              </a:spcBef>
              <a:spcAft>
                <a:spcPts val="800"/>
              </a:spcAft>
              <a:buFont typeface="Arial"/>
              <a:buChar char="•"/>
              <a:defRPr sz="1800" kern="1200" spc="67">
                <a:solidFill>
                  <a:schemeClr val="tx1"/>
                </a:solidFill>
                <a:latin typeface="+mn-lt"/>
                <a:ea typeface="+mn-ea"/>
                <a:cs typeface="+mn-cs"/>
              </a:defRPr>
            </a:lvl3pPr>
            <a:lvl4pPr marL="2133547" indent="-304792" algn="l" defTabSz="609585" rtl="0" eaLnBrk="1" latinLnBrk="0" hangingPunct="1">
              <a:spcBef>
                <a:spcPct val="20000"/>
              </a:spcBef>
              <a:spcAft>
                <a:spcPts val="800"/>
              </a:spcAft>
              <a:buFont typeface="Arial"/>
              <a:buChar char="–"/>
              <a:defRPr sz="1600" kern="1200" spc="67">
                <a:solidFill>
                  <a:schemeClr val="tx1"/>
                </a:solidFill>
                <a:latin typeface="+mn-lt"/>
                <a:ea typeface="+mn-ea"/>
                <a:cs typeface="+mn-cs"/>
              </a:defRPr>
            </a:lvl4pPr>
            <a:lvl5pPr marL="2743131" indent="-304792" algn="l" defTabSz="609585" rtl="0" eaLnBrk="1" latinLnBrk="0" hangingPunct="1">
              <a:spcBef>
                <a:spcPct val="20000"/>
              </a:spcBef>
              <a:spcAft>
                <a:spcPts val="800"/>
              </a:spcAft>
              <a:buFont typeface="Arial"/>
              <a:buChar char="»"/>
              <a:defRPr sz="1400" kern="1200" spc="67">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r>
              <a:rPr lang="en-US" sz="1000" spc="0" dirty="0">
                <a:solidFill>
                  <a:schemeClr val="tx2"/>
                </a:solidFill>
                <a:latin typeface="Fira Sans Condensed Black" panose="020B0A03050000020004" pitchFamily="34" charset="0"/>
              </a:rPr>
              <a:t>Source: [</a:t>
            </a:r>
            <a:r>
              <a:rPr lang="en-US" sz="1000" spc="0" dirty="0" err="1">
                <a:solidFill>
                  <a:schemeClr val="tx2"/>
                </a:solidFill>
                <a:latin typeface="Fira Sans Condensed Black" panose="020B0A03050000020004" pitchFamily="34" charset="0"/>
              </a:rPr>
              <a:t>Balsakhi</a:t>
            </a:r>
            <a:r>
              <a:rPr lang="en-US" sz="1000" spc="0" dirty="0">
                <a:solidFill>
                  <a:schemeClr val="tx2"/>
                </a:solidFill>
                <a:latin typeface="Fira Sans Condensed Black" panose="020B0A03050000020004" pitchFamily="34" charset="0"/>
              </a:rPr>
              <a:t> remedial education program]</a:t>
            </a:r>
          </a:p>
        </p:txBody>
      </p:sp>
    </p:spTree>
    <p:extLst>
      <p:ext uri="{BB962C8B-B14F-4D97-AF65-F5344CB8AC3E}">
        <p14:creationId xmlns:p14="http://schemas.microsoft.com/office/powerpoint/2010/main" val="16819740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0654204-28B6-3E46-99B7-F1C694FD94E1}"/>
              </a:ext>
            </a:extLst>
          </p:cNvPr>
          <p:cNvPicPr>
            <a:picLocks noGrp="1" noChangeAspect="1"/>
          </p:cNvPicPr>
          <p:nvPr>
            <p:ph sz="quarter" idx="14"/>
          </p:nvPr>
        </p:nvPicPr>
        <p:blipFill rotWithShape="1">
          <a:blip r:embed="rId3"/>
          <a:srcRect l="2248" r="1622" b="12332"/>
          <a:stretch/>
        </p:blipFill>
        <p:spPr>
          <a:xfrm>
            <a:off x="1519670" y="1498869"/>
            <a:ext cx="3478490" cy="2303698"/>
          </a:xfrm>
        </p:spPr>
      </p:pic>
      <p:sp>
        <p:nvSpPr>
          <p:cNvPr id="2" name="Title 1">
            <a:extLst>
              <a:ext uri="{FF2B5EF4-FFF2-40B4-BE49-F238E27FC236}">
                <a16:creationId xmlns:a16="http://schemas.microsoft.com/office/drawing/2014/main" id="{929A1DEA-243A-1243-9AFA-EB61D3D5EB6B}"/>
              </a:ext>
            </a:extLst>
          </p:cNvPr>
          <p:cNvSpPr>
            <a:spLocks noGrp="1"/>
          </p:cNvSpPr>
          <p:nvPr>
            <p:ph type="title"/>
          </p:nvPr>
        </p:nvSpPr>
        <p:spPr/>
        <p:txBody>
          <a:bodyPr/>
          <a:lstStyle/>
          <a:p>
            <a:r>
              <a:rPr lang="en-US" dirty="0"/>
              <a:t>Different random samples from the same population lead to different treatment effect estimates</a:t>
            </a:r>
          </a:p>
        </p:txBody>
      </p:sp>
      <p:pic>
        <p:nvPicPr>
          <p:cNvPr id="9" name="Picture 8">
            <a:extLst>
              <a:ext uri="{FF2B5EF4-FFF2-40B4-BE49-F238E27FC236}">
                <a16:creationId xmlns:a16="http://schemas.microsoft.com/office/drawing/2014/main" id="{CB933718-4CA0-424B-93E2-E4A276394DE4}"/>
              </a:ext>
            </a:extLst>
          </p:cNvPr>
          <p:cNvPicPr>
            <a:picLocks noChangeAspect="1"/>
          </p:cNvPicPr>
          <p:nvPr/>
        </p:nvPicPr>
        <p:blipFill rotWithShape="1">
          <a:blip r:embed="rId4"/>
          <a:srcRect l="2322" r="1602" b="12171"/>
          <a:stretch/>
        </p:blipFill>
        <p:spPr>
          <a:xfrm>
            <a:off x="5387189" y="1505415"/>
            <a:ext cx="3477113" cy="2308303"/>
          </a:xfrm>
          <a:prstGeom prst="rect">
            <a:avLst/>
          </a:prstGeom>
        </p:spPr>
      </p:pic>
      <p:pic>
        <p:nvPicPr>
          <p:cNvPr id="13" name="Picture 12">
            <a:extLst>
              <a:ext uri="{FF2B5EF4-FFF2-40B4-BE49-F238E27FC236}">
                <a16:creationId xmlns:a16="http://schemas.microsoft.com/office/drawing/2014/main" id="{F53475E3-0818-B545-BD39-CC0DE654B6E1}"/>
              </a:ext>
            </a:extLst>
          </p:cNvPr>
          <p:cNvPicPr>
            <a:picLocks noChangeAspect="1"/>
          </p:cNvPicPr>
          <p:nvPr/>
        </p:nvPicPr>
        <p:blipFill rotWithShape="1">
          <a:blip r:embed="rId5"/>
          <a:srcRect l="1058" r="899" b="13400"/>
          <a:stretch/>
        </p:blipFill>
        <p:spPr>
          <a:xfrm>
            <a:off x="5362345" y="3991971"/>
            <a:ext cx="3494598" cy="2241562"/>
          </a:xfrm>
          <a:prstGeom prst="rect">
            <a:avLst/>
          </a:prstGeom>
        </p:spPr>
      </p:pic>
      <p:pic>
        <p:nvPicPr>
          <p:cNvPr id="17" name="Picture 16">
            <a:extLst>
              <a:ext uri="{FF2B5EF4-FFF2-40B4-BE49-F238E27FC236}">
                <a16:creationId xmlns:a16="http://schemas.microsoft.com/office/drawing/2014/main" id="{543563CD-4750-274A-951A-55646DD08659}"/>
              </a:ext>
            </a:extLst>
          </p:cNvPr>
          <p:cNvPicPr>
            <a:picLocks noChangeAspect="1"/>
          </p:cNvPicPr>
          <p:nvPr/>
        </p:nvPicPr>
        <p:blipFill rotWithShape="1">
          <a:blip r:embed="rId6"/>
          <a:srcRect l="2097" t="2966" r="1615" b="13080"/>
          <a:stretch/>
        </p:blipFill>
        <p:spPr>
          <a:xfrm>
            <a:off x="1509324" y="4047435"/>
            <a:ext cx="3487918" cy="2208400"/>
          </a:xfrm>
          <a:prstGeom prst="rect">
            <a:avLst/>
          </a:prstGeom>
        </p:spPr>
      </p:pic>
      <p:sp>
        <p:nvSpPr>
          <p:cNvPr id="4" name="Slide Number Placeholder 3">
            <a:extLst>
              <a:ext uri="{FF2B5EF4-FFF2-40B4-BE49-F238E27FC236}">
                <a16:creationId xmlns:a16="http://schemas.microsoft.com/office/drawing/2014/main" id="{A39A0908-CA9F-5549-9E9D-D69F6C6384EF}"/>
              </a:ext>
            </a:extLst>
          </p:cNvPr>
          <p:cNvSpPr>
            <a:spLocks noGrp="1"/>
          </p:cNvSpPr>
          <p:nvPr>
            <p:ph type="sldNum" sz="quarter" idx="4"/>
          </p:nvPr>
        </p:nvSpPr>
        <p:spPr/>
        <p:txBody>
          <a:bodyPr/>
          <a:lstStyle/>
          <a:p>
            <a:fld id="{2ECB1696-1F23-9849-960D-916B9EF0C8D4}" type="slidenum">
              <a:rPr lang="en-US" smtClean="0"/>
              <a:pPr/>
              <a:t>15</a:t>
            </a:fld>
            <a:endParaRPr lang="en-US" dirty="0"/>
          </a:p>
        </p:txBody>
      </p:sp>
      <p:grpSp>
        <p:nvGrpSpPr>
          <p:cNvPr id="5" name="Group 4">
            <a:extLst>
              <a:ext uri="{FF2B5EF4-FFF2-40B4-BE49-F238E27FC236}">
                <a16:creationId xmlns:a16="http://schemas.microsoft.com/office/drawing/2014/main" id="{1F907F06-E1AE-0448-A969-4A237744AF86}"/>
              </a:ext>
            </a:extLst>
          </p:cNvPr>
          <p:cNvGrpSpPr/>
          <p:nvPr/>
        </p:nvGrpSpPr>
        <p:grpSpPr>
          <a:xfrm>
            <a:off x="9571464" y="1605775"/>
            <a:ext cx="1467973" cy="490655"/>
            <a:chOff x="8712819" y="1494262"/>
            <a:chExt cx="1367883" cy="457201"/>
          </a:xfrm>
        </p:grpSpPr>
        <p:pic>
          <p:nvPicPr>
            <p:cNvPr id="11" name="Picture 10">
              <a:extLst>
                <a:ext uri="{FF2B5EF4-FFF2-40B4-BE49-F238E27FC236}">
                  <a16:creationId xmlns:a16="http://schemas.microsoft.com/office/drawing/2014/main" id="{DFB98B16-4A8C-6844-81C7-C1C72AFBC730}"/>
                </a:ext>
              </a:extLst>
            </p:cNvPr>
            <p:cNvPicPr>
              <a:picLocks noChangeAspect="1"/>
            </p:cNvPicPr>
            <p:nvPr/>
          </p:nvPicPr>
          <p:blipFill rotWithShape="1">
            <a:blip r:embed="rId5"/>
            <a:srcRect l="27077" t="89359" r="45994" b="5805"/>
            <a:stretch/>
          </p:blipFill>
          <p:spPr>
            <a:xfrm>
              <a:off x="8712819" y="1494262"/>
              <a:ext cx="1367883" cy="178421"/>
            </a:xfrm>
            <a:prstGeom prst="rect">
              <a:avLst/>
            </a:prstGeom>
          </p:spPr>
        </p:pic>
        <p:pic>
          <p:nvPicPr>
            <p:cNvPr id="12" name="Picture 11">
              <a:extLst>
                <a:ext uri="{FF2B5EF4-FFF2-40B4-BE49-F238E27FC236}">
                  <a16:creationId xmlns:a16="http://schemas.microsoft.com/office/drawing/2014/main" id="{D89493EC-1CEB-EA40-AB3C-4631B3398730}"/>
                </a:ext>
              </a:extLst>
            </p:cNvPr>
            <p:cNvPicPr>
              <a:picLocks noChangeAspect="1"/>
            </p:cNvPicPr>
            <p:nvPr/>
          </p:nvPicPr>
          <p:blipFill rotWithShape="1">
            <a:blip r:embed="rId5"/>
            <a:srcRect l="55836" t="89308" r="20967" b="5856"/>
            <a:stretch/>
          </p:blipFill>
          <p:spPr>
            <a:xfrm>
              <a:off x="8712819" y="1773044"/>
              <a:ext cx="1178313" cy="178419"/>
            </a:xfrm>
            <a:prstGeom prst="rect">
              <a:avLst/>
            </a:prstGeom>
          </p:spPr>
        </p:pic>
      </p:grpSp>
    </p:spTree>
    <p:extLst>
      <p:ext uri="{BB962C8B-B14F-4D97-AF65-F5344CB8AC3E}">
        <p14:creationId xmlns:p14="http://schemas.microsoft.com/office/powerpoint/2010/main" val="406633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quarter" idx="14"/>
            <p:extLst>
              <p:ext uri="{D42A27DB-BD31-4B8C-83A1-F6EECF244321}">
                <p14:modId xmlns:p14="http://schemas.microsoft.com/office/powerpoint/2010/main" val="10717153"/>
              </p:ext>
            </p:extLst>
          </p:nvPr>
        </p:nvGraphicFramePr>
        <p:xfrm>
          <a:off x="609600" y="1471613"/>
          <a:ext cx="10972800" cy="4710112"/>
        </p:xfrm>
        <a:graphic>
          <a:graphicData uri="http://schemas.openxmlformats.org/drawingml/2006/chart">
            <c:chart xmlns:c="http://schemas.openxmlformats.org/drawingml/2006/chart" xmlns:r="http://schemas.openxmlformats.org/officeDocument/2006/relationships" r:id="rId3"/>
          </a:graphicData>
        </a:graphic>
      </p:graphicFrame>
      <p:sp>
        <p:nvSpPr>
          <p:cNvPr id="5" name="Title 4"/>
          <p:cNvSpPr>
            <a:spLocks noGrp="1"/>
          </p:cNvSpPr>
          <p:nvPr>
            <p:ph type="title"/>
          </p:nvPr>
        </p:nvSpPr>
        <p:spPr/>
        <p:txBody>
          <a:bodyPr>
            <a:noAutofit/>
          </a:bodyPr>
          <a:lstStyle/>
          <a:p>
            <a:pPr algn="l"/>
            <a:r>
              <a:rPr lang="en-US" dirty="0"/>
              <a:t>Estimated impact from one experiment</a:t>
            </a:r>
          </a:p>
        </p:txBody>
      </p:sp>
      <p:sp>
        <p:nvSpPr>
          <p:cNvPr id="8" name="Slide Number Placeholder 7"/>
          <p:cNvSpPr>
            <a:spLocks noGrp="1"/>
          </p:cNvSpPr>
          <p:nvPr>
            <p:ph type="sldNum" sz="quarter" idx="4"/>
          </p:nvPr>
        </p:nvSpPr>
        <p:spPr/>
        <p:txBody>
          <a:bodyPr/>
          <a:lstStyle/>
          <a:p>
            <a:fld id="{2ECB1696-1F23-9849-960D-916B9EF0C8D4}" type="slidenum">
              <a:rPr lang="en-US" smtClean="0"/>
              <a:pPr/>
              <a:t>16</a:t>
            </a:fld>
            <a:endParaRPr lang="en-US" dirty="0"/>
          </a:p>
        </p:txBody>
      </p:sp>
      <p:sp>
        <p:nvSpPr>
          <p:cNvPr id="9" name="Multiply 8">
            <a:extLst>
              <a:ext uri="{FF2B5EF4-FFF2-40B4-BE49-F238E27FC236}">
                <a16:creationId xmlns:a16="http://schemas.microsoft.com/office/drawing/2014/main" id="{375E5B70-BE67-EE43-A7AA-1158EF75AA12}"/>
              </a:ext>
            </a:extLst>
          </p:cNvPr>
          <p:cNvSpPr/>
          <p:nvPr/>
        </p:nvSpPr>
        <p:spPr>
          <a:xfrm>
            <a:off x="6553200" y="5257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Tree>
    <p:extLst>
      <p:ext uri="{BB962C8B-B14F-4D97-AF65-F5344CB8AC3E}">
        <p14:creationId xmlns:p14="http://schemas.microsoft.com/office/powerpoint/2010/main" val="23158648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pPr algn="l"/>
            <a:r>
              <a:rPr lang="en-US" sz="3000" dirty="0"/>
              <a:t>Three experiments, three estimated impacts</a:t>
            </a:r>
            <a:endParaRPr lang="en-US" dirty="0"/>
          </a:p>
        </p:txBody>
      </p:sp>
      <p:sp>
        <p:nvSpPr>
          <p:cNvPr id="10" name="Slide Number Placeholder 9"/>
          <p:cNvSpPr>
            <a:spLocks noGrp="1"/>
          </p:cNvSpPr>
          <p:nvPr>
            <p:ph type="sldNum" sz="quarter" idx="4"/>
          </p:nvPr>
        </p:nvSpPr>
        <p:spPr/>
        <p:txBody>
          <a:bodyPr/>
          <a:lstStyle/>
          <a:p>
            <a:fld id="{2ECB1696-1F23-9849-960D-916B9EF0C8D4}" type="slidenum">
              <a:rPr lang="en-US" smtClean="0"/>
              <a:pPr/>
              <a:t>17</a:t>
            </a:fld>
            <a:endParaRPr lang="en-US" dirty="0"/>
          </a:p>
        </p:txBody>
      </p:sp>
      <p:sp>
        <p:nvSpPr>
          <p:cNvPr id="11" name="Multiply 10">
            <a:extLst>
              <a:ext uri="{FF2B5EF4-FFF2-40B4-BE49-F238E27FC236}">
                <a16:creationId xmlns:a16="http://schemas.microsoft.com/office/drawing/2014/main" id="{27F2E37E-DF0A-C842-82CF-9B2C52024427}"/>
              </a:ext>
            </a:extLst>
          </p:cNvPr>
          <p:cNvSpPr/>
          <p:nvPr/>
        </p:nvSpPr>
        <p:spPr>
          <a:xfrm>
            <a:off x="6553200" y="5257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19" name="Multiply 18">
            <a:extLst>
              <a:ext uri="{FF2B5EF4-FFF2-40B4-BE49-F238E27FC236}">
                <a16:creationId xmlns:a16="http://schemas.microsoft.com/office/drawing/2014/main" id="{B1A09BB0-63C3-9C47-A5CD-E09EA04BFA1D}"/>
              </a:ext>
            </a:extLst>
          </p:cNvPr>
          <p:cNvSpPr/>
          <p:nvPr/>
        </p:nvSpPr>
        <p:spPr>
          <a:xfrm>
            <a:off x="6553200" y="50292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1" name="Multiply 20">
            <a:extLst>
              <a:ext uri="{FF2B5EF4-FFF2-40B4-BE49-F238E27FC236}">
                <a16:creationId xmlns:a16="http://schemas.microsoft.com/office/drawing/2014/main" id="{17BBF55D-C7FF-7543-8D7D-A18633E0F621}"/>
              </a:ext>
            </a:extLst>
          </p:cNvPr>
          <p:cNvSpPr/>
          <p:nvPr/>
        </p:nvSpPr>
        <p:spPr>
          <a:xfrm>
            <a:off x="6248400" y="52578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graphicFrame>
        <p:nvGraphicFramePr>
          <p:cNvPr id="15" name="Content Placeholder 6">
            <a:extLst>
              <a:ext uri="{FF2B5EF4-FFF2-40B4-BE49-F238E27FC236}">
                <a16:creationId xmlns:a16="http://schemas.microsoft.com/office/drawing/2014/main" id="{C3F83531-F068-B242-A637-26801CAE48C6}"/>
              </a:ext>
            </a:extLst>
          </p:cNvPr>
          <p:cNvGraphicFramePr>
            <a:graphicFrameLocks noGrp="1"/>
          </p:cNvGraphicFramePr>
          <p:nvPr>
            <p:ph sz="quarter" idx="14"/>
            <p:extLst>
              <p:ext uri="{D42A27DB-BD31-4B8C-83A1-F6EECF244321}">
                <p14:modId xmlns:p14="http://schemas.microsoft.com/office/powerpoint/2010/main" val="3324897360"/>
              </p:ext>
            </p:extLst>
          </p:nvPr>
        </p:nvGraphicFramePr>
        <p:xfrm>
          <a:off x="609600" y="1471613"/>
          <a:ext cx="10972800" cy="47101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73610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pPr algn="l"/>
            <a:r>
              <a:rPr lang="en-US" sz="3000" dirty="0"/>
              <a:t>Six experiments, six estimated impacts</a:t>
            </a:r>
            <a:endParaRPr lang="en-US" dirty="0"/>
          </a:p>
        </p:txBody>
      </p:sp>
      <p:sp>
        <p:nvSpPr>
          <p:cNvPr id="13" name="Slide Number Placeholder 12"/>
          <p:cNvSpPr>
            <a:spLocks noGrp="1"/>
          </p:cNvSpPr>
          <p:nvPr>
            <p:ph type="sldNum" sz="quarter" idx="4"/>
          </p:nvPr>
        </p:nvSpPr>
        <p:spPr/>
        <p:txBody>
          <a:bodyPr/>
          <a:lstStyle/>
          <a:p>
            <a:fld id="{2ECB1696-1F23-9849-960D-916B9EF0C8D4}" type="slidenum">
              <a:rPr lang="en-US" smtClean="0"/>
              <a:pPr/>
              <a:t>18</a:t>
            </a:fld>
            <a:endParaRPr lang="en-US" dirty="0"/>
          </a:p>
        </p:txBody>
      </p:sp>
      <p:sp>
        <p:nvSpPr>
          <p:cNvPr id="14" name="Multiply 13">
            <a:extLst>
              <a:ext uri="{FF2B5EF4-FFF2-40B4-BE49-F238E27FC236}">
                <a16:creationId xmlns:a16="http://schemas.microsoft.com/office/drawing/2014/main" id="{55236A01-2FA4-EE47-BCC3-B2B263023BA8}"/>
              </a:ext>
            </a:extLst>
          </p:cNvPr>
          <p:cNvSpPr/>
          <p:nvPr/>
        </p:nvSpPr>
        <p:spPr>
          <a:xfrm>
            <a:off x="6553200" y="5257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15" name="Multiply 14">
            <a:extLst>
              <a:ext uri="{FF2B5EF4-FFF2-40B4-BE49-F238E27FC236}">
                <a16:creationId xmlns:a16="http://schemas.microsoft.com/office/drawing/2014/main" id="{A14C32B6-B19D-7A4C-9278-D2EB86387B4C}"/>
              </a:ext>
            </a:extLst>
          </p:cNvPr>
          <p:cNvSpPr/>
          <p:nvPr/>
        </p:nvSpPr>
        <p:spPr>
          <a:xfrm>
            <a:off x="6863417" y="50292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16" name="Multiply 15">
            <a:extLst>
              <a:ext uri="{FF2B5EF4-FFF2-40B4-BE49-F238E27FC236}">
                <a16:creationId xmlns:a16="http://schemas.microsoft.com/office/drawing/2014/main" id="{1D8C09D6-DA22-6243-91DC-CFC40EE24114}"/>
              </a:ext>
            </a:extLst>
          </p:cNvPr>
          <p:cNvSpPr/>
          <p:nvPr/>
        </p:nvSpPr>
        <p:spPr>
          <a:xfrm>
            <a:off x="6863417" y="5246914"/>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2" name="Multiply 21">
            <a:extLst>
              <a:ext uri="{FF2B5EF4-FFF2-40B4-BE49-F238E27FC236}">
                <a16:creationId xmlns:a16="http://schemas.microsoft.com/office/drawing/2014/main" id="{C1CFC856-5028-6341-90EF-C95D39108727}"/>
              </a:ext>
            </a:extLst>
          </p:cNvPr>
          <p:cNvSpPr/>
          <p:nvPr/>
        </p:nvSpPr>
        <p:spPr>
          <a:xfrm>
            <a:off x="6553200" y="50292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3" name="Multiply 22">
            <a:extLst>
              <a:ext uri="{FF2B5EF4-FFF2-40B4-BE49-F238E27FC236}">
                <a16:creationId xmlns:a16="http://schemas.microsoft.com/office/drawing/2014/main" id="{D8D07064-12BA-2848-BFE3-7355A2BA730C}"/>
              </a:ext>
            </a:extLst>
          </p:cNvPr>
          <p:cNvSpPr/>
          <p:nvPr/>
        </p:nvSpPr>
        <p:spPr>
          <a:xfrm>
            <a:off x="6553200" y="48006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4" name="Multiply 23">
            <a:extLst>
              <a:ext uri="{FF2B5EF4-FFF2-40B4-BE49-F238E27FC236}">
                <a16:creationId xmlns:a16="http://schemas.microsoft.com/office/drawing/2014/main" id="{D9AA323A-7A97-694A-9B04-0727FFEF749D}"/>
              </a:ext>
            </a:extLst>
          </p:cNvPr>
          <p:cNvSpPr/>
          <p:nvPr/>
        </p:nvSpPr>
        <p:spPr>
          <a:xfrm>
            <a:off x="6248400" y="52578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graphicFrame>
        <p:nvGraphicFramePr>
          <p:cNvPr id="18" name="Content Placeholder 6">
            <a:extLst>
              <a:ext uri="{FF2B5EF4-FFF2-40B4-BE49-F238E27FC236}">
                <a16:creationId xmlns:a16="http://schemas.microsoft.com/office/drawing/2014/main" id="{B27C2D71-4577-B947-AD95-E4D82C1FB692}"/>
              </a:ext>
            </a:extLst>
          </p:cNvPr>
          <p:cNvGraphicFramePr>
            <a:graphicFrameLocks noGrp="1"/>
          </p:cNvGraphicFramePr>
          <p:nvPr>
            <p:ph sz="quarter" idx="14"/>
            <p:extLst>
              <p:ext uri="{D42A27DB-BD31-4B8C-83A1-F6EECF244321}">
                <p14:modId xmlns:p14="http://schemas.microsoft.com/office/powerpoint/2010/main" val="3324897360"/>
              </p:ext>
            </p:extLst>
          </p:nvPr>
        </p:nvGraphicFramePr>
        <p:xfrm>
          <a:off x="609600" y="1471613"/>
          <a:ext cx="10972800" cy="47101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18002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pPr algn="l"/>
            <a:r>
              <a:rPr lang="en-US" sz="3000" dirty="0"/>
              <a:t>Many experiments: a distribution of estimates</a:t>
            </a:r>
            <a:endParaRPr lang="en-US" dirty="0"/>
          </a:p>
        </p:txBody>
      </p:sp>
      <p:sp>
        <p:nvSpPr>
          <p:cNvPr id="17" name="Slide Number Placeholder 16"/>
          <p:cNvSpPr>
            <a:spLocks noGrp="1"/>
          </p:cNvSpPr>
          <p:nvPr>
            <p:ph type="sldNum" sz="quarter" idx="4"/>
          </p:nvPr>
        </p:nvSpPr>
        <p:spPr/>
        <p:txBody>
          <a:bodyPr/>
          <a:lstStyle/>
          <a:p>
            <a:fld id="{2ECB1696-1F23-9849-960D-916B9EF0C8D4}" type="slidenum">
              <a:rPr lang="en-US" smtClean="0"/>
              <a:pPr/>
              <a:t>19</a:t>
            </a:fld>
            <a:endParaRPr lang="en-US" dirty="0"/>
          </a:p>
        </p:txBody>
      </p:sp>
      <p:sp>
        <p:nvSpPr>
          <p:cNvPr id="35" name="Multiply 34">
            <a:extLst>
              <a:ext uri="{FF2B5EF4-FFF2-40B4-BE49-F238E27FC236}">
                <a16:creationId xmlns:a16="http://schemas.microsoft.com/office/drawing/2014/main" id="{D5027E7D-13BC-8D4B-BF74-5A6830FFF91C}"/>
              </a:ext>
            </a:extLst>
          </p:cNvPr>
          <p:cNvSpPr/>
          <p:nvPr/>
        </p:nvSpPr>
        <p:spPr>
          <a:xfrm>
            <a:off x="6553200" y="5257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6" name="Multiply 35">
            <a:extLst>
              <a:ext uri="{FF2B5EF4-FFF2-40B4-BE49-F238E27FC236}">
                <a16:creationId xmlns:a16="http://schemas.microsoft.com/office/drawing/2014/main" id="{B4348C84-0ABB-0E4A-8573-D2A0B7C3442F}"/>
              </a:ext>
            </a:extLst>
          </p:cNvPr>
          <p:cNvSpPr/>
          <p:nvPr/>
        </p:nvSpPr>
        <p:spPr>
          <a:xfrm>
            <a:off x="6863417" y="50292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7" name="Multiply 36">
            <a:extLst>
              <a:ext uri="{FF2B5EF4-FFF2-40B4-BE49-F238E27FC236}">
                <a16:creationId xmlns:a16="http://schemas.microsoft.com/office/drawing/2014/main" id="{8C7C61F7-2AC1-554E-9F1E-FD11ACA73BCB}"/>
              </a:ext>
            </a:extLst>
          </p:cNvPr>
          <p:cNvSpPr/>
          <p:nvPr/>
        </p:nvSpPr>
        <p:spPr>
          <a:xfrm>
            <a:off x="6863417" y="5246914"/>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9" name="Multiply 38">
            <a:extLst>
              <a:ext uri="{FF2B5EF4-FFF2-40B4-BE49-F238E27FC236}">
                <a16:creationId xmlns:a16="http://schemas.microsoft.com/office/drawing/2014/main" id="{7B37A36D-CBF2-E948-9059-BFC332656A3E}"/>
              </a:ext>
            </a:extLst>
          </p:cNvPr>
          <p:cNvSpPr/>
          <p:nvPr/>
        </p:nvSpPr>
        <p:spPr>
          <a:xfrm>
            <a:off x="7162852" y="5257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43" name="Multiply 42">
            <a:extLst>
              <a:ext uri="{FF2B5EF4-FFF2-40B4-BE49-F238E27FC236}">
                <a16:creationId xmlns:a16="http://schemas.microsoft.com/office/drawing/2014/main" id="{8D4A558C-3BDD-3E41-97BB-E24620B23F41}"/>
              </a:ext>
            </a:extLst>
          </p:cNvPr>
          <p:cNvSpPr/>
          <p:nvPr/>
        </p:nvSpPr>
        <p:spPr>
          <a:xfrm>
            <a:off x="6553200" y="50292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44" name="Multiply 43">
            <a:extLst>
              <a:ext uri="{FF2B5EF4-FFF2-40B4-BE49-F238E27FC236}">
                <a16:creationId xmlns:a16="http://schemas.microsoft.com/office/drawing/2014/main" id="{DB5F60E7-F587-E440-9D4F-A0205439C6DA}"/>
              </a:ext>
            </a:extLst>
          </p:cNvPr>
          <p:cNvSpPr/>
          <p:nvPr/>
        </p:nvSpPr>
        <p:spPr>
          <a:xfrm>
            <a:off x="6553200" y="48006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45" name="Multiply 44">
            <a:extLst>
              <a:ext uri="{FF2B5EF4-FFF2-40B4-BE49-F238E27FC236}">
                <a16:creationId xmlns:a16="http://schemas.microsoft.com/office/drawing/2014/main" id="{96D7F0C1-636E-9B43-A67C-1A3D904278AB}"/>
              </a:ext>
            </a:extLst>
          </p:cNvPr>
          <p:cNvSpPr/>
          <p:nvPr/>
        </p:nvSpPr>
        <p:spPr>
          <a:xfrm>
            <a:off x="6248400" y="52578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46" name="Multiply 45">
            <a:extLst>
              <a:ext uri="{FF2B5EF4-FFF2-40B4-BE49-F238E27FC236}">
                <a16:creationId xmlns:a16="http://schemas.microsoft.com/office/drawing/2014/main" id="{CA0E96C1-98E2-F44B-9FF7-240EF6207B5B}"/>
              </a:ext>
            </a:extLst>
          </p:cNvPr>
          <p:cNvSpPr/>
          <p:nvPr/>
        </p:nvSpPr>
        <p:spPr>
          <a:xfrm>
            <a:off x="6248400" y="50292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48" name="Multiply 47">
            <a:extLst>
              <a:ext uri="{FF2B5EF4-FFF2-40B4-BE49-F238E27FC236}">
                <a16:creationId xmlns:a16="http://schemas.microsoft.com/office/drawing/2014/main" id="{AC0C4753-E0FE-A84C-AEBE-ADB273C5A009}"/>
              </a:ext>
            </a:extLst>
          </p:cNvPr>
          <p:cNvSpPr/>
          <p:nvPr/>
        </p:nvSpPr>
        <p:spPr>
          <a:xfrm>
            <a:off x="6553200" y="45720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49" name="Multiply 48">
            <a:extLst>
              <a:ext uri="{FF2B5EF4-FFF2-40B4-BE49-F238E27FC236}">
                <a16:creationId xmlns:a16="http://schemas.microsoft.com/office/drawing/2014/main" id="{9893E96E-A0C8-7C43-AD6E-71D0F8080850}"/>
              </a:ext>
            </a:extLst>
          </p:cNvPr>
          <p:cNvSpPr/>
          <p:nvPr/>
        </p:nvSpPr>
        <p:spPr>
          <a:xfrm>
            <a:off x="5943600" y="5257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graphicFrame>
        <p:nvGraphicFramePr>
          <p:cNvPr id="19" name="Content Placeholder 6">
            <a:extLst>
              <a:ext uri="{FF2B5EF4-FFF2-40B4-BE49-F238E27FC236}">
                <a16:creationId xmlns:a16="http://schemas.microsoft.com/office/drawing/2014/main" id="{F4871639-DDA4-304D-88EA-932405B914E9}"/>
              </a:ext>
            </a:extLst>
          </p:cNvPr>
          <p:cNvGraphicFramePr>
            <a:graphicFrameLocks noGrp="1"/>
          </p:cNvGraphicFramePr>
          <p:nvPr>
            <p:ph sz="quarter" idx="14"/>
            <p:extLst>
              <p:ext uri="{D42A27DB-BD31-4B8C-83A1-F6EECF244321}">
                <p14:modId xmlns:p14="http://schemas.microsoft.com/office/powerpoint/2010/main" val="3324897360"/>
              </p:ext>
            </p:extLst>
          </p:nvPr>
        </p:nvGraphicFramePr>
        <p:xfrm>
          <a:off x="609600" y="1471613"/>
          <a:ext cx="10972800" cy="47101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89649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6C3402-E68A-0AE3-86EB-44153CF3A80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52ECAE8-7C04-F961-FDF1-5BBD5E3E9551}"/>
              </a:ext>
            </a:extLst>
          </p:cNvPr>
          <p:cNvSpPr>
            <a:spLocks noGrp="1"/>
          </p:cNvSpPr>
          <p:nvPr>
            <p:ph type="body" idx="1"/>
          </p:nvPr>
        </p:nvSpPr>
        <p:spPr/>
        <p:txBody>
          <a:bodyPr>
            <a:normAutofit fontScale="92500" lnSpcReduction="10000"/>
          </a:bodyPr>
          <a:lstStyle/>
          <a:p>
            <a:pPr marL="571500" indent="-457200">
              <a:buFont typeface="+mj-lt"/>
              <a:buAutoNum type="arabicPeriod"/>
            </a:pPr>
            <a:r>
              <a:rPr lang="en-US" dirty="0"/>
              <a:t>Reduced reading load.</a:t>
            </a:r>
            <a:br>
              <a:rPr lang="en-US" dirty="0"/>
            </a:br>
            <a:endParaRPr lang="en-US" dirty="0"/>
          </a:p>
          <a:p>
            <a:pPr marL="571500" indent="-457200">
              <a:buFont typeface="+mj-lt"/>
              <a:buAutoNum type="arabicPeriod"/>
            </a:pPr>
            <a:r>
              <a:rPr lang="en-US" dirty="0"/>
              <a:t>Open-book exam.</a:t>
            </a:r>
            <a:br>
              <a:rPr lang="en-US" dirty="0"/>
            </a:br>
            <a:endParaRPr lang="en-US" dirty="0"/>
          </a:p>
          <a:p>
            <a:pPr marL="571500" indent="-457200">
              <a:buFont typeface="+mj-lt"/>
              <a:buAutoNum type="arabicPeriod"/>
            </a:pPr>
            <a:r>
              <a:rPr lang="en-US" dirty="0"/>
              <a:t>Make-up points (50%, voluntary). </a:t>
            </a:r>
            <a:br>
              <a:rPr lang="en-US" dirty="0"/>
            </a:br>
            <a:endParaRPr lang="en-US" dirty="0"/>
          </a:p>
          <a:p>
            <a:pPr marL="571500" indent="-457200">
              <a:buFont typeface="+mj-lt"/>
              <a:buAutoNum type="arabicPeriod"/>
            </a:pPr>
            <a:r>
              <a:rPr lang="en-US" dirty="0"/>
              <a:t>Additional accommodations for unexpected events: 11 out of 10 pts. on assignments, 30 out of 25 pts. on the exam (in addition to dropping one DAM and one reading reaction).</a:t>
            </a:r>
            <a:br>
              <a:rPr lang="en-US" dirty="0"/>
            </a:br>
            <a:endParaRPr lang="en-US" dirty="0"/>
          </a:p>
          <a:p>
            <a:pPr marL="571500" indent="-457200">
              <a:buFont typeface="+mj-lt"/>
              <a:buAutoNum type="arabicPeriod"/>
            </a:pPr>
            <a:r>
              <a:rPr lang="en-US" dirty="0"/>
              <a:t>Additional review and repetition (and clearer labeling thereof).</a:t>
            </a:r>
            <a:br>
              <a:rPr lang="en-US" dirty="0"/>
            </a:br>
            <a:endParaRPr lang="en-US" dirty="0"/>
          </a:p>
          <a:p>
            <a:pPr marL="571500" indent="-457200">
              <a:buFont typeface="+mj-lt"/>
              <a:buAutoNum type="arabicPeriod"/>
            </a:pPr>
            <a:r>
              <a:rPr lang="en-US" dirty="0"/>
              <a:t>Video recordings.</a:t>
            </a:r>
            <a:br>
              <a:rPr lang="en-US" dirty="0"/>
            </a:br>
            <a:endParaRPr lang="en-US" dirty="0"/>
          </a:p>
          <a:p>
            <a:pPr marL="571500" indent="-457200">
              <a:buFont typeface="+mj-lt"/>
              <a:buAutoNum type="arabicPeriod"/>
            </a:pPr>
            <a:r>
              <a:rPr lang="en-US" dirty="0"/>
              <a:t>Additional guidance for final course projects. </a:t>
            </a:r>
          </a:p>
          <a:p>
            <a:pPr marL="571500" indent="-457200">
              <a:buFont typeface="+mj-lt"/>
              <a:buAutoNum type="arabicPeriod"/>
            </a:pPr>
            <a:endParaRPr lang="en-US" dirty="0"/>
          </a:p>
        </p:txBody>
      </p:sp>
      <p:sp>
        <p:nvSpPr>
          <p:cNvPr id="3" name="Title 2">
            <a:extLst>
              <a:ext uri="{FF2B5EF4-FFF2-40B4-BE49-F238E27FC236}">
                <a16:creationId xmlns:a16="http://schemas.microsoft.com/office/drawing/2014/main" id="{EAE0FA64-2077-90F4-63CA-BD624C7C01B8}"/>
              </a:ext>
            </a:extLst>
          </p:cNvPr>
          <p:cNvSpPr>
            <a:spLocks noGrp="1"/>
          </p:cNvSpPr>
          <p:nvPr>
            <p:ph type="title"/>
          </p:nvPr>
        </p:nvSpPr>
        <p:spPr/>
        <p:txBody>
          <a:bodyPr/>
          <a:lstStyle/>
          <a:p>
            <a:pPr algn="ctr"/>
            <a:r>
              <a:rPr lang="en-US" dirty="0"/>
              <a:t>Announcement: Summary of final changes to the course</a:t>
            </a:r>
          </a:p>
        </p:txBody>
      </p:sp>
      <p:sp>
        <p:nvSpPr>
          <p:cNvPr id="5" name="Slide Number Placeholder 4">
            <a:extLst>
              <a:ext uri="{FF2B5EF4-FFF2-40B4-BE49-F238E27FC236}">
                <a16:creationId xmlns:a16="http://schemas.microsoft.com/office/drawing/2014/main" id="{D5AE2CE2-30D9-0394-1C76-EF96192B0C6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latin typeface="Fira Sans Condensed Black" panose="020B0A03050000020004" pitchFamily="34" charset="0"/>
              </a:rPr>
              <a:t>2</a:t>
            </a:fld>
            <a:endParaRPr lang="en-US" dirty="0">
              <a:latin typeface="Fira Sans Condensed Black" panose="020B0A03050000020004" pitchFamily="34" charset="0"/>
            </a:endParaRPr>
          </a:p>
        </p:txBody>
      </p:sp>
    </p:spTree>
    <p:extLst>
      <p:ext uri="{BB962C8B-B14F-4D97-AF65-F5344CB8AC3E}">
        <p14:creationId xmlns:p14="http://schemas.microsoft.com/office/powerpoint/2010/main" val="1157235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pPr algn="l"/>
            <a:r>
              <a:rPr lang="en-US" sz="3000" dirty="0"/>
              <a:t>Many experiments: a distribution of estimates</a:t>
            </a:r>
            <a:endParaRPr lang="en-US" dirty="0"/>
          </a:p>
        </p:txBody>
      </p:sp>
      <p:sp>
        <p:nvSpPr>
          <p:cNvPr id="6" name="Slide Number Placeholder 5"/>
          <p:cNvSpPr>
            <a:spLocks noGrp="1"/>
          </p:cNvSpPr>
          <p:nvPr>
            <p:ph type="sldNum" sz="quarter" idx="4"/>
          </p:nvPr>
        </p:nvSpPr>
        <p:spPr/>
        <p:txBody>
          <a:bodyPr/>
          <a:lstStyle/>
          <a:p>
            <a:fld id="{2ECB1696-1F23-9849-960D-916B9EF0C8D4}" type="slidenum">
              <a:rPr lang="en-US" smtClean="0"/>
              <a:pPr/>
              <a:t>20</a:t>
            </a:fld>
            <a:endParaRPr lang="en-US" dirty="0"/>
          </a:p>
        </p:txBody>
      </p:sp>
      <p:sp>
        <p:nvSpPr>
          <p:cNvPr id="12" name="Multiply 11"/>
          <p:cNvSpPr/>
          <p:nvPr/>
        </p:nvSpPr>
        <p:spPr>
          <a:xfrm>
            <a:off x="6553200" y="5257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13" name="Multiply 12"/>
          <p:cNvSpPr/>
          <p:nvPr/>
        </p:nvSpPr>
        <p:spPr>
          <a:xfrm>
            <a:off x="6863417" y="50292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14" name="Multiply 13"/>
          <p:cNvSpPr/>
          <p:nvPr/>
        </p:nvSpPr>
        <p:spPr>
          <a:xfrm>
            <a:off x="6863417" y="5246914"/>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7" name="Multiply 6"/>
          <p:cNvSpPr/>
          <p:nvPr/>
        </p:nvSpPr>
        <p:spPr>
          <a:xfrm>
            <a:off x="6858052" y="48006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8" name="Multiply 7"/>
          <p:cNvSpPr/>
          <p:nvPr/>
        </p:nvSpPr>
        <p:spPr>
          <a:xfrm>
            <a:off x="7162852" y="5257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9" name="Multiply 8"/>
          <p:cNvSpPr/>
          <p:nvPr/>
        </p:nvSpPr>
        <p:spPr>
          <a:xfrm>
            <a:off x="7162852" y="50292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10" name="Multiply 9"/>
          <p:cNvSpPr/>
          <p:nvPr/>
        </p:nvSpPr>
        <p:spPr>
          <a:xfrm>
            <a:off x="7467652" y="5257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16" name="Multiply 15"/>
          <p:cNvSpPr/>
          <p:nvPr/>
        </p:nvSpPr>
        <p:spPr>
          <a:xfrm>
            <a:off x="6858052" y="45720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17" name="Multiply 16"/>
          <p:cNvSpPr/>
          <p:nvPr/>
        </p:nvSpPr>
        <p:spPr>
          <a:xfrm>
            <a:off x="6553200" y="50292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18" name="Multiply 17"/>
          <p:cNvSpPr/>
          <p:nvPr/>
        </p:nvSpPr>
        <p:spPr>
          <a:xfrm>
            <a:off x="6553200" y="48006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19" name="Multiply 18"/>
          <p:cNvSpPr/>
          <p:nvPr/>
        </p:nvSpPr>
        <p:spPr>
          <a:xfrm>
            <a:off x="6248400" y="52578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0" name="Multiply 19"/>
          <p:cNvSpPr/>
          <p:nvPr/>
        </p:nvSpPr>
        <p:spPr>
          <a:xfrm>
            <a:off x="6248400" y="50292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1" name="Multiply 20"/>
          <p:cNvSpPr/>
          <p:nvPr/>
        </p:nvSpPr>
        <p:spPr>
          <a:xfrm>
            <a:off x="6858052" y="43434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2" name="Multiply 21"/>
          <p:cNvSpPr/>
          <p:nvPr/>
        </p:nvSpPr>
        <p:spPr>
          <a:xfrm>
            <a:off x="6553200" y="45720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3" name="Multiply 22"/>
          <p:cNvSpPr/>
          <p:nvPr/>
        </p:nvSpPr>
        <p:spPr>
          <a:xfrm>
            <a:off x="5943600" y="5257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4" name="Multiply 23"/>
          <p:cNvSpPr/>
          <p:nvPr/>
        </p:nvSpPr>
        <p:spPr>
          <a:xfrm>
            <a:off x="7162800" y="48006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5" name="Multiply 24"/>
          <p:cNvSpPr/>
          <p:nvPr/>
        </p:nvSpPr>
        <p:spPr>
          <a:xfrm>
            <a:off x="6858052" y="4114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graphicFrame>
        <p:nvGraphicFramePr>
          <p:cNvPr id="27" name="Content Placeholder 6">
            <a:extLst>
              <a:ext uri="{FF2B5EF4-FFF2-40B4-BE49-F238E27FC236}">
                <a16:creationId xmlns:a16="http://schemas.microsoft.com/office/drawing/2014/main" id="{270EAE4B-1854-A545-A2F6-6EA05B3F8BA8}"/>
              </a:ext>
            </a:extLst>
          </p:cNvPr>
          <p:cNvGraphicFramePr>
            <a:graphicFrameLocks noGrp="1"/>
          </p:cNvGraphicFramePr>
          <p:nvPr>
            <p:ph sz="quarter" idx="14"/>
            <p:extLst>
              <p:ext uri="{D42A27DB-BD31-4B8C-83A1-F6EECF244321}">
                <p14:modId xmlns:p14="http://schemas.microsoft.com/office/powerpoint/2010/main" val="3324897360"/>
              </p:ext>
            </p:extLst>
          </p:nvPr>
        </p:nvGraphicFramePr>
        <p:xfrm>
          <a:off x="609600" y="1471613"/>
          <a:ext cx="10972800" cy="47101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13921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pPr algn="l"/>
            <a:r>
              <a:rPr lang="en-US" sz="3000" dirty="0"/>
              <a:t>Many experiments: a distribution of estimates</a:t>
            </a:r>
            <a:endParaRPr lang="en-US" dirty="0"/>
          </a:p>
        </p:txBody>
      </p:sp>
      <p:sp>
        <p:nvSpPr>
          <p:cNvPr id="6" name="Slide Number Placeholder 5"/>
          <p:cNvSpPr>
            <a:spLocks noGrp="1"/>
          </p:cNvSpPr>
          <p:nvPr>
            <p:ph type="sldNum" sz="quarter" idx="4"/>
          </p:nvPr>
        </p:nvSpPr>
        <p:spPr/>
        <p:txBody>
          <a:bodyPr/>
          <a:lstStyle/>
          <a:p>
            <a:fld id="{2ECB1696-1F23-9849-960D-916B9EF0C8D4}" type="slidenum">
              <a:rPr lang="en-US" smtClean="0"/>
              <a:pPr/>
              <a:t>21</a:t>
            </a:fld>
            <a:endParaRPr lang="en-US" dirty="0"/>
          </a:p>
        </p:txBody>
      </p:sp>
      <p:sp>
        <p:nvSpPr>
          <p:cNvPr id="12" name="Multiply 11"/>
          <p:cNvSpPr/>
          <p:nvPr/>
        </p:nvSpPr>
        <p:spPr>
          <a:xfrm>
            <a:off x="6553200" y="5257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13" name="Multiply 12"/>
          <p:cNvSpPr/>
          <p:nvPr/>
        </p:nvSpPr>
        <p:spPr>
          <a:xfrm>
            <a:off x="6863417" y="50292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14" name="Multiply 13"/>
          <p:cNvSpPr/>
          <p:nvPr/>
        </p:nvSpPr>
        <p:spPr>
          <a:xfrm>
            <a:off x="6863417" y="5246914"/>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7" name="Multiply 6"/>
          <p:cNvSpPr/>
          <p:nvPr/>
        </p:nvSpPr>
        <p:spPr>
          <a:xfrm>
            <a:off x="6858052" y="48006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8" name="Multiply 7"/>
          <p:cNvSpPr/>
          <p:nvPr/>
        </p:nvSpPr>
        <p:spPr>
          <a:xfrm>
            <a:off x="7162852" y="5257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9" name="Multiply 8"/>
          <p:cNvSpPr/>
          <p:nvPr/>
        </p:nvSpPr>
        <p:spPr>
          <a:xfrm>
            <a:off x="7162852" y="50292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10" name="Multiply 9"/>
          <p:cNvSpPr/>
          <p:nvPr/>
        </p:nvSpPr>
        <p:spPr>
          <a:xfrm>
            <a:off x="7467652" y="5257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16" name="Multiply 15"/>
          <p:cNvSpPr/>
          <p:nvPr/>
        </p:nvSpPr>
        <p:spPr>
          <a:xfrm>
            <a:off x="6858052" y="45720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17" name="Multiply 16"/>
          <p:cNvSpPr/>
          <p:nvPr/>
        </p:nvSpPr>
        <p:spPr>
          <a:xfrm>
            <a:off x="6553200" y="50292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18" name="Multiply 17"/>
          <p:cNvSpPr/>
          <p:nvPr/>
        </p:nvSpPr>
        <p:spPr>
          <a:xfrm>
            <a:off x="6553200" y="48006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19" name="Multiply 18"/>
          <p:cNvSpPr/>
          <p:nvPr/>
        </p:nvSpPr>
        <p:spPr>
          <a:xfrm>
            <a:off x="6248400" y="52578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0" name="Multiply 19"/>
          <p:cNvSpPr/>
          <p:nvPr/>
        </p:nvSpPr>
        <p:spPr>
          <a:xfrm>
            <a:off x="6248400" y="50292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1" name="Multiply 20"/>
          <p:cNvSpPr/>
          <p:nvPr/>
        </p:nvSpPr>
        <p:spPr>
          <a:xfrm>
            <a:off x="6858052" y="43434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2" name="Multiply 21"/>
          <p:cNvSpPr/>
          <p:nvPr/>
        </p:nvSpPr>
        <p:spPr>
          <a:xfrm>
            <a:off x="6553200" y="45720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3" name="Multiply 22"/>
          <p:cNvSpPr/>
          <p:nvPr/>
        </p:nvSpPr>
        <p:spPr>
          <a:xfrm>
            <a:off x="5943600" y="5257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4" name="Multiply 23"/>
          <p:cNvSpPr/>
          <p:nvPr/>
        </p:nvSpPr>
        <p:spPr>
          <a:xfrm>
            <a:off x="7162800" y="48006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5" name="Multiply 24"/>
          <p:cNvSpPr/>
          <p:nvPr/>
        </p:nvSpPr>
        <p:spPr>
          <a:xfrm>
            <a:off x="6858052" y="4114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6" name="Multiply 25"/>
          <p:cNvSpPr/>
          <p:nvPr/>
        </p:nvSpPr>
        <p:spPr>
          <a:xfrm>
            <a:off x="6553200" y="43434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7" name="Multiply 26"/>
          <p:cNvSpPr/>
          <p:nvPr/>
        </p:nvSpPr>
        <p:spPr>
          <a:xfrm>
            <a:off x="6248400" y="48006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8" name="Multiply 27"/>
          <p:cNvSpPr/>
          <p:nvPr/>
        </p:nvSpPr>
        <p:spPr>
          <a:xfrm>
            <a:off x="6248400" y="45720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9" name="Multiply 28"/>
          <p:cNvSpPr/>
          <p:nvPr/>
        </p:nvSpPr>
        <p:spPr>
          <a:xfrm>
            <a:off x="7467652" y="50292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0" name="Multiply 29"/>
          <p:cNvSpPr/>
          <p:nvPr/>
        </p:nvSpPr>
        <p:spPr>
          <a:xfrm>
            <a:off x="7772452" y="5257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1" name="Multiply 30"/>
          <p:cNvSpPr/>
          <p:nvPr/>
        </p:nvSpPr>
        <p:spPr>
          <a:xfrm>
            <a:off x="5943652" y="50292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2" name="Multiply 31"/>
          <p:cNvSpPr/>
          <p:nvPr/>
        </p:nvSpPr>
        <p:spPr>
          <a:xfrm>
            <a:off x="5638852" y="5246914"/>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3" name="Multiply 32"/>
          <p:cNvSpPr/>
          <p:nvPr/>
        </p:nvSpPr>
        <p:spPr>
          <a:xfrm>
            <a:off x="7467600" y="48006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4" name="Multiply 33"/>
          <p:cNvSpPr/>
          <p:nvPr/>
        </p:nvSpPr>
        <p:spPr>
          <a:xfrm>
            <a:off x="7162852" y="45720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5" name="Multiply 34"/>
          <p:cNvSpPr/>
          <p:nvPr/>
        </p:nvSpPr>
        <p:spPr>
          <a:xfrm>
            <a:off x="6858000" y="38862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6" name="Multiply 35"/>
          <p:cNvSpPr/>
          <p:nvPr/>
        </p:nvSpPr>
        <p:spPr>
          <a:xfrm>
            <a:off x="6858052" y="36576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7" name="Multiply 36"/>
          <p:cNvSpPr/>
          <p:nvPr/>
        </p:nvSpPr>
        <p:spPr>
          <a:xfrm>
            <a:off x="6553200" y="4114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8" name="Multiply 37"/>
          <p:cNvSpPr/>
          <p:nvPr/>
        </p:nvSpPr>
        <p:spPr>
          <a:xfrm>
            <a:off x="7467600" y="45720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9" name="Multiply 38"/>
          <p:cNvSpPr/>
          <p:nvPr/>
        </p:nvSpPr>
        <p:spPr>
          <a:xfrm>
            <a:off x="7467600" y="43434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40" name="Multiply 39"/>
          <p:cNvSpPr/>
          <p:nvPr/>
        </p:nvSpPr>
        <p:spPr>
          <a:xfrm>
            <a:off x="8039074" y="5246914"/>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graphicFrame>
        <p:nvGraphicFramePr>
          <p:cNvPr id="42" name="Content Placeholder 6">
            <a:extLst>
              <a:ext uri="{FF2B5EF4-FFF2-40B4-BE49-F238E27FC236}">
                <a16:creationId xmlns:a16="http://schemas.microsoft.com/office/drawing/2014/main" id="{643BFE15-D64F-6F4D-9E64-ED131F3FBFA5}"/>
              </a:ext>
            </a:extLst>
          </p:cNvPr>
          <p:cNvGraphicFramePr>
            <a:graphicFrameLocks noGrp="1"/>
          </p:cNvGraphicFramePr>
          <p:nvPr>
            <p:ph sz="quarter" idx="14"/>
            <p:extLst>
              <p:ext uri="{D42A27DB-BD31-4B8C-83A1-F6EECF244321}">
                <p14:modId xmlns:p14="http://schemas.microsoft.com/office/powerpoint/2010/main" val="3324897360"/>
              </p:ext>
            </p:extLst>
          </p:nvPr>
        </p:nvGraphicFramePr>
        <p:xfrm>
          <a:off x="609600" y="1471613"/>
          <a:ext cx="10972800" cy="47101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39131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pPr algn="l"/>
            <a:r>
              <a:rPr lang="en-US" sz="3000" dirty="0"/>
              <a:t>Many experiments: a distribution of estimates</a:t>
            </a:r>
            <a:endParaRPr lang="en-US" dirty="0"/>
          </a:p>
        </p:txBody>
      </p:sp>
      <p:sp>
        <p:nvSpPr>
          <p:cNvPr id="6" name="Slide Number Placeholder 5"/>
          <p:cNvSpPr>
            <a:spLocks noGrp="1"/>
          </p:cNvSpPr>
          <p:nvPr>
            <p:ph type="sldNum" sz="quarter" idx="4"/>
          </p:nvPr>
        </p:nvSpPr>
        <p:spPr/>
        <p:txBody>
          <a:bodyPr/>
          <a:lstStyle/>
          <a:p>
            <a:fld id="{2ECB1696-1F23-9849-960D-916B9EF0C8D4}" type="slidenum">
              <a:rPr lang="en-US" smtClean="0"/>
              <a:pPr/>
              <a:t>22</a:t>
            </a:fld>
            <a:endParaRPr lang="en-US" dirty="0"/>
          </a:p>
        </p:txBody>
      </p:sp>
      <p:sp>
        <p:nvSpPr>
          <p:cNvPr id="12" name="Multiply 11"/>
          <p:cNvSpPr/>
          <p:nvPr/>
        </p:nvSpPr>
        <p:spPr>
          <a:xfrm>
            <a:off x="6553200" y="5257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13" name="Multiply 12"/>
          <p:cNvSpPr/>
          <p:nvPr/>
        </p:nvSpPr>
        <p:spPr>
          <a:xfrm>
            <a:off x="6863417" y="50292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14" name="Multiply 13"/>
          <p:cNvSpPr/>
          <p:nvPr/>
        </p:nvSpPr>
        <p:spPr>
          <a:xfrm>
            <a:off x="6863417" y="5246914"/>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7" name="Multiply 6"/>
          <p:cNvSpPr/>
          <p:nvPr/>
        </p:nvSpPr>
        <p:spPr>
          <a:xfrm>
            <a:off x="6858052" y="48006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8" name="Multiply 7"/>
          <p:cNvSpPr/>
          <p:nvPr/>
        </p:nvSpPr>
        <p:spPr>
          <a:xfrm>
            <a:off x="7162852" y="5257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9" name="Multiply 8"/>
          <p:cNvSpPr/>
          <p:nvPr/>
        </p:nvSpPr>
        <p:spPr>
          <a:xfrm>
            <a:off x="7162852" y="50292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10" name="Multiply 9"/>
          <p:cNvSpPr/>
          <p:nvPr/>
        </p:nvSpPr>
        <p:spPr>
          <a:xfrm>
            <a:off x="7467652" y="5257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16" name="Multiply 15"/>
          <p:cNvSpPr/>
          <p:nvPr/>
        </p:nvSpPr>
        <p:spPr>
          <a:xfrm>
            <a:off x="6858052" y="45720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17" name="Multiply 16"/>
          <p:cNvSpPr/>
          <p:nvPr/>
        </p:nvSpPr>
        <p:spPr>
          <a:xfrm>
            <a:off x="6553200" y="50292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18" name="Multiply 17"/>
          <p:cNvSpPr/>
          <p:nvPr/>
        </p:nvSpPr>
        <p:spPr>
          <a:xfrm>
            <a:off x="6553200" y="48006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19" name="Multiply 18"/>
          <p:cNvSpPr/>
          <p:nvPr/>
        </p:nvSpPr>
        <p:spPr>
          <a:xfrm>
            <a:off x="6248400" y="52578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0" name="Multiply 19"/>
          <p:cNvSpPr/>
          <p:nvPr/>
        </p:nvSpPr>
        <p:spPr>
          <a:xfrm>
            <a:off x="6248400" y="50292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1" name="Multiply 20"/>
          <p:cNvSpPr/>
          <p:nvPr/>
        </p:nvSpPr>
        <p:spPr>
          <a:xfrm>
            <a:off x="6858052" y="43434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2" name="Multiply 21"/>
          <p:cNvSpPr/>
          <p:nvPr/>
        </p:nvSpPr>
        <p:spPr>
          <a:xfrm>
            <a:off x="6553200" y="45720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3" name="Multiply 22"/>
          <p:cNvSpPr/>
          <p:nvPr/>
        </p:nvSpPr>
        <p:spPr>
          <a:xfrm>
            <a:off x="5943600" y="5257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4" name="Multiply 23"/>
          <p:cNvSpPr/>
          <p:nvPr/>
        </p:nvSpPr>
        <p:spPr>
          <a:xfrm>
            <a:off x="7162800" y="48006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5" name="Multiply 24"/>
          <p:cNvSpPr/>
          <p:nvPr/>
        </p:nvSpPr>
        <p:spPr>
          <a:xfrm>
            <a:off x="6858052" y="4114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6" name="Multiply 25"/>
          <p:cNvSpPr/>
          <p:nvPr/>
        </p:nvSpPr>
        <p:spPr>
          <a:xfrm>
            <a:off x="6553200" y="43434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7" name="Multiply 26"/>
          <p:cNvSpPr/>
          <p:nvPr/>
        </p:nvSpPr>
        <p:spPr>
          <a:xfrm>
            <a:off x="6248400" y="48006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8" name="Multiply 27"/>
          <p:cNvSpPr/>
          <p:nvPr/>
        </p:nvSpPr>
        <p:spPr>
          <a:xfrm>
            <a:off x="6248400" y="45720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9" name="Multiply 28"/>
          <p:cNvSpPr/>
          <p:nvPr/>
        </p:nvSpPr>
        <p:spPr>
          <a:xfrm>
            <a:off x="7467652" y="50292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0" name="Multiply 29"/>
          <p:cNvSpPr/>
          <p:nvPr/>
        </p:nvSpPr>
        <p:spPr>
          <a:xfrm>
            <a:off x="7772452" y="5257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1" name="Multiply 30"/>
          <p:cNvSpPr/>
          <p:nvPr/>
        </p:nvSpPr>
        <p:spPr>
          <a:xfrm>
            <a:off x="5943652" y="50292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2" name="Multiply 31"/>
          <p:cNvSpPr/>
          <p:nvPr/>
        </p:nvSpPr>
        <p:spPr>
          <a:xfrm>
            <a:off x="5638852" y="5246914"/>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3" name="Multiply 32"/>
          <p:cNvSpPr/>
          <p:nvPr/>
        </p:nvSpPr>
        <p:spPr>
          <a:xfrm>
            <a:off x="7467600" y="48006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4" name="Multiply 33"/>
          <p:cNvSpPr/>
          <p:nvPr/>
        </p:nvSpPr>
        <p:spPr>
          <a:xfrm>
            <a:off x="7162852" y="45720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5" name="Multiply 34"/>
          <p:cNvSpPr/>
          <p:nvPr/>
        </p:nvSpPr>
        <p:spPr>
          <a:xfrm>
            <a:off x="6858000" y="38862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6" name="Multiply 35"/>
          <p:cNvSpPr/>
          <p:nvPr/>
        </p:nvSpPr>
        <p:spPr>
          <a:xfrm>
            <a:off x="6858052" y="36576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7" name="Multiply 36"/>
          <p:cNvSpPr/>
          <p:nvPr/>
        </p:nvSpPr>
        <p:spPr>
          <a:xfrm>
            <a:off x="6553200" y="4114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8" name="Multiply 37"/>
          <p:cNvSpPr/>
          <p:nvPr/>
        </p:nvSpPr>
        <p:spPr>
          <a:xfrm>
            <a:off x="7467600" y="45720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9" name="Multiply 38"/>
          <p:cNvSpPr/>
          <p:nvPr/>
        </p:nvSpPr>
        <p:spPr>
          <a:xfrm>
            <a:off x="7467600" y="43434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40" name="Multiply 39"/>
          <p:cNvSpPr/>
          <p:nvPr/>
        </p:nvSpPr>
        <p:spPr>
          <a:xfrm>
            <a:off x="8039074" y="5246914"/>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41" name="Multiply 40"/>
          <p:cNvSpPr/>
          <p:nvPr/>
        </p:nvSpPr>
        <p:spPr>
          <a:xfrm>
            <a:off x="6858052" y="34290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42" name="Multiply 41"/>
          <p:cNvSpPr/>
          <p:nvPr/>
        </p:nvSpPr>
        <p:spPr>
          <a:xfrm>
            <a:off x="7162852" y="43434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43" name="Multiply 42"/>
          <p:cNvSpPr/>
          <p:nvPr/>
        </p:nvSpPr>
        <p:spPr>
          <a:xfrm>
            <a:off x="7162852" y="4114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44" name="Multiply 43"/>
          <p:cNvSpPr/>
          <p:nvPr/>
        </p:nvSpPr>
        <p:spPr>
          <a:xfrm>
            <a:off x="6553200" y="38862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45" name="Multiply 44"/>
          <p:cNvSpPr/>
          <p:nvPr/>
        </p:nvSpPr>
        <p:spPr>
          <a:xfrm>
            <a:off x="7162852" y="38862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46" name="Multiply 45"/>
          <p:cNvSpPr/>
          <p:nvPr/>
        </p:nvSpPr>
        <p:spPr>
          <a:xfrm>
            <a:off x="7467652" y="4114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47" name="Multiply 46"/>
          <p:cNvSpPr/>
          <p:nvPr/>
        </p:nvSpPr>
        <p:spPr>
          <a:xfrm>
            <a:off x="6248400" y="43434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48" name="Multiply 47"/>
          <p:cNvSpPr/>
          <p:nvPr/>
        </p:nvSpPr>
        <p:spPr>
          <a:xfrm>
            <a:off x="6248400" y="41148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49" name="Multiply 48"/>
          <p:cNvSpPr/>
          <p:nvPr/>
        </p:nvSpPr>
        <p:spPr>
          <a:xfrm>
            <a:off x="6553252" y="36576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50" name="Multiply 49"/>
          <p:cNvSpPr/>
          <p:nvPr/>
        </p:nvSpPr>
        <p:spPr>
          <a:xfrm>
            <a:off x="7162800" y="36576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51" name="Multiply 50"/>
          <p:cNvSpPr/>
          <p:nvPr/>
        </p:nvSpPr>
        <p:spPr>
          <a:xfrm>
            <a:off x="5943600" y="48006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52" name="Multiply 51"/>
          <p:cNvSpPr/>
          <p:nvPr/>
        </p:nvSpPr>
        <p:spPr>
          <a:xfrm>
            <a:off x="5638800" y="50292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53" name="Multiply 52"/>
          <p:cNvSpPr/>
          <p:nvPr/>
        </p:nvSpPr>
        <p:spPr>
          <a:xfrm>
            <a:off x="5943600" y="45720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54" name="Multiply 53"/>
          <p:cNvSpPr/>
          <p:nvPr/>
        </p:nvSpPr>
        <p:spPr>
          <a:xfrm>
            <a:off x="7772452" y="50292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55" name="Multiply 54"/>
          <p:cNvSpPr/>
          <p:nvPr/>
        </p:nvSpPr>
        <p:spPr>
          <a:xfrm>
            <a:off x="7772452" y="48006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56" name="Multiply 55"/>
          <p:cNvSpPr/>
          <p:nvPr/>
        </p:nvSpPr>
        <p:spPr>
          <a:xfrm>
            <a:off x="7772452" y="45720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57" name="Multiply 56"/>
          <p:cNvSpPr/>
          <p:nvPr/>
        </p:nvSpPr>
        <p:spPr>
          <a:xfrm>
            <a:off x="7772452" y="43434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58" name="Multiply 57"/>
          <p:cNvSpPr/>
          <p:nvPr/>
        </p:nvSpPr>
        <p:spPr>
          <a:xfrm>
            <a:off x="8305800" y="5257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60" name="Multiply 59"/>
          <p:cNvSpPr/>
          <p:nvPr/>
        </p:nvSpPr>
        <p:spPr>
          <a:xfrm>
            <a:off x="8060845" y="50292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61" name="Multiply 60"/>
          <p:cNvSpPr/>
          <p:nvPr/>
        </p:nvSpPr>
        <p:spPr>
          <a:xfrm>
            <a:off x="5410200" y="5257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graphicFrame>
        <p:nvGraphicFramePr>
          <p:cNvPr id="62" name="Content Placeholder 6">
            <a:extLst>
              <a:ext uri="{FF2B5EF4-FFF2-40B4-BE49-F238E27FC236}">
                <a16:creationId xmlns:a16="http://schemas.microsoft.com/office/drawing/2014/main" id="{31DB4950-F860-C04D-A200-5B00EE15BB76}"/>
              </a:ext>
            </a:extLst>
          </p:cNvPr>
          <p:cNvGraphicFramePr>
            <a:graphicFrameLocks noGrp="1"/>
          </p:cNvGraphicFramePr>
          <p:nvPr>
            <p:ph sz="quarter" idx="14"/>
            <p:extLst>
              <p:ext uri="{D42A27DB-BD31-4B8C-83A1-F6EECF244321}">
                <p14:modId xmlns:p14="http://schemas.microsoft.com/office/powerpoint/2010/main" val="3324897360"/>
              </p:ext>
            </p:extLst>
          </p:nvPr>
        </p:nvGraphicFramePr>
        <p:xfrm>
          <a:off x="609600" y="1471613"/>
          <a:ext cx="10972800" cy="47101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24974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a:extLst>
              <a:ext uri="{FF2B5EF4-FFF2-40B4-BE49-F238E27FC236}">
                <a16:creationId xmlns:a16="http://schemas.microsoft.com/office/drawing/2014/main" id="{25502B4F-6D99-9246-9375-A539C646D2B0}"/>
              </a:ext>
            </a:extLst>
          </p:cNvPr>
          <p:cNvGraphicFramePr>
            <a:graphicFrameLocks noGrp="1"/>
          </p:cNvGraphicFramePr>
          <p:nvPr>
            <p:ph idx="1"/>
            <p:extLst>
              <p:ext uri="{D42A27DB-BD31-4B8C-83A1-F6EECF244321}">
                <p14:modId xmlns:p14="http://schemas.microsoft.com/office/powerpoint/2010/main" val="1156706430"/>
              </p:ext>
            </p:extLst>
          </p:nvPr>
        </p:nvGraphicFramePr>
        <p:xfrm>
          <a:off x="609600" y="1479550"/>
          <a:ext cx="10972800" cy="4240213"/>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dirty="0"/>
              <a:t>Distribution of estimates if the true effect is </a:t>
            </a:r>
            <a:r>
              <a:rPr lang="el-GR" i="1" dirty="0"/>
              <a:t>β</a:t>
            </a:r>
            <a:r>
              <a:rPr lang="en-US" dirty="0"/>
              <a:t>	</a:t>
            </a:r>
          </a:p>
        </p:txBody>
      </p:sp>
      <p:sp>
        <p:nvSpPr>
          <p:cNvPr id="7" name="Text Placeholder 6">
            <a:extLst>
              <a:ext uri="{FF2B5EF4-FFF2-40B4-BE49-F238E27FC236}">
                <a16:creationId xmlns:a16="http://schemas.microsoft.com/office/drawing/2014/main" id="{433A72C1-493C-8F4B-9E1B-5E252FFBE31B}"/>
              </a:ext>
            </a:extLst>
          </p:cNvPr>
          <p:cNvSpPr>
            <a:spLocks noGrp="1"/>
          </p:cNvSpPr>
          <p:nvPr>
            <p:ph type="body" sz="quarter" idx="10"/>
          </p:nvPr>
        </p:nvSpPr>
        <p:spPr/>
        <p:txBody>
          <a:bodyPr/>
          <a:lstStyle/>
          <a:p>
            <a:r>
              <a:rPr lang="en-US" dirty="0"/>
              <a:t>Randomization guarantees that the estimated effects are normally distributed around effect </a:t>
            </a:r>
            <a:r>
              <a:rPr lang="el-GR" i="1" dirty="0"/>
              <a:t>β</a:t>
            </a:r>
            <a:r>
              <a:rPr lang="en-US" i="1" dirty="0"/>
              <a:t>.</a:t>
            </a:r>
          </a:p>
        </p:txBody>
      </p:sp>
      <p:sp>
        <p:nvSpPr>
          <p:cNvPr id="11" name="TextBox 10"/>
          <p:cNvSpPr txBox="1"/>
          <p:nvPr/>
        </p:nvSpPr>
        <p:spPr>
          <a:xfrm>
            <a:off x="7796754" y="1042625"/>
            <a:ext cx="2138797" cy="1118255"/>
          </a:xfrm>
          <a:prstGeom prst="rect">
            <a:avLst/>
          </a:prstGeom>
          <a:noFill/>
        </p:spPr>
        <p:txBody>
          <a:bodyPr wrap="square" rtlCol="0">
            <a:spAutoFit/>
          </a:bodyPr>
          <a:lstStyle/>
          <a:p>
            <a:r>
              <a:rPr lang="en-US" sz="4000" i="1" dirty="0">
                <a:solidFill>
                  <a:schemeClr val="accent2"/>
                </a:solidFill>
                <a:latin typeface="Fira Sans Condensed Black" panose="020B0A03050000020004" pitchFamily="34" charset="0"/>
                <a:ea typeface="Century Gothic" charset="0"/>
                <a:cs typeface="Century Gothic" charset="0"/>
              </a:rPr>
              <a:t> </a:t>
            </a:r>
          </a:p>
          <a:p>
            <a:r>
              <a:rPr lang="el-GR" sz="4000" i="1" baseline="-25000" dirty="0">
                <a:solidFill>
                  <a:schemeClr val="accent2"/>
                </a:solidFill>
                <a:latin typeface="Fira Sans Condensed Black" panose="020B0A03050000020004" pitchFamily="34" charset="0"/>
                <a:ea typeface="Century Gothic" charset="0"/>
                <a:cs typeface="Century Gothic" charset="0"/>
              </a:rPr>
              <a:t>β</a:t>
            </a:r>
            <a:endParaRPr lang="en-US" sz="4000" i="1" baseline="-25000" dirty="0">
              <a:solidFill>
                <a:schemeClr val="accent2"/>
              </a:solidFill>
              <a:latin typeface="Fira Sans Condensed Black" panose="020B0A03050000020004" pitchFamily="34" charset="0"/>
              <a:ea typeface="Century Gothic" charset="0"/>
              <a:cs typeface="Century Gothic" charset="0"/>
            </a:endParaRPr>
          </a:p>
        </p:txBody>
      </p:sp>
      <p:cxnSp>
        <p:nvCxnSpPr>
          <p:cNvPr id="5" name="Straight Arrow Connector 4"/>
          <p:cNvCxnSpPr>
            <a:cxnSpLocks/>
            <a:stCxn id="6" idx="2"/>
          </p:cNvCxnSpPr>
          <p:nvPr/>
        </p:nvCxnSpPr>
        <p:spPr>
          <a:xfrm flipH="1">
            <a:off x="9721921" y="2605844"/>
            <a:ext cx="864030" cy="1535046"/>
          </a:xfrm>
          <a:prstGeom prst="straightConnector1">
            <a:avLst/>
          </a:prstGeom>
          <a:ln w="3175">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p:cNvSpPr txBox="1"/>
              <p:nvPr/>
            </p:nvSpPr>
            <p:spPr>
              <a:xfrm>
                <a:off x="9299448" y="1667511"/>
                <a:ext cx="2573005" cy="938334"/>
              </a:xfrm>
              <a:prstGeom prst="rect">
                <a:avLst/>
              </a:prstGeom>
              <a:noFill/>
            </p:spPr>
            <p:txBody>
              <a:bodyPr wrap="square" rtlCol="0">
                <a:spAutoFit/>
              </a:bodyPr>
              <a:lstStyle/>
              <a:p>
                <a:r>
                  <a:rPr lang="en-US" dirty="0">
                    <a:latin typeface="Fira Sans Condensed Black" panose="020B0A03050000020004" pitchFamily="34" charset="0"/>
                  </a:rPr>
                  <a:t>Possible values </a:t>
                </a:r>
              </a:p>
              <a:p>
                <a:r>
                  <a:rPr lang="en-US" dirty="0">
                    <a:latin typeface="Fira Sans Condensed Black" panose="020B0A03050000020004" pitchFamily="34" charset="0"/>
                  </a:rPr>
                  <a:t>of estimate</a:t>
                </a:r>
                <a:r>
                  <a:rPr lang="en-US" i="1" dirty="0">
                    <a:latin typeface="Fira Sans Condensed Black" panose="020B0A03050000020004" pitchFamily="34" charset="0"/>
                  </a:rPr>
                  <a:t> </a:t>
                </a:r>
                <a14:m>
                  <m:oMath xmlns:m="http://schemas.openxmlformats.org/officeDocument/2006/math">
                    <m:acc>
                      <m:accPr>
                        <m:chr m:val="̂"/>
                        <m:ctrlPr>
                          <a:rPr lang="en-US" i="1">
                            <a:latin typeface="Cambria Math" panose="02040503050406030204" pitchFamily="18" charset="0"/>
                          </a:rPr>
                        </m:ctrlPr>
                      </m:accPr>
                      <m:e>
                        <m:r>
                          <a:rPr lang="el-GR" i="1">
                            <a:latin typeface="Cambria Math" panose="02040503050406030204" pitchFamily="18" charset="0"/>
                          </a:rPr>
                          <m:t>𝛽</m:t>
                        </m:r>
                      </m:e>
                    </m:acc>
                  </m:oMath>
                </a14:m>
                <a:r>
                  <a:rPr lang="en-US" dirty="0">
                    <a:latin typeface="Fira Sans Condensed Black" panose="020B0A03050000020004" pitchFamily="34" charset="0"/>
                  </a:rPr>
                  <a:t> from different experiments</a:t>
                </a:r>
              </a:p>
            </p:txBody>
          </p:sp>
        </mc:Choice>
        <mc:Fallback xmlns="">
          <p:sp>
            <p:nvSpPr>
              <p:cNvPr id="6" name="TextBox 5"/>
              <p:cNvSpPr txBox="1">
                <a:spLocks noRot="1" noChangeAspect="1" noMove="1" noResize="1" noEditPoints="1" noAdjustHandles="1" noChangeArrowheads="1" noChangeShapeType="1" noTextEdit="1"/>
              </p:cNvSpPr>
              <p:nvPr/>
            </p:nvSpPr>
            <p:spPr>
              <a:xfrm>
                <a:off x="9299448" y="1667511"/>
                <a:ext cx="2573005" cy="938334"/>
              </a:xfrm>
              <a:prstGeom prst="rect">
                <a:avLst/>
              </a:prstGeom>
              <a:blipFill>
                <a:blip r:embed="rId4"/>
                <a:stretch>
                  <a:fillRect l="-2133" t="-3922" b="-10458"/>
                </a:stretch>
              </a:blipFill>
            </p:spPr>
            <p:txBody>
              <a:bodyPr/>
              <a:lstStyle/>
              <a:p>
                <a:r>
                  <a:rPr lang="en-US">
                    <a:noFill/>
                  </a:rPr>
                  <a:t> </a:t>
                </a:r>
              </a:p>
            </p:txBody>
          </p:sp>
        </mc:Fallback>
      </mc:AlternateContent>
      <p:cxnSp>
        <p:nvCxnSpPr>
          <p:cNvPr id="13" name="Straight Connector 12">
            <a:extLst>
              <a:ext uri="{FF2B5EF4-FFF2-40B4-BE49-F238E27FC236}">
                <a16:creationId xmlns:a16="http://schemas.microsoft.com/office/drawing/2014/main" id="{13B577DA-D300-3040-B4A5-2E7291AFCD98}"/>
              </a:ext>
            </a:extLst>
          </p:cNvPr>
          <p:cNvCxnSpPr/>
          <p:nvPr/>
        </p:nvCxnSpPr>
        <p:spPr>
          <a:xfrm>
            <a:off x="8229913" y="1848454"/>
            <a:ext cx="0" cy="3450262"/>
          </a:xfrm>
          <a:prstGeom prst="line">
            <a:avLst/>
          </a:prstGeom>
          <a:ln w="28575">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87110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Intuition: How does sample size affect the treatment effect distribution?</a:t>
            </a:r>
          </a:p>
        </p:txBody>
      </p:sp>
      <p:sp>
        <p:nvSpPr>
          <p:cNvPr id="3" name="Content Placeholder 2"/>
          <p:cNvSpPr>
            <a:spLocks noGrp="1"/>
          </p:cNvSpPr>
          <p:nvPr>
            <p:ph idx="1"/>
          </p:nvPr>
        </p:nvSpPr>
        <p:spPr>
          <a:xfrm>
            <a:off x="609600" y="1496708"/>
            <a:ext cx="10972800" cy="602058"/>
          </a:xfrm>
        </p:spPr>
        <p:txBody>
          <a:bodyPr>
            <a:normAutofit/>
          </a:bodyPr>
          <a:lstStyle/>
          <a:p>
            <a:pPr marL="0" indent="0">
              <a:buNone/>
            </a:pPr>
            <a:r>
              <a:rPr lang="en-US" sz="2000" dirty="0"/>
              <a:t>Any two small samples may be quite different from each other.</a:t>
            </a:r>
          </a:p>
          <a:p>
            <a:endParaRPr lang="en-US" sz="2000" dirty="0"/>
          </a:p>
        </p:txBody>
      </p:sp>
      <p:sp>
        <p:nvSpPr>
          <p:cNvPr id="5" name="Slide Number Placeholder 4"/>
          <p:cNvSpPr>
            <a:spLocks noGrp="1"/>
          </p:cNvSpPr>
          <p:nvPr>
            <p:ph type="sldNum" sz="quarter" idx="12"/>
          </p:nvPr>
        </p:nvSpPr>
        <p:spPr/>
        <p:txBody>
          <a:bodyPr/>
          <a:lstStyle/>
          <a:p>
            <a:fld id="{2ECB1696-1F23-9849-960D-916B9EF0C8D4}" type="slidenum">
              <a:rPr lang="en-US" smtClean="0"/>
              <a:pPr/>
              <a:t>24</a:t>
            </a:fld>
            <a:endParaRPr lang="en-US" dirty="0"/>
          </a:p>
        </p:txBody>
      </p:sp>
      <p:sp>
        <p:nvSpPr>
          <p:cNvPr id="40" name="Oval 39">
            <a:extLst>
              <a:ext uri="{FF2B5EF4-FFF2-40B4-BE49-F238E27FC236}">
                <a16:creationId xmlns:a16="http://schemas.microsoft.com/office/drawing/2014/main" id="{FCE43B4E-FE1B-5644-AED4-261390B663B1}"/>
              </a:ext>
            </a:extLst>
          </p:cNvPr>
          <p:cNvSpPr>
            <a:spLocks noChangeArrowheads="1"/>
          </p:cNvSpPr>
          <p:nvPr/>
        </p:nvSpPr>
        <p:spPr bwMode="auto">
          <a:xfrm>
            <a:off x="1187514" y="2333897"/>
            <a:ext cx="3335867" cy="3431177"/>
          </a:xfrm>
          <a:prstGeom prst="ellipse">
            <a:avLst/>
          </a:prstGeom>
          <a:solidFill>
            <a:schemeClr val="tx2">
              <a:lumMod val="20000"/>
              <a:lumOff val="80000"/>
            </a:schemeClr>
          </a:solidFill>
          <a:ln w="25400">
            <a:noFill/>
            <a:round/>
            <a:headEnd/>
            <a:tailEnd/>
          </a:ln>
        </p:spPr>
        <p:txBody>
          <a:bodyPr wrap="none" anchor="ctr"/>
          <a:lstStyle/>
          <a:p>
            <a:endParaRPr lang="en-US">
              <a:solidFill>
                <a:srgbClr val="000000"/>
              </a:solidFill>
              <a:latin typeface="Calibri"/>
              <a:cs typeface="Arial" charset="0"/>
            </a:endParaRPr>
          </a:p>
        </p:txBody>
      </p:sp>
      <p:sp>
        <p:nvSpPr>
          <p:cNvPr id="41" name="TextBox 40">
            <a:extLst>
              <a:ext uri="{FF2B5EF4-FFF2-40B4-BE49-F238E27FC236}">
                <a16:creationId xmlns:a16="http://schemas.microsoft.com/office/drawing/2014/main" id="{63809CDD-E70B-DB40-BF32-A708A25EA5AA}"/>
              </a:ext>
            </a:extLst>
          </p:cNvPr>
          <p:cNvSpPr txBox="1"/>
          <p:nvPr/>
        </p:nvSpPr>
        <p:spPr>
          <a:xfrm>
            <a:off x="1915536" y="5819178"/>
            <a:ext cx="1881595" cy="369332"/>
          </a:xfrm>
          <a:prstGeom prst="rect">
            <a:avLst/>
          </a:prstGeom>
          <a:noFill/>
        </p:spPr>
        <p:txBody>
          <a:bodyPr wrap="square" rtlCol="0">
            <a:spAutoFit/>
          </a:bodyPr>
          <a:lstStyle/>
          <a:p>
            <a:pPr algn="ctr"/>
            <a:r>
              <a:rPr lang="en-US" dirty="0">
                <a:latin typeface="Fira Sans Condensed Black" panose="020B0A03050000020004" pitchFamily="34" charset="0"/>
              </a:rPr>
              <a:t>Population</a:t>
            </a:r>
          </a:p>
        </p:txBody>
      </p:sp>
      <p:sp>
        <p:nvSpPr>
          <p:cNvPr id="43" name="Oval 2">
            <a:extLst>
              <a:ext uri="{FF2B5EF4-FFF2-40B4-BE49-F238E27FC236}">
                <a16:creationId xmlns:a16="http://schemas.microsoft.com/office/drawing/2014/main" id="{31230FD7-3CD3-C24E-A125-0951D86F135C}"/>
              </a:ext>
            </a:extLst>
          </p:cNvPr>
          <p:cNvSpPr>
            <a:spLocks noChangeArrowheads="1"/>
          </p:cNvSpPr>
          <p:nvPr/>
        </p:nvSpPr>
        <p:spPr bwMode="auto">
          <a:xfrm>
            <a:off x="7655227" y="2221266"/>
            <a:ext cx="1505492" cy="1430346"/>
          </a:xfrm>
          <a:prstGeom prst="ellipse">
            <a:avLst/>
          </a:prstGeom>
          <a:solidFill>
            <a:schemeClr val="tx2">
              <a:lumMod val="20000"/>
              <a:lumOff val="80000"/>
            </a:schemeClr>
          </a:solidFill>
          <a:ln w="25400">
            <a:noFill/>
            <a:round/>
            <a:headEnd/>
            <a:tailEnd/>
          </a:ln>
        </p:spPr>
        <p:txBody>
          <a:bodyPr wrap="none" anchor="ctr"/>
          <a:lstStyle/>
          <a:p>
            <a:endParaRPr lang="en-US">
              <a:solidFill>
                <a:srgbClr val="000000"/>
              </a:solidFill>
              <a:latin typeface="Calibri"/>
              <a:cs typeface="Arial" charset="0"/>
            </a:endParaRPr>
          </a:p>
        </p:txBody>
      </p:sp>
      <p:sp>
        <p:nvSpPr>
          <p:cNvPr id="45" name="Oval 2">
            <a:extLst>
              <a:ext uri="{FF2B5EF4-FFF2-40B4-BE49-F238E27FC236}">
                <a16:creationId xmlns:a16="http://schemas.microsoft.com/office/drawing/2014/main" id="{83BDA05B-1F6E-B748-8485-0B0852CD1189}"/>
              </a:ext>
            </a:extLst>
          </p:cNvPr>
          <p:cNvSpPr>
            <a:spLocks noChangeArrowheads="1"/>
          </p:cNvSpPr>
          <p:nvPr/>
        </p:nvSpPr>
        <p:spPr bwMode="auto">
          <a:xfrm>
            <a:off x="7673129" y="4356832"/>
            <a:ext cx="1505492" cy="1430346"/>
          </a:xfrm>
          <a:prstGeom prst="ellipse">
            <a:avLst/>
          </a:prstGeom>
          <a:solidFill>
            <a:schemeClr val="tx2">
              <a:lumMod val="20000"/>
              <a:lumOff val="80000"/>
            </a:schemeClr>
          </a:solidFill>
          <a:ln w="25400">
            <a:noFill/>
            <a:round/>
            <a:headEnd/>
            <a:tailEnd/>
          </a:ln>
        </p:spPr>
        <p:txBody>
          <a:bodyPr wrap="none" anchor="ctr"/>
          <a:lstStyle/>
          <a:p>
            <a:endParaRPr lang="en-US">
              <a:solidFill>
                <a:srgbClr val="000000"/>
              </a:solidFill>
              <a:latin typeface="Calibri"/>
              <a:cs typeface="Arial" charset="0"/>
            </a:endParaRPr>
          </a:p>
        </p:txBody>
      </p:sp>
      <p:grpSp>
        <p:nvGrpSpPr>
          <p:cNvPr id="47" name="Group 46">
            <a:extLst>
              <a:ext uri="{FF2B5EF4-FFF2-40B4-BE49-F238E27FC236}">
                <a16:creationId xmlns:a16="http://schemas.microsoft.com/office/drawing/2014/main" id="{2DA73554-CF57-7F4F-9D60-E50A1DA5AA11}"/>
              </a:ext>
            </a:extLst>
          </p:cNvPr>
          <p:cNvGrpSpPr/>
          <p:nvPr/>
        </p:nvGrpSpPr>
        <p:grpSpPr>
          <a:xfrm>
            <a:off x="4667797" y="2936966"/>
            <a:ext cx="2699786" cy="2154204"/>
            <a:chOff x="4110446" y="2936966"/>
            <a:chExt cx="2699786" cy="2154204"/>
          </a:xfrm>
        </p:grpSpPr>
        <p:sp>
          <p:nvSpPr>
            <p:cNvPr id="48" name="TextBox 47">
              <a:extLst>
                <a:ext uri="{FF2B5EF4-FFF2-40B4-BE49-F238E27FC236}">
                  <a16:creationId xmlns:a16="http://schemas.microsoft.com/office/drawing/2014/main" id="{BC7EC519-ADF4-E54B-8897-E19BDCE8BDAF}"/>
                </a:ext>
              </a:extLst>
            </p:cNvPr>
            <p:cNvSpPr txBox="1"/>
            <p:nvPr/>
          </p:nvSpPr>
          <p:spPr>
            <a:xfrm>
              <a:off x="4471864" y="3651517"/>
              <a:ext cx="2113128" cy="400110"/>
            </a:xfrm>
            <a:prstGeom prst="rect">
              <a:avLst/>
            </a:prstGeom>
            <a:noFill/>
          </p:spPr>
          <p:txBody>
            <a:bodyPr wrap="square" rtlCol="0">
              <a:spAutoFit/>
            </a:bodyPr>
            <a:lstStyle/>
            <a:p>
              <a:pPr algn="ctr"/>
              <a:r>
                <a:rPr lang="en-US" sz="2000" i="1" dirty="0">
                  <a:latin typeface="Fira Sans Condensed Black" panose="020B0A03050000020004" pitchFamily="34" charset="0"/>
                </a:rPr>
                <a:t>Random sampling</a:t>
              </a:r>
            </a:p>
          </p:txBody>
        </p:sp>
        <p:cxnSp>
          <p:nvCxnSpPr>
            <p:cNvPr id="49" name="Straight Arrow Connector 48">
              <a:extLst>
                <a:ext uri="{FF2B5EF4-FFF2-40B4-BE49-F238E27FC236}">
                  <a16:creationId xmlns:a16="http://schemas.microsoft.com/office/drawing/2014/main" id="{4BABBF3B-815C-1942-9585-E3D9E7A752EE}"/>
                </a:ext>
              </a:extLst>
            </p:cNvPr>
            <p:cNvCxnSpPr>
              <a:cxnSpLocks/>
            </p:cNvCxnSpPr>
            <p:nvPr/>
          </p:nvCxnSpPr>
          <p:spPr>
            <a:xfrm>
              <a:off x="4110446" y="5091170"/>
              <a:ext cx="2699786"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ABCB995-9DA6-C645-9F47-2E7462CDDDC9}"/>
                </a:ext>
              </a:extLst>
            </p:cNvPr>
            <p:cNvCxnSpPr>
              <a:cxnSpLocks/>
            </p:cNvCxnSpPr>
            <p:nvPr/>
          </p:nvCxnSpPr>
          <p:spPr>
            <a:xfrm>
              <a:off x="4110446" y="2936966"/>
              <a:ext cx="2699786"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pic>
        <p:nvPicPr>
          <p:cNvPr id="54" name="Picture 53">
            <a:extLst>
              <a:ext uri="{FF2B5EF4-FFF2-40B4-BE49-F238E27FC236}">
                <a16:creationId xmlns:a16="http://schemas.microsoft.com/office/drawing/2014/main" id="{1DC5B99D-3F6C-AF4E-A3CD-9128DD3006C6}"/>
              </a:ext>
            </a:extLst>
          </p:cNvPr>
          <p:cNvPicPr>
            <a:picLocks noChangeAspect="1"/>
          </p:cNvPicPr>
          <p:nvPr/>
        </p:nvPicPr>
        <p:blipFill>
          <a:blip r:embed="rId3"/>
          <a:stretch>
            <a:fillRect/>
          </a:stretch>
        </p:blipFill>
        <p:spPr>
          <a:xfrm>
            <a:off x="1754055" y="2859134"/>
            <a:ext cx="356842" cy="415290"/>
          </a:xfrm>
          <a:prstGeom prst="rect">
            <a:avLst/>
          </a:prstGeom>
        </p:spPr>
      </p:pic>
      <p:pic>
        <p:nvPicPr>
          <p:cNvPr id="55" name="Picture 54">
            <a:extLst>
              <a:ext uri="{FF2B5EF4-FFF2-40B4-BE49-F238E27FC236}">
                <a16:creationId xmlns:a16="http://schemas.microsoft.com/office/drawing/2014/main" id="{76757A3A-69F9-0F4F-8D47-62C8313F53A9}"/>
              </a:ext>
            </a:extLst>
          </p:cNvPr>
          <p:cNvPicPr>
            <a:picLocks noChangeAspect="1"/>
          </p:cNvPicPr>
          <p:nvPr/>
        </p:nvPicPr>
        <p:blipFill>
          <a:blip r:embed="rId4"/>
          <a:stretch>
            <a:fillRect/>
          </a:stretch>
        </p:blipFill>
        <p:spPr>
          <a:xfrm>
            <a:off x="2180775" y="2536917"/>
            <a:ext cx="356842" cy="415290"/>
          </a:xfrm>
          <a:prstGeom prst="rect">
            <a:avLst/>
          </a:prstGeom>
        </p:spPr>
      </p:pic>
      <p:pic>
        <p:nvPicPr>
          <p:cNvPr id="56" name="Picture 55">
            <a:extLst>
              <a:ext uri="{FF2B5EF4-FFF2-40B4-BE49-F238E27FC236}">
                <a16:creationId xmlns:a16="http://schemas.microsoft.com/office/drawing/2014/main" id="{4CA6F424-0B13-F945-B570-3128B49FF823}"/>
              </a:ext>
            </a:extLst>
          </p:cNvPr>
          <p:cNvPicPr>
            <a:picLocks noChangeAspect="1"/>
          </p:cNvPicPr>
          <p:nvPr/>
        </p:nvPicPr>
        <p:blipFill>
          <a:blip r:embed="rId5"/>
          <a:stretch>
            <a:fillRect/>
          </a:stretch>
        </p:blipFill>
        <p:spPr>
          <a:xfrm>
            <a:off x="1823723" y="3451317"/>
            <a:ext cx="356842" cy="415290"/>
          </a:xfrm>
          <a:prstGeom prst="rect">
            <a:avLst/>
          </a:prstGeom>
        </p:spPr>
      </p:pic>
      <p:pic>
        <p:nvPicPr>
          <p:cNvPr id="57" name="Picture 56">
            <a:extLst>
              <a:ext uri="{FF2B5EF4-FFF2-40B4-BE49-F238E27FC236}">
                <a16:creationId xmlns:a16="http://schemas.microsoft.com/office/drawing/2014/main" id="{B6C31970-04C4-5B40-808D-4ED2970E1ACC}"/>
              </a:ext>
            </a:extLst>
          </p:cNvPr>
          <p:cNvPicPr>
            <a:picLocks noChangeAspect="1"/>
          </p:cNvPicPr>
          <p:nvPr/>
        </p:nvPicPr>
        <p:blipFill>
          <a:blip r:embed="rId6"/>
          <a:stretch>
            <a:fillRect/>
          </a:stretch>
        </p:blipFill>
        <p:spPr>
          <a:xfrm>
            <a:off x="1388295" y="3259729"/>
            <a:ext cx="356842" cy="415290"/>
          </a:xfrm>
          <a:prstGeom prst="rect">
            <a:avLst/>
          </a:prstGeom>
        </p:spPr>
      </p:pic>
      <p:pic>
        <p:nvPicPr>
          <p:cNvPr id="58" name="Picture 57">
            <a:extLst>
              <a:ext uri="{FF2B5EF4-FFF2-40B4-BE49-F238E27FC236}">
                <a16:creationId xmlns:a16="http://schemas.microsoft.com/office/drawing/2014/main" id="{6D3565A8-9993-2D47-B182-E7B342622E1D}"/>
              </a:ext>
            </a:extLst>
          </p:cNvPr>
          <p:cNvPicPr>
            <a:picLocks noChangeAspect="1"/>
          </p:cNvPicPr>
          <p:nvPr/>
        </p:nvPicPr>
        <p:blipFill>
          <a:blip r:embed="rId7"/>
          <a:stretch>
            <a:fillRect/>
          </a:stretch>
        </p:blipFill>
        <p:spPr>
          <a:xfrm>
            <a:off x="2163358" y="3068140"/>
            <a:ext cx="356842" cy="415290"/>
          </a:xfrm>
          <a:prstGeom prst="rect">
            <a:avLst/>
          </a:prstGeom>
        </p:spPr>
      </p:pic>
      <p:pic>
        <p:nvPicPr>
          <p:cNvPr id="59" name="Picture 58">
            <a:extLst>
              <a:ext uri="{FF2B5EF4-FFF2-40B4-BE49-F238E27FC236}">
                <a16:creationId xmlns:a16="http://schemas.microsoft.com/office/drawing/2014/main" id="{DFAC7810-A872-7742-AC9D-A56F7062A9F9}"/>
              </a:ext>
            </a:extLst>
          </p:cNvPr>
          <p:cNvPicPr>
            <a:picLocks noChangeAspect="1"/>
          </p:cNvPicPr>
          <p:nvPr/>
        </p:nvPicPr>
        <p:blipFill>
          <a:blip r:embed="rId4"/>
          <a:stretch>
            <a:fillRect/>
          </a:stretch>
        </p:blipFill>
        <p:spPr>
          <a:xfrm>
            <a:off x="2240283" y="3616235"/>
            <a:ext cx="356842" cy="415290"/>
          </a:xfrm>
          <a:prstGeom prst="rect">
            <a:avLst/>
          </a:prstGeom>
        </p:spPr>
      </p:pic>
      <p:pic>
        <p:nvPicPr>
          <p:cNvPr id="60" name="Picture 59">
            <a:extLst>
              <a:ext uri="{FF2B5EF4-FFF2-40B4-BE49-F238E27FC236}">
                <a16:creationId xmlns:a16="http://schemas.microsoft.com/office/drawing/2014/main" id="{8FE22E46-223B-D841-8893-EE57209E35A1}"/>
              </a:ext>
            </a:extLst>
          </p:cNvPr>
          <p:cNvPicPr>
            <a:picLocks noChangeAspect="1"/>
          </p:cNvPicPr>
          <p:nvPr/>
        </p:nvPicPr>
        <p:blipFill>
          <a:blip r:embed="rId6"/>
          <a:stretch>
            <a:fillRect/>
          </a:stretch>
        </p:blipFill>
        <p:spPr>
          <a:xfrm>
            <a:off x="2623460" y="3200400"/>
            <a:ext cx="356842" cy="415290"/>
          </a:xfrm>
          <a:prstGeom prst="rect">
            <a:avLst/>
          </a:prstGeom>
        </p:spPr>
      </p:pic>
      <p:pic>
        <p:nvPicPr>
          <p:cNvPr id="61" name="Picture 60">
            <a:extLst>
              <a:ext uri="{FF2B5EF4-FFF2-40B4-BE49-F238E27FC236}">
                <a16:creationId xmlns:a16="http://schemas.microsoft.com/office/drawing/2014/main" id="{DD784F18-1AEB-9742-AE40-52BB7E07E1AC}"/>
              </a:ext>
            </a:extLst>
          </p:cNvPr>
          <p:cNvPicPr>
            <a:picLocks noChangeAspect="1"/>
          </p:cNvPicPr>
          <p:nvPr/>
        </p:nvPicPr>
        <p:blipFill>
          <a:blip r:embed="rId3"/>
          <a:stretch>
            <a:fillRect/>
          </a:stretch>
        </p:blipFill>
        <p:spPr>
          <a:xfrm>
            <a:off x="2623460" y="3810000"/>
            <a:ext cx="356842" cy="415290"/>
          </a:xfrm>
          <a:prstGeom prst="rect">
            <a:avLst/>
          </a:prstGeom>
        </p:spPr>
      </p:pic>
      <p:pic>
        <p:nvPicPr>
          <p:cNvPr id="62" name="Picture 61">
            <a:extLst>
              <a:ext uri="{FF2B5EF4-FFF2-40B4-BE49-F238E27FC236}">
                <a16:creationId xmlns:a16="http://schemas.microsoft.com/office/drawing/2014/main" id="{0280D34E-6137-5C48-AD95-52D2E447EA94}"/>
              </a:ext>
            </a:extLst>
          </p:cNvPr>
          <p:cNvPicPr>
            <a:picLocks noChangeAspect="1"/>
          </p:cNvPicPr>
          <p:nvPr/>
        </p:nvPicPr>
        <p:blipFill>
          <a:blip r:embed="rId5"/>
          <a:stretch>
            <a:fillRect/>
          </a:stretch>
        </p:blipFill>
        <p:spPr>
          <a:xfrm>
            <a:off x="2623460" y="2667000"/>
            <a:ext cx="356842" cy="415290"/>
          </a:xfrm>
          <a:prstGeom prst="rect">
            <a:avLst/>
          </a:prstGeom>
        </p:spPr>
      </p:pic>
      <p:pic>
        <p:nvPicPr>
          <p:cNvPr id="63" name="Picture 62">
            <a:extLst>
              <a:ext uri="{FF2B5EF4-FFF2-40B4-BE49-F238E27FC236}">
                <a16:creationId xmlns:a16="http://schemas.microsoft.com/office/drawing/2014/main" id="{F89F163B-9909-254C-B0C6-A47BCE152B1F}"/>
              </a:ext>
            </a:extLst>
          </p:cNvPr>
          <p:cNvPicPr>
            <a:picLocks noChangeAspect="1"/>
          </p:cNvPicPr>
          <p:nvPr/>
        </p:nvPicPr>
        <p:blipFill>
          <a:blip r:embed="rId3"/>
          <a:stretch>
            <a:fillRect/>
          </a:stretch>
        </p:blipFill>
        <p:spPr>
          <a:xfrm>
            <a:off x="3034215" y="2528209"/>
            <a:ext cx="356842" cy="415290"/>
          </a:xfrm>
          <a:prstGeom prst="rect">
            <a:avLst/>
          </a:prstGeom>
        </p:spPr>
      </p:pic>
      <p:pic>
        <p:nvPicPr>
          <p:cNvPr id="64" name="Picture 63">
            <a:extLst>
              <a:ext uri="{FF2B5EF4-FFF2-40B4-BE49-F238E27FC236}">
                <a16:creationId xmlns:a16="http://schemas.microsoft.com/office/drawing/2014/main" id="{48FE0ECA-F8C1-B140-82C1-D9F27BD03DE2}"/>
              </a:ext>
            </a:extLst>
          </p:cNvPr>
          <p:cNvPicPr>
            <a:picLocks noChangeAspect="1"/>
          </p:cNvPicPr>
          <p:nvPr/>
        </p:nvPicPr>
        <p:blipFill>
          <a:blip r:embed="rId7"/>
          <a:stretch>
            <a:fillRect/>
          </a:stretch>
        </p:blipFill>
        <p:spPr>
          <a:xfrm>
            <a:off x="3016798" y="3042014"/>
            <a:ext cx="356842" cy="415290"/>
          </a:xfrm>
          <a:prstGeom prst="rect">
            <a:avLst/>
          </a:prstGeom>
        </p:spPr>
      </p:pic>
      <p:pic>
        <p:nvPicPr>
          <p:cNvPr id="65" name="Picture 64">
            <a:extLst>
              <a:ext uri="{FF2B5EF4-FFF2-40B4-BE49-F238E27FC236}">
                <a16:creationId xmlns:a16="http://schemas.microsoft.com/office/drawing/2014/main" id="{D33165D5-A4B3-8E4F-A503-1E3D024B64F8}"/>
              </a:ext>
            </a:extLst>
          </p:cNvPr>
          <p:cNvPicPr>
            <a:picLocks noChangeAspect="1"/>
          </p:cNvPicPr>
          <p:nvPr/>
        </p:nvPicPr>
        <p:blipFill>
          <a:blip r:embed="rId7"/>
          <a:stretch>
            <a:fillRect/>
          </a:stretch>
        </p:blipFill>
        <p:spPr>
          <a:xfrm>
            <a:off x="1275084" y="3808369"/>
            <a:ext cx="356842" cy="415290"/>
          </a:xfrm>
          <a:prstGeom prst="rect">
            <a:avLst/>
          </a:prstGeom>
        </p:spPr>
      </p:pic>
      <p:pic>
        <p:nvPicPr>
          <p:cNvPr id="66" name="Picture 65">
            <a:extLst>
              <a:ext uri="{FF2B5EF4-FFF2-40B4-BE49-F238E27FC236}">
                <a16:creationId xmlns:a16="http://schemas.microsoft.com/office/drawing/2014/main" id="{45BD76C0-9435-A145-B2C8-08378F67569C}"/>
              </a:ext>
            </a:extLst>
          </p:cNvPr>
          <p:cNvPicPr>
            <a:picLocks noChangeAspect="1"/>
          </p:cNvPicPr>
          <p:nvPr/>
        </p:nvPicPr>
        <p:blipFill>
          <a:blip r:embed="rId3"/>
          <a:stretch>
            <a:fillRect/>
          </a:stretch>
        </p:blipFill>
        <p:spPr>
          <a:xfrm>
            <a:off x="1736637" y="4008666"/>
            <a:ext cx="356842" cy="415290"/>
          </a:xfrm>
          <a:prstGeom prst="rect">
            <a:avLst/>
          </a:prstGeom>
        </p:spPr>
      </p:pic>
      <p:pic>
        <p:nvPicPr>
          <p:cNvPr id="67" name="Picture 66">
            <a:extLst>
              <a:ext uri="{FF2B5EF4-FFF2-40B4-BE49-F238E27FC236}">
                <a16:creationId xmlns:a16="http://schemas.microsoft.com/office/drawing/2014/main" id="{75FA1A0C-3260-FF4E-B612-D3F9B2ED2356}"/>
              </a:ext>
            </a:extLst>
          </p:cNvPr>
          <p:cNvPicPr>
            <a:picLocks noChangeAspect="1"/>
          </p:cNvPicPr>
          <p:nvPr/>
        </p:nvPicPr>
        <p:blipFill>
          <a:blip r:embed="rId4"/>
          <a:stretch>
            <a:fillRect/>
          </a:stretch>
        </p:blipFill>
        <p:spPr>
          <a:xfrm>
            <a:off x="1404261" y="4339046"/>
            <a:ext cx="356842" cy="415290"/>
          </a:xfrm>
          <a:prstGeom prst="rect">
            <a:avLst/>
          </a:prstGeom>
        </p:spPr>
      </p:pic>
      <p:pic>
        <p:nvPicPr>
          <p:cNvPr id="68" name="Picture 67">
            <a:extLst>
              <a:ext uri="{FF2B5EF4-FFF2-40B4-BE49-F238E27FC236}">
                <a16:creationId xmlns:a16="http://schemas.microsoft.com/office/drawing/2014/main" id="{35CEE9F3-3F19-2147-B04A-323EB8FF3999}"/>
              </a:ext>
            </a:extLst>
          </p:cNvPr>
          <p:cNvPicPr>
            <a:picLocks noChangeAspect="1"/>
          </p:cNvPicPr>
          <p:nvPr/>
        </p:nvPicPr>
        <p:blipFill>
          <a:blip r:embed="rId5"/>
          <a:stretch>
            <a:fillRect/>
          </a:stretch>
        </p:blipFill>
        <p:spPr>
          <a:xfrm>
            <a:off x="2180775" y="4156710"/>
            <a:ext cx="356842" cy="415290"/>
          </a:xfrm>
          <a:prstGeom prst="rect">
            <a:avLst/>
          </a:prstGeom>
        </p:spPr>
      </p:pic>
      <p:pic>
        <p:nvPicPr>
          <p:cNvPr id="69" name="Picture 68">
            <a:extLst>
              <a:ext uri="{FF2B5EF4-FFF2-40B4-BE49-F238E27FC236}">
                <a16:creationId xmlns:a16="http://schemas.microsoft.com/office/drawing/2014/main" id="{E70F7B1D-A129-E345-9A6D-3CDF866FFAC8}"/>
              </a:ext>
            </a:extLst>
          </p:cNvPr>
          <p:cNvPicPr>
            <a:picLocks noChangeAspect="1"/>
          </p:cNvPicPr>
          <p:nvPr/>
        </p:nvPicPr>
        <p:blipFill>
          <a:blip r:embed="rId6"/>
          <a:stretch>
            <a:fillRect/>
          </a:stretch>
        </p:blipFill>
        <p:spPr>
          <a:xfrm>
            <a:off x="1796145" y="4637314"/>
            <a:ext cx="356842" cy="415290"/>
          </a:xfrm>
          <a:prstGeom prst="rect">
            <a:avLst/>
          </a:prstGeom>
        </p:spPr>
      </p:pic>
      <p:pic>
        <p:nvPicPr>
          <p:cNvPr id="70" name="Picture 69">
            <a:extLst>
              <a:ext uri="{FF2B5EF4-FFF2-40B4-BE49-F238E27FC236}">
                <a16:creationId xmlns:a16="http://schemas.microsoft.com/office/drawing/2014/main" id="{3297F7E4-59BE-FD4C-AB05-77AE049457DC}"/>
              </a:ext>
            </a:extLst>
          </p:cNvPr>
          <p:cNvPicPr>
            <a:picLocks noChangeAspect="1"/>
          </p:cNvPicPr>
          <p:nvPr/>
        </p:nvPicPr>
        <p:blipFill>
          <a:blip r:embed="rId3"/>
          <a:stretch>
            <a:fillRect/>
          </a:stretch>
        </p:blipFill>
        <p:spPr>
          <a:xfrm>
            <a:off x="2450740" y="4653100"/>
            <a:ext cx="356842" cy="415290"/>
          </a:xfrm>
          <a:prstGeom prst="rect">
            <a:avLst/>
          </a:prstGeom>
        </p:spPr>
      </p:pic>
      <p:pic>
        <p:nvPicPr>
          <p:cNvPr id="71" name="Picture 70">
            <a:extLst>
              <a:ext uri="{FF2B5EF4-FFF2-40B4-BE49-F238E27FC236}">
                <a16:creationId xmlns:a16="http://schemas.microsoft.com/office/drawing/2014/main" id="{4E8CB7A6-8078-EB41-8615-6957050A782A}"/>
              </a:ext>
            </a:extLst>
          </p:cNvPr>
          <p:cNvPicPr>
            <a:picLocks noChangeAspect="1"/>
          </p:cNvPicPr>
          <p:nvPr/>
        </p:nvPicPr>
        <p:blipFill>
          <a:blip r:embed="rId7"/>
          <a:stretch>
            <a:fillRect/>
          </a:stretch>
        </p:blipFill>
        <p:spPr>
          <a:xfrm>
            <a:off x="2111106" y="4992734"/>
            <a:ext cx="356842" cy="415290"/>
          </a:xfrm>
          <a:prstGeom prst="rect">
            <a:avLst/>
          </a:prstGeom>
        </p:spPr>
      </p:pic>
      <p:pic>
        <p:nvPicPr>
          <p:cNvPr id="72" name="Picture 71">
            <a:extLst>
              <a:ext uri="{FF2B5EF4-FFF2-40B4-BE49-F238E27FC236}">
                <a16:creationId xmlns:a16="http://schemas.microsoft.com/office/drawing/2014/main" id="{34486B0C-EA05-8B45-A221-8863F149AF52}"/>
              </a:ext>
            </a:extLst>
          </p:cNvPr>
          <p:cNvPicPr>
            <a:picLocks noChangeAspect="1"/>
          </p:cNvPicPr>
          <p:nvPr/>
        </p:nvPicPr>
        <p:blipFill>
          <a:blip r:embed="rId4"/>
          <a:stretch>
            <a:fillRect/>
          </a:stretch>
        </p:blipFill>
        <p:spPr>
          <a:xfrm>
            <a:off x="3004460" y="3505200"/>
            <a:ext cx="356842" cy="415290"/>
          </a:xfrm>
          <a:prstGeom prst="rect">
            <a:avLst/>
          </a:prstGeom>
        </p:spPr>
      </p:pic>
      <p:pic>
        <p:nvPicPr>
          <p:cNvPr id="73" name="Picture 72">
            <a:extLst>
              <a:ext uri="{FF2B5EF4-FFF2-40B4-BE49-F238E27FC236}">
                <a16:creationId xmlns:a16="http://schemas.microsoft.com/office/drawing/2014/main" id="{CA514E73-C7AD-9A4A-BD05-AC9AB2B39F60}"/>
              </a:ext>
            </a:extLst>
          </p:cNvPr>
          <p:cNvPicPr>
            <a:picLocks noChangeAspect="1"/>
          </p:cNvPicPr>
          <p:nvPr/>
        </p:nvPicPr>
        <p:blipFill>
          <a:blip r:embed="rId5"/>
          <a:stretch>
            <a:fillRect/>
          </a:stretch>
        </p:blipFill>
        <p:spPr>
          <a:xfrm>
            <a:off x="2623460" y="5181600"/>
            <a:ext cx="356842" cy="415290"/>
          </a:xfrm>
          <a:prstGeom prst="rect">
            <a:avLst/>
          </a:prstGeom>
        </p:spPr>
      </p:pic>
      <p:pic>
        <p:nvPicPr>
          <p:cNvPr id="74" name="Picture 73">
            <a:extLst>
              <a:ext uri="{FF2B5EF4-FFF2-40B4-BE49-F238E27FC236}">
                <a16:creationId xmlns:a16="http://schemas.microsoft.com/office/drawing/2014/main" id="{5342BA20-C75D-EA46-AB0C-5F626C9DB144}"/>
              </a:ext>
            </a:extLst>
          </p:cNvPr>
          <p:cNvPicPr>
            <a:picLocks noChangeAspect="1"/>
          </p:cNvPicPr>
          <p:nvPr/>
        </p:nvPicPr>
        <p:blipFill>
          <a:blip r:embed="rId7"/>
          <a:stretch>
            <a:fillRect/>
          </a:stretch>
        </p:blipFill>
        <p:spPr>
          <a:xfrm>
            <a:off x="3139443" y="4088674"/>
            <a:ext cx="356842" cy="415290"/>
          </a:xfrm>
          <a:prstGeom prst="rect">
            <a:avLst/>
          </a:prstGeom>
        </p:spPr>
      </p:pic>
      <p:pic>
        <p:nvPicPr>
          <p:cNvPr id="75" name="Picture 74">
            <a:extLst>
              <a:ext uri="{FF2B5EF4-FFF2-40B4-BE49-F238E27FC236}">
                <a16:creationId xmlns:a16="http://schemas.microsoft.com/office/drawing/2014/main" id="{5ED5484F-1FE5-FC48-989E-96FC8DAAE69A}"/>
              </a:ext>
            </a:extLst>
          </p:cNvPr>
          <p:cNvPicPr>
            <a:picLocks noChangeAspect="1"/>
          </p:cNvPicPr>
          <p:nvPr/>
        </p:nvPicPr>
        <p:blipFill>
          <a:blip r:embed="rId4"/>
          <a:stretch>
            <a:fillRect/>
          </a:stretch>
        </p:blipFill>
        <p:spPr>
          <a:xfrm>
            <a:off x="2749734" y="4291148"/>
            <a:ext cx="356842" cy="415290"/>
          </a:xfrm>
          <a:prstGeom prst="rect">
            <a:avLst/>
          </a:prstGeom>
        </p:spPr>
      </p:pic>
      <p:pic>
        <p:nvPicPr>
          <p:cNvPr id="76" name="Picture 75">
            <a:extLst>
              <a:ext uri="{FF2B5EF4-FFF2-40B4-BE49-F238E27FC236}">
                <a16:creationId xmlns:a16="http://schemas.microsoft.com/office/drawing/2014/main" id="{851D8919-C87E-D94D-A3DD-0B39BD47459D}"/>
              </a:ext>
            </a:extLst>
          </p:cNvPr>
          <p:cNvPicPr>
            <a:picLocks noChangeAspect="1"/>
          </p:cNvPicPr>
          <p:nvPr/>
        </p:nvPicPr>
        <p:blipFill>
          <a:blip r:embed="rId6"/>
          <a:stretch>
            <a:fillRect/>
          </a:stretch>
        </p:blipFill>
        <p:spPr>
          <a:xfrm>
            <a:off x="2978335" y="4798423"/>
            <a:ext cx="356842" cy="415290"/>
          </a:xfrm>
          <a:prstGeom prst="rect">
            <a:avLst/>
          </a:prstGeom>
        </p:spPr>
      </p:pic>
      <p:pic>
        <p:nvPicPr>
          <p:cNvPr id="77" name="Picture 76">
            <a:extLst>
              <a:ext uri="{FF2B5EF4-FFF2-40B4-BE49-F238E27FC236}">
                <a16:creationId xmlns:a16="http://schemas.microsoft.com/office/drawing/2014/main" id="{BD82B732-E8FB-9548-9C22-057651E2FB9B}"/>
              </a:ext>
            </a:extLst>
          </p:cNvPr>
          <p:cNvPicPr>
            <a:picLocks noChangeAspect="1"/>
          </p:cNvPicPr>
          <p:nvPr/>
        </p:nvPicPr>
        <p:blipFill>
          <a:blip r:embed="rId3"/>
          <a:stretch>
            <a:fillRect/>
          </a:stretch>
        </p:blipFill>
        <p:spPr>
          <a:xfrm>
            <a:off x="3459484" y="4393474"/>
            <a:ext cx="356842" cy="415290"/>
          </a:xfrm>
          <a:prstGeom prst="rect">
            <a:avLst/>
          </a:prstGeom>
        </p:spPr>
      </p:pic>
      <p:pic>
        <p:nvPicPr>
          <p:cNvPr id="78" name="Picture 77">
            <a:extLst>
              <a:ext uri="{FF2B5EF4-FFF2-40B4-BE49-F238E27FC236}">
                <a16:creationId xmlns:a16="http://schemas.microsoft.com/office/drawing/2014/main" id="{B8BABD12-E207-8A4F-9E33-D3EC0504C227}"/>
              </a:ext>
            </a:extLst>
          </p:cNvPr>
          <p:cNvPicPr>
            <a:picLocks noChangeAspect="1"/>
          </p:cNvPicPr>
          <p:nvPr/>
        </p:nvPicPr>
        <p:blipFill>
          <a:blip r:embed="rId5"/>
          <a:stretch>
            <a:fillRect/>
          </a:stretch>
        </p:blipFill>
        <p:spPr>
          <a:xfrm>
            <a:off x="3495769" y="3747407"/>
            <a:ext cx="356842" cy="415290"/>
          </a:xfrm>
          <a:prstGeom prst="rect">
            <a:avLst/>
          </a:prstGeom>
        </p:spPr>
      </p:pic>
      <p:pic>
        <p:nvPicPr>
          <p:cNvPr id="79" name="Picture 78">
            <a:extLst>
              <a:ext uri="{FF2B5EF4-FFF2-40B4-BE49-F238E27FC236}">
                <a16:creationId xmlns:a16="http://schemas.microsoft.com/office/drawing/2014/main" id="{C43A3F00-A93D-2044-B753-58F98F0DA487}"/>
              </a:ext>
            </a:extLst>
          </p:cNvPr>
          <p:cNvPicPr>
            <a:picLocks noChangeAspect="1"/>
          </p:cNvPicPr>
          <p:nvPr/>
        </p:nvPicPr>
        <p:blipFill>
          <a:blip r:embed="rId4"/>
          <a:stretch>
            <a:fillRect/>
          </a:stretch>
        </p:blipFill>
        <p:spPr>
          <a:xfrm>
            <a:off x="3878947" y="3982539"/>
            <a:ext cx="356842" cy="415290"/>
          </a:xfrm>
          <a:prstGeom prst="rect">
            <a:avLst/>
          </a:prstGeom>
        </p:spPr>
      </p:pic>
      <p:pic>
        <p:nvPicPr>
          <p:cNvPr id="80" name="Picture 79">
            <a:extLst>
              <a:ext uri="{FF2B5EF4-FFF2-40B4-BE49-F238E27FC236}">
                <a16:creationId xmlns:a16="http://schemas.microsoft.com/office/drawing/2014/main" id="{83FBE51B-773C-E646-BC8F-D476331534E1}"/>
              </a:ext>
            </a:extLst>
          </p:cNvPr>
          <p:cNvPicPr>
            <a:picLocks noChangeAspect="1"/>
          </p:cNvPicPr>
          <p:nvPr/>
        </p:nvPicPr>
        <p:blipFill>
          <a:blip r:embed="rId7"/>
          <a:stretch>
            <a:fillRect/>
          </a:stretch>
        </p:blipFill>
        <p:spPr>
          <a:xfrm>
            <a:off x="3887657" y="3451318"/>
            <a:ext cx="356842" cy="415290"/>
          </a:xfrm>
          <a:prstGeom prst="rect">
            <a:avLst/>
          </a:prstGeom>
        </p:spPr>
      </p:pic>
      <p:pic>
        <p:nvPicPr>
          <p:cNvPr id="81" name="Picture 80">
            <a:extLst>
              <a:ext uri="{FF2B5EF4-FFF2-40B4-BE49-F238E27FC236}">
                <a16:creationId xmlns:a16="http://schemas.microsoft.com/office/drawing/2014/main" id="{1F809F40-EC55-7A4D-985B-A268B11305E2}"/>
              </a:ext>
            </a:extLst>
          </p:cNvPr>
          <p:cNvPicPr>
            <a:picLocks noChangeAspect="1"/>
          </p:cNvPicPr>
          <p:nvPr/>
        </p:nvPicPr>
        <p:blipFill>
          <a:blip r:embed="rId4"/>
          <a:stretch>
            <a:fillRect/>
          </a:stretch>
        </p:blipFill>
        <p:spPr>
          <a:xfrm>
            <a:off x="3368042" y="4979125"/>
            <a:ext cx="356842" cy="415290"/>
          </a:xfrm>
          <a:prstGeom prst="rect">
            <a:avLst/>
          </a:prstGeom>
        </p:spPr>
      </p:pic>
      <p:pic>
        <p:nvPicPr>
          <p:cNvPr id="82" name="Picture 81">
            <a:extLst>
              <a:ext uri="{FF2B5EF4-FFF2-40B4-BE49-F238E27FC236}">
                <a16:creationId xmlns:a16="http://schemas.microsoft.com/office/drawing/2014/main" id="{30151D6B-24F5-F741-8086-C612E2E60B69}"/>
              </a:ext>
            </a:extLst>
          </p:cNvPr>
          <p:cNvPicPr>
            <a:picLocks noChangeAspect="1"/>
          </p:cNvPicPr>
          <p:nvPr/>
        </p:nvPicPr>
        <p:blipFill>
          <a:blip r:embed="rId3"/>
          <a:stretch>
            <a:fillRect/>
          </a:stretch>
        </p:blipFill>
        <p:spPr>
          <a:xfrm>
            <a:off x="3461660" y="3200400"/>
            <a:ext cx="356842" cy="415290"/>
          </a:xfrm>
          <a:prstGeom prst="rect">
            <a:avLst/>
          </a:prstGeom>
        </p:spPr>
      </p:pic>
      <p:pic>
        <p:nvPicPr>
          <p:cNvPr id="83" name="Picture 82">
            <a:extLst>
              <a:ext uri="{FF2B5EF4-FFF2-40B4-BE49-F238E27FC236}">
                <a16:creationId xmlns:a16="http://schemas.microsoft.com/office/drawing/2014/main" id="{B2282B14-1DE6-1D45-82A9-BEEA8906B360}"/>
              </a:ext>
            </a:extLst>
          </p:cNvPr>
          <p:cNvPicPr>
            <a:picLocks noChangeAspect="1"/>
          </p:cNvPicPr>
          <p:nvPr/>
        </p:nvPicPr>
        <p:blipFill>
          <a:blip r:embed="rId6"/>
          <a:stretch>
            <a:fillRect/>
          </a:stretch>
        </p:blipFill>
        <p:spPr>
          <a:xfrm>
            <a:off x="3461660" y="2667000"/>
            <a:ext cx="356842" cy="415290"/>
          </a:xfrm>
          <a:prstGeom prst="rect">
            <a:avLst/>
          </a:prstGeom>
        </p:spPr>
      </p:pic>
      <p:pic>
        <p:nvPicPr>
          <p:cNvPr id="84" name="Picture 83">
            <a:extLst>
              <a:ext uri="{FF2B5EF4-FFF2-40B4-BE49-F238E27FC236}">
                <a16:creationId xmlns:a16="http://schemas.microsoft.com/office/drawing/2014/main" id="{936D5F00-60F9-9049-A51B-CBA3CDA5DFC1}"/>
              </a:ext>
            </a:extLst>
          </p:cNvPr>
          <p:cNvPicPr>
            <a:picLocks noChangeAspect="1"/>
          </p:cNvPicPr>
          <p:nvPr/>
        </p:nvPicPr>
        <p:blipFill>
          <a:blip r:embed="rId6"/>
          <a:stretch>
            <a:fillRect/>
          </a:stretch>
        </p:blipFill>
        <p:spPr>
          <a:xfrm>
            <a:off x="3766460" y="4572000"/>
            <a:ext cx="356842" cy="415290"/>
          </a:xfrm>
          <a:prstGeom prst="rect">
            <a:avLst/>
          </a:prstGeom>
        </p:spPr>
      </p:pic>
      <p:pic>
        <p:nvPicPr>
          <p:cNvPr id="85" name="Picture 84">
            <a:extLst>
              <a:ext uri="{FF2B5EF4-FFF2-40B4-BE49-F238E27FC236}">
                <a16:creationId xmlns:a16="http://schemas.microsoft.com/office/drawing/2014/main" id="{C04A3E21-3FE6-5E45-B82A-0F81FD431D68}"/>
              </a:ext>
            </a:extLst>
          </p:cNvPr>
          <p:cNvPicPr>
            <a:picLocks noChangeAspect="1"/>
          </p:cNvPicPr>
          <p:nvPr/>
        </p:nvPicPr>
        <p:blipFill>
          <a:blip r:embed="rId5"/>
          <a:stretch>
            <a:fillRect/>
          </a:stretch>
        </p:blipFill>
        <p:spPr>
          <a:xfrm>
            <a:off x="3833951" y="2971800"/>
            <a:ext cx="356842" cy="415290"/>
          </a:xfrm>
          <a:prstGeom prst="rect">
            <a:avLst/>
          </a:prstGeom>
        </p:spPr>
      </p:pic>
      <p:pic>
        <p:nvPicPr>
          <p:cNvPr id="86" name="Picture 85">
            <a:extLst>
              <a:ext uri="{FF2B5EF4-FFF2-40B4-BE49-F238E27FC236}">
                <a16:creationId xmlns:a16="http://schemas.microsoft.com/office/drawing/2014/main" id="{925BB300-C05F-D14A-82B6-F80ADEBAC3FF}"/>
              </a:ext>
            </a:extLst>
          </p:cNvPr>
          <p:cNvPicPr>
            <a:picLocks noChangeAspect="1"/>
          </p:cNvPicPr>
          <p:nvPr/>
        </p:nvPicPr>
        <p:blipFill>
          <a:blip r:embed="rId7"/>
          <a:stretch>
            <a:fillRect/>
          </a:stretch>
        </p:blipFill>
        <p:spPr>
          <a:xfrm>
            <a:off x="8006810" y="2700203"/>
            <a:ext cx="356842" cy="415290"/>
          </a:xfrm>
          <a:prstGeom prst="rect">
            <a:avLst/>
          </a:prstGeom>
        </p:spPr>
      </p:pic>
      <p:pic>
        <p:nvPicPr>
          <p:cNvPr id="87" name="Picture 86">
            <a:extLst>
              <a:ext uri="{FF2B5EF4-FFF2-40B4-BE49-F238E27FC236}">
                <a16:creationId xmlns:a16="http://schemas.microsoft.com/office/drawing/2014/main" id="{4F17DA91-7870-B44F-A0DD-50608A343748}"/>
              </a:ext>
            </a:extLst>
          </p:cNvPr>
          <p:cNvPicPr>
            <a:picLocks noChangeAspect="1"/>
          </p:cNvPicPr>
          <p:nvPr/>
        </p:nvPicPr>
        <p:blipFill>
          <a:blip r:embed="rId6"/>
          <a:stretch>
            <a:fillRect/>
          </a:stretch>
        </p:blipFill>
        <p:spPr>
          <a:xfrm>
            <a:off x="8371118" y="2963091"/>
            <a:ext cx="356842" cy="415290"/>
          </a:xfrm>
          <a:prstGeom prst="rect">
            <a:avLst/>
          </a:prstGeom>
        </p:spPr>
      </p:pic>
      <p:pic>
        <p:nvPicPr>
          <p:cNvPr id="88" name="Picture 87">
            <a:extLst>
              <a:ext uri="{FF2B5EF4-FFF2-40B4-BE49-F238E27FC236}">
                <a16:creationId xmlns:a16="http://schemas.microsoft.com/office/drawing/2014/main" id="{A12E1A2C-9ADF-724F-A7BC-7C8DC011928C}"/>
              </a:ext>
            </a:extLst>
          </p:cNvPr>
          <p:cNvPicPr>
            <a:picLocks noChangeAspect="1"/>
          </p:cNvPicPr>
          <p:nvPr/>
        </p:nvPicPr>
        <p:blipFill>
          <a:blip r:embed="rId5"/>
          <a:stretch>
            <a:fillRect/>
          </a:stretch>
        </p:blipFill>
        <p:spPr>
          <a:xfrm>
            <a:off x="8371118" y="2447108"/>
            <a:ext cx="356842" cy="415290"/>
          </a:xfrm>
          <a:prstGeom prst="rect">
            <a:avLst/>
          </a:prstGeom>
        </p:spPr>
      </p:pic>
      <p:pic>
        <p:nvPicPr>
          <p:cNvPr id="89" name="Picture 88">
            <a:extLst>
              <a:ext uri="{FF2B5EF4-FFF2-40B4-BE49-F238E27FC236}">
                <a16:creationId xmlns:a16="http://schemas.microsoft.com/office/drawing/2014/main" id="{F1C47B2A-561D-334D-B9E8-5F14FCD347FA}"/>
              </a:ext>
            </a:extLst>
          </p:cNvPr>
          <p:cNvPicPr>
            <a:picLocks noChangeAspect="1"/>
          </p:cNvPicPr>
          <p:nvPr/>
        </p:nvPicPr>
        <p:blipFill>
          <a:blip r:embed="rId3"/>
          <a:stretch>
            <a:fillRect/>
          </a:stretch>
        </p:blipFill>
        <p:spPr>
          <a:xfrm>
            <a:off x="8523515" y="4800600"/>
            <a:ext cx="356842" cy="415290"/>
          </a:xfrm>
          <a:prstGeom prst="rect">
            <a:avLst/>
          </a:prstGeom>
        </p:spPr>
      </p:pic>
      <p:pic>
        <p:nvPicPr>
          <p:cNvPr id="90" name="Picture 89">
            <a:extLst>
              <a:ext uri="{FF2B5EF4-FFF2-40B4-BE49-F238E27FC236}">
                <a16:creationId xmlns:a16="http://schemas.microsoft.com/office/drawing/2014/main" id="{55295806-43CA-FE4E-B2EC-14B1B66F9C38}"/>
              </a:ext>
            </a:extLst>
          </p:cNvPr>
          <p:cNvPicPr>
            <a:picLocks noChangeAspect="1"/>
          </p:cNvPicPr>
          <p:nvPr/>
        </p:nvPicPr>
        <p:blipFill>
          <a:blip r:embed="rId4"/>
          <a:stretch>
            <a:fillRect/>
          </a:stretch>
        </p:blipFill>
        <p:spPr>
          <a:xfrm>
            <a:off x="8116388" y="4604655"/>
            <a:ext cx="356842" cy="415290"/>
          </a:xfrm>
          <a:prstGeom prst="rect">
            <a:avLst/>
          </a:prstGeom>
        </p:spPr>
      </p:pic>
      <p:pic>
        <p:nvPicPr>
          <p:cNvPr id="91" name="Picture 90">
            <a:extLst>
              <a:ext uri="{FF2B5EF4-FFF2-40B4-BE49-F238E27FC236}">
                <a16:creationId xmlns:a16="http://schemas.microsoft.com/office/drawing/2014/main" id="{22483795-21D6-8D44-90BB-A9399F283B67}"/>
              </a:ext>
            </a:extLst>
          </p:cNvPr>
          <p:cNvPicPr>
            <a:picLocks noChangeAspect="1"/>
          </p:cNvPicPr>
          <p:nvPr/>
        </p:nvPicPr>
        <p:blipFill>
          <a:blip r:embed="rId7"/>
          <a:stretch>
            <a:fillRect/>
          </a:stretch>
        </p:blipFill>
        <p:spPr>
          <a:xfrm>
            <a:off x="8125097" y="5111928"/>
            <a:ext cx="356842" cy="415290"/>
          </a:xfrm>
          <a:prstGeom prst="rect">
            <a:avLst/>
          </a:prstGeom>
        </p:spPr>
      </p:pic>
      <p:sp>
        <p:nvSpPr>
          <p:cNvPr id="108" name="TextBox 107">
            <a:extLst>
              <a:ext uri="{FF2B5EF4-FFF2-40B4-BE49-F238E27FC236}">
                <a16:creationId xmlns:a16="http://schemas.microsoft.com/office/drawing/2014/main" id="{7C7E1BCB-521E-8B4A-ABAE-C82251CC58E5}"/>
              </a:ext>
            </a:extLst>
          </p:cNvPr>
          <p:cNvSpPr txBox="1"/>
          <p:nvPr/>
        </p:nvSpPr>
        <p:spPr>
          <a:xfrm>
            <a:off x="9296495" y="2640452"/>
            <a:ext cx="1641468" cy="369332"/>
          </a:xfrm>
          <a:prstGeom prst="rect">
            <a:avLst/>
          </a:prstGeom>
          <a:noFill/>
        </p:spPr>
        <p:txBody>
          <a:bodyPr wrap="square" rtlCol="0">
            <a:spAutoFit/>
          </a:bodyPr>
          <a:lstStyle/>
          <a:p>
            <a:pPr algn="ctr"/>
            <a:r>
              <a:rPr lang="en-US" dirty="0">
                <a:latin typeface="Fira Sans Condensed Black" panose="020B0A03050000020004" pitchFamily="34" charset="0"/>
              </a:rPr>
              <a:t>Comparison</a:t>
            </a:r>
          </a:p>
        </p:txBody>
      </p:sp>
      <p:sp>
        <p:nvSpPr>
          <p:cNvPr id="109" name="TextBox 108">
            <a:extLst>
              <a:ext uri="{FF2B5EF4-FFF2-40B4-BE49-F238E27FC236}">
                <a16:creationId xmlns:a16="http://schemas.microsoft.com/office/drawing/2014/main" id="{7DFA8ABA-4D04-DB44-BC01-7EDB2DC3812B}"/>
              </a:ext>
            </a:extLst>
          </p:cNvPr>
          <p:cNvSpPr txBox="1"/>
          <p:nvPr/>
        </p:nvSpPr>
        <p:spPr>
          <a:xfrm>
            <a:off x="9340038" y="4861276"/>
            <a:ext cx="1371576" cy="369332"/>
          </a:xfrm>
          <a:prstGeom prst="rect">
            <a:avLst/>
          </a:prstGeom>
          <a:noFill/>
        </p:spPr>
        <p:txBody>
          <a:bodyPr wrap="square" rtlCol="0">
            <a:spAutoFit/>
          </a:bodyPr>
          <a:lstStyle/>
          <a:p>
            <a:pPr algn="ctr"/>
            <a:r>
              <a:rPr lang="en-US" dirty="0">
                <a:latin typeface="Fira Sans Condensed Black" panose="020B0A03050000020004" pitchFamily="34" charset="0"/>
              </a:rPr>
              <a:t>Treatment</a:t>
            </a:r>
          </a:p>
        </p:txBody>
      </p:sp>
    </p:spTree>
    <p:extLst>
      <p:ext uri="{BB962C8B-B14F-4D97-AF65-F5344CB8AC3E}">
        <p14:creationId xmlns:p14="http://schemas.microsoft.com/office/powerpoint/2010/main" val="518060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5" grpId="0" animBg="1"/>
      <p:bldP spid="108" grpId="0"/>
      <p:bldP spid="10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Intuition: How does sample size affect the treatment effect distribution?</a:t>
            </a:r>
          </a:p>
        </p:txBody>
      </p:sp>
      <p:sp>
        <p:nvSpPr>
          <p:cNvPr id="3" name="Content Placeholder 2"/>
          <p:cNvSpPr>
            <a:spLocks noGrp="1"/>
          </p:cNvSpPr>
          <p:nvPr>
            <p:ph idx="1"/>
          </p:nvPr>
        </p:nvSpPr>
        <p:spPr>
          <a:xfrm>
            <a:off x="609600" y="1470582"/>
            <a:ext cx="10972800" cy="715269"/>
          </a:xfrm>
        </p:spPr>
        <p:txBody>
          <a:bodyPr>
            <a:noAutofit/>
          </a:bodyPr>
          <a:lstStyle/>
          <a:p>
            <a:pPr marL="0" indent="0">
              <a:buNone/>
            </a:pPr>
            <a:r>
              <a:rPr lang="en-US" sz="1800" dirty="0">
                <a:solidFill>
                  <a:schemeClr val="accent2"/>
                </a:solidFill>
              </a:rPr>
              <a:t>Larger samples </a:t>
            </a:r>
            <a:r>
              <a:rPr lang="en-US" sz="1800" dirty="0"/>
              <a:t>tend to be more representative of the population and more similar </a:t>
            </a:r>
            <a:br>
              <a:rPr lang="en-US" sz="1800" dirty="0"/>
            </a:br>
            <a:r>
              <a:rPr lang="en-US" sz="1800" dirty="0"/>
              <a:t>to each other.</a:t>
            </a:r>
          </a:p>
          <a:p>
            <a:endParaRPr lang="en-US" sz="1800" dirty="0"/>
          </a:p>
        </p:txBody>
      </p:sp>
      <p:sp>
        <p:nvSpPr>
          <p:cNvPr id="5" name="Slide Number Placeholder 4"/>
          <p:cNvSpPr>
            <a:spLocks noGrp="1"/>
          </p:cNvSpPr>
          <p:nvPr>
            <p:ph type="sldNum" sz="quarter" idx="12"/>
          </p:nvPr>
        </p:nvSpPr>
        <p:spPr/>
        <p:txBody>
          <a:bodyPr/>
          <a:lstStyle/>
          <a:p>
            <a:fld id="{2ECB1696-1F23-9849-960D-916B9EF0C8D4}" type="slidenum">
              <a:rPr lang="en-US" smtClean="0"/>
              <a:pPr/>
              <a:t>25</a:t>
            </a:fld>
            <a:endParaRPr lang="en-US" dirty="0"/>
          </a:p>
        </p:txBody>
      </p:sp>
      <p:sp>
        <p:nvSpPr>
          <p:cNvPr id="37" name="Oval 36">
            <a:extLst>
              <a:ext uri="{FF2B5EF4-FFF2-40B4-BE49-F238E27FC236}">
                <a16:creationId xmlns:a16="http://schemas.microsoft.com/office/drawing/2014/main" id="{4954160F-8F6A-FE4D-9D64-76798F71A168}"/>
              </a:ext>
            </a:extLst>
          </p:cNvPr>
          <p:cNvSpPr>
            <a:spLocks noChangeArrowheads="1"/>
          </p:cNvSpPr>
          <p:nvPr/>
        </p:nvSpPr>
        <p:spPr bwMode="auto">
          <a:xfrm>
            <a:off x="1187511" y="2333897"/>
            <a:ext cx="3335867" cy="3431177"/>
          </a:xfrm>
          <a:prstGeom prst="ellipse">
            <a:avLst/>
          </a:prstGeom>
          <a:solidFill>
            <a:schemeClr val="tx2">
              <a:lumMod val="20000"/>
              <a:lumOff val="80000"/>
            </a:schemeClr>
          </a:solidFill>
          <a:ln w="25400">
            <a:noFill/>
            <a:round/>
            <a:headEnd/>
            <a:tailEnd/>
          </a:ln>
        </p:spPr>
        <p:txBody>
          <a:bodyPr wrap="none" anchor="ctr"/>
          <a:lstStyle/>
          <a:p>
            <a:endParaRPr lang="en-US">
              <a:solidFill>
                <a:srgbClr val="000000"/>
              </a:solidFill>
              <a:latin typeface="Calibri"/>
              <a:cs typeface="Arial" charset="0"/>
            </a:endParaRPr>
          </a:p>
        </p:txBody>
      </p:sp>
      <p:sp>
        <p:nvSpPr>
          <p:cNvPr id="40" name="TextBox 39">
            <a:extLst>
              <a:ext uri="{FF2B5EF4-FFF2-40B4-BE49-F238E27FC236}">
                <a16:creationId xmlns:a16="http://schemas.microsoft.com/office/drawing/2014/main" id="{7346B8D7-FC7B-C949-97D8-56020E09ADBD}"/>
              </a:ext>
            </a:extLst>
          </p:cNvPr>
          <p:cNvSpPr txBox="1"/>
          <p:nvPr/>
        </p:nvSpPr>
        <p:spPr>
          <a:xfrm>
            <a:off x="1915533" y="5819178"/>
            <a:ext cx="1881595" cy="369332"/>
          </a:xfrm>
          <a:prstGeom prst="rect">
            <a:avLst/>
          </a:prstGeom>
          <a:noFill/>
        </p:spPr>
        <p:txBody>
          <a:bodyPr wrap="square" rtlCol="0">
            <a:spAutoFit/>
          </a:bodyPr>
          <a:lstStyle/>
          <a:p>
            <a:pPr algn="ctr"/>
            <a:r>
              <a:rPr lang="en-US" dirty="0">
                <a:latin typeface="Fira Sans Condensed Black" panose="020B0A03050000020004" pitchFamily="34" charset="0"/>
              </a:rPr>
              <a:t>Population</a:t>
            </a:r>
          </a:p>
        </p:txBody>
      </p:sp>
      <p:sp>
        <p:nvSpPr>
          <p:cNvPr id="43" name="Oval 2">
            <a:extLst>
              <a:ext uri="{FF2B5EF4-FFF2-40B4-BE49-F238E27FC236}">
                <a16:creationId xmlns:a16="http://schemas.microsoft.com/office/drawing/2014/main" id="{8BBACE2F-DEAE-E647-A0AE-58E07D0E5525}"/>
              </a:ext>
            </a:extLst>
          </p:cNvPr>
          <p:cNvSpPr>
            <a:spLocks noChangeArrowheads="1"/>
          </p:cNvSpPr>
          <p:nvPr/>
        </p:nvSpPr>
        <p:spPr bwMode="auto">
          <a:xfrm>
            <a:off x="7655224" y="2134180"/>
            <a:ext cx="1505492" cy="1508760"/>
          </a:xfrm>
          <a:prstGeom prst="ellipse">
            <a:avLst/>
          </a:prstGeom>
          <a:solidFill>
            <a:schemeClr val="tx2">
              <a:lumMod val="20000"/>
              <a:lumOff val="80000"/>
            </a:schemeClr>
          </a:solidFill>
          <a:ln w="25400">
            <a:noFill/>
            <a:round/>
            <a:headEnd/>
            <a:tailEnd/>
          </a:ln>
        </p:spPr>
        <p:txBody>
          <a:bodyPr wrap="none" anchor="ctr"/>
          <a:lstStyle/>
          <a:p>
            <a:endParaRPr lang="en-US">
              <a:solidFill>
                <a:srgbClr val="000000"/>
              </a:solidFill>
              <a:latin typeface="Calibri"/>
              <a:cs typeface="Arial" charset="0"/>
            </a:endParaRPr>
          </a:p>
        </p:txBody>
      </p:sp>
      <p:sp>
        <p:nvSpPr>
          <p:cNvPr id="44" name="TextBox 43">
            <a:extLst>
              <a:ext uri="{FF2B5EF4-FFF2-40B4-BE49-F238E27FC236}">
                <a16:creationId xmlns:a16="http://schemas.microsoft.com/office/drawing/2014/main" id="{1C11BF0D-E797-9042-AAD9-770F469B690A}"/>
              </a:ext>
            </a:extLst>
          </p:cNvPr>
          <p:cNvSpPr txBox="1"/>
          <p:nvPr/>
        </p:nvSpPr>
        <p:spPr>
          <a:xfrm>
            <a:off x="9296495" y="2640452"/>
            <a:ext cx="1641468" cy="369332"/>
          </a:xfrm>
          <a:prstGeom prst="rect">
            <a:avLst/>
          </a:prstGeom>
          <a:noFill/>
        </p:spPr>
        <p:txBody>
          <a:bodyPr wrap="square" rtlCol="0">
            <a:spAutoFit/>
          </a:bodyPr>
          <a:lstStyle/>
          <a:p>
            <a:pPr algn="ctr"/>
            <a:r>
              <a:rPr lang="en-US" dirty="0">
                <a:latin typeface="Fira Sans Condensed Black" panose="020B0A03050000020004" pitchFamily="34" charset="0"/>
              </a:rPr>
              <a:t>Comparison</a:t>
            </a:r>
          </a:p>
        </p:txBody>
      </p:sp>
      <p:sp>
        <p:nvSpPr>
          <p:cNvPr id="45" name="Oval 2">
            <a:extLst>
              <a:ext uri="{FF2B5EF4-FFF2-40B4-BE49-F238E27FC236}">
                <a16:creationId xmlns:a16="http://schemas.microsoft.com/office/drawing/2014/main" id="{CF87D496-09A2-DE48-8DA4-B8B6E404F66C}"/>
              </a:ext>
            </a:extLst>
          </p:cNvPr>
          <p:cNvSpPr>
            <a:spLocks noChangeArrowheads="1"/>
          </p:cNvSpPr>
          <p:nvPr/>
        </p:nvSpPr>
        <p:spPr bwMode="auto">
          <a:xfrm>
            <a:off x="7673126" y="4278455"/>
            <a:ext cx="1505492" cy="1508760"/>
          </a:xfrm>
          <a:prstGeom prst="ellipse">
            <a:avLst/>
          </a:prstGeom>
          <a:solidFill>
            <a:schemeClr val="tx2">
              <a:lumMod val="20000"/>
              <a:lumOff val="80000"/>
            </a:schemeClr>
          </a:solidFill>
          <a:ln w="25400">
            <a:noFill/>
            <a:round/>
            <a:headEnd/>
            <a:tailEnd/>
          </a:ln>
        </p:spPr>
        <p:txBody>
          <a:bodyPr wrap="none" anchor="ctr"/>
          <a:lstStyle/>
          <a:p>
            <a:endParaRPr lang="en-US">
              <a:solidFill>
                <a:srgbClr val="000000"/>
              </a:solidFill>
              <a:latin typeface="Calibri"/>
              <a:cs typeface="Arial" charset="0"/>
            </a:endParaRPr>
          </a:p>
        </p:txBody>
      </p:sp>
      <p:sp>
        <p:nvSpPr>
          <p:cNvPr id="46" name="TextBox 45">
            <a:extLst>
              <a:ext uri="{FF2B5EF4-FFF2-40B4-BE49-F238E27FC236}">
                <a16:creationId xmlns:a16="http://schemas.microsoft.com/office/drawing/2014/main" id="{2D21E249-B75F-FE4B-9902-0A2CDB1B6A43}"/>
              </a:ext>
            </a:extLst>
          </p:cNvPr>
          <p:cNvSpPr txBox="1"/>
          <p:nvPr/>
        </p:nvSpPr>
        <p:spPr>
          <a:xfrm>
            <a:off x="9340038" y="4861276"/>
            <a:ext cx="1371576" cy="369332"/>
          </a:xfrm>
          <a:prstGeom prst="rect">
            <a:avLst/>
          </a:prstGeom>
          <a:noFill/>
        </p:spPr>
        <p:txBody>
          <a:bodyPr wrap="square" rtlCol="0">
            <a:spAutoFit/>
          </a:bodyPr>
          <a:lstStyle/>
          <a:p>
            <a:pPr algn="ctr"/>
            <a:r>
              <a:rPr lang="en-US" dirty="0">
                <a:latin typeface="Fira Sans Condensed Black" panose="020B0A03050000020004" pitchFamily="34" charset="0"/>
              </a:rPr>
              <a:t>Treatment</a:t>
            </a:r>
          </a:p>
        </p:txBody>
      </p:sp>
      <p:grpSp>
        <p:nvGrpSpPr>
          <p:cNvPr id="47" name="Group 46">
            <a:extLst>
              <a:ext uri="{FF2B5EF4-FFF2-40B4-BE49-F238E27FC236}">
                <a16:creationId xmlns:a16="http://schemas.microsoft.com/office/drawing/2014/main" id="{560E6502-E310-8742-AD8B-74213495AA44}"/>
              </a:ext>
            </a:extLst>
          </p:cNvPr>
          <p:cNvGrpSpPr/>
          <p:nvPr/>
        </p:nvGrpSpPr>
        <p:grpSpPr>
          <a:xfrm>
            <a:off x="4667794" y="2936966"/>
            <a:ext cx="2699786" cy="2154204"/>
            <a:chOff x="4110446" y="2936966"/>
            <a:chExt cx="2699786" cy="2154204"/>
          </a:xfrm>
        </p:grpSpPr>
        <p:sp>
          <p:nvSpPr>
            <p:cNvPr id="48" name="TextBox 47">
              <a:extLst>
                <a:ext uri="{FF2B5EF4-FFF2-40B4-BE49-F238E27FC236}">
                  <a16:creationId xmlns:a16="http://schemas.microsoft.com/office/drawing/2014/main" id="{85777471-A96F-8F41-B3CB-56F8455322EE}"/>
                </a:ext>
              </a:extLst>
            </p:cNvPr>
            <p:cNvSpPr txBox="1"/>
            <p:nvPr/>
          </p:nvSpPr>
          <p:spPr>
            <a:xfrm>
              <a:off x="4471864" y="3651517"/>
              <a:ext cx="2113128" cy="400110"/>
            </a:xfrm>
            <a:prstGeom prst="rect">
              <a:avLst/>
            </a:prstGeom>
            <a:noFill/>
          </p:spPr>
          <p:txBody>
            <a:bodyPr wrap="square" rtlCol="0">
              <a:spAutoFit/>
            </a:bodyPr>
            <a:lstStyle/>
            <a:p>
              <a:pPr algn="ctr"/>
              <a:r>
                <a:rPr lang="en-US" sz="2000" i="1" dirty="0">
                  <a:latin typeface="Fira Sans Condensed Black" panose="020B0A03050000020004" pitchFamily="34" charset="0"/>
                </a:rPr>
                <a:t>Random sampling</a:t>
              </a:r>
            </a:p>
          </p:txBody>
        </p:sp>
        <p:cxnSp>
          <p:nvCxnSpPr>
            <p:cNvPr id="49" name="Straight Arrow Connector 48">
              <a:extLst>
                <a:ext uri="{FF2B5EF4-FFF2-40B4-BE49-F238E27FC236}">
                  <a16:creationId xmlns:a16="http://schemas.microsoft.com/office/drawing/2014/main" id="{15270230-E84A-184D-9BC9-C150B10AD348}"/>
                </a:ext>
              </a:extLst>
            </p:cNvPr>
            <p:cNvCxnSpPr>
              <a:cxnSpLocks/>
            </p:cNvCxnSpPr>
            <p:nvPr/>
          </p:nvCxnSpPr>
          <p:spPr>
            <a:xfrm>
              <a:off x="4110446" y="5091170"/>
              <a:ext cx="2699786"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95618A-A091-E74C-B392-8198CD64ACB7}"/>
                </a:ext>
              </a:extLst>
            </p:cNvPr>
            <p:cNvCxnSpPr>
              <a:cxnSpLocks/>
            </p:cNvCxnSpPr>
            <p:nvPr/>
          </p:nvCxnSpPr>
          <p:spPr>
            <a:xfrm>
              <a:off x="4110446" y="2936966"/>
              <a:ext cx="2699786"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pic>
        <p:nvPicPr>
          <p:cNvPr id="54" name="Picture 53">
            <a:extLst>
              <a:ext uri="{FF2B5EF4-FFF2-40B4-BE49-F238E27FC236}">
                <a16:creationId xmlns:a16="http://schemas.microsoft.com/office/drawing/2014/main" id="{1EF2C51C-023D-664D-8686-D0BD196E07D6}"/>
              </a:ext>
            </a:extLst>
          </p:cNvPr>
          <p:cNvPicPr>
            <a:picLocks noChangeAspect="1"/>
          </p:cNvPicPr>
          <p:nvPr/>
        </p:nvPicPr>
        <p:blipFill>
          <a:blip r:embed="rId3"/>
          <a:stretch>
            <a:fillRect/>
          </a:stretch>
        </p:blipFill>
        <p:spPr>
          <a:xfrm>
            <a:off x="1754052" y="2859134"/>
            <a:ext cx="356842" cy="415290"/>
          </a:xfrm>
          <a:prstGeom prst="rect">
            <a:avLst/>
          </a:prstGeom>
        </p:spPr>
      </p:pic>
      <p:pic>
        <p:nvPicPr>
          <p:cNvPr id="55" name="Picture 54">
            <a:extLst>
              <a:ext uri="{FF2B5EF4-FFF2-40B4-BE49-F238E27FC236}">
                <a16:creationId xmlns:a16="http://schemas.microsoft.com/office/drawing/2014/main" id="{04B34228-1797-C845-9112-1C59F0175780}"/>
              </a:ext>
            </a:extLst>
          </p:cNvPr>
          <p:cNvPicPr>
            <a:picLocks noChangeAspect="1"/>
          </p:cNvPicPr>
          <p:nvPr/>
        </p:nvPicPr>
        <p:blipFill>
          <a:blip r:embed="rId4"/>
          <a:stretch>
            <a:fillRect/>
          </a:stretch>
        </p:blipFill>
        <p:spPr>
          <a:xfrm>
            <a:off x="2180772" y="2536917"/>
            <a:ext cx="356842" cy="415290"/>
          </a:xfrm>
          <a:prstGeom prst="rect">
            <a:avLst/>
          </a:prstGeom>
        </p:spPr>
      </p:pic>
      <p:pic>
        <p:nvPicPr>
          <p:cNvPr id="56" name="Picture 55">
            <a:extLst>
              <a:ext uri="{FF2B5EF4-FFF2-40B4-BE49-F238E27FC236}">
                <a16:creationId xmlns:a16="http://schemas.microsoft.com/office/drawing/2014/main" id="{51385421-96DF-6A46-A5EB-FF47DF0D70AF}"/>
              </a:ext>
            </a:extLst>
          </p:cNvPr>
          <p:cNvPicPr>
            <a:picLocks noChangeAspect="1"/>
          </p:cNvPicPr>
          <p:nvPr/>
        </p:nvPicPr>
        <p:blipFill>
          <a:blip r:embed="rId5"/>
          <a:stretch>
            <a:fillRect/>
          </a:stretch>
        </p:blipFill>
        <p:spPr>
          <a:xfrm>
            <a:off x="1823720" y="3451317"/>
            <a:ext cx="356842" cy="415290"/>
          </a:xfrm>
          <a:prstGeom prst="rect">
            <a:avLst/>
          </a:prstGeom>
        </p:spPr>
      </p:pic>
      <p:pic>
        <p:nvPicPr>
          <p:cNvPr id="57" name="Picture 56">
            <a:extLst>
              <a:ext uri="{FF2B5EF4-FFF2-40B4-BE49-F238E27FC236}">
                <a16:creationId xmlns:a16="http://schemas.microsoft.com/office/drawing/2014/main" id="{05C1C943-E4EA-324A-AEBD-AC94A85AA363}"/>
              </a:ext>
            </a:extLst>
          </p:cNvPr>
          <p:cNvPicPr>
            <a:picLocks noChangeAspect="1"/>
          </p:cNvPicPr>
          <p:nvPr/>
        </p:nvPicPr>
        <p:blipFill>
          <a:blip r:embed="rId6"/>
          <a:stretch>
            <a:fillRect/>
          </a:stretch>
        </p:blipFill>
        <p:spPr>
          <a:xfrm>
            <a:off x="1388292" y="3259729"/>
            <a:ext cx="356842" cy="415290"/>
          </a:xfrm>
          <a:prstGeom prst="rect">
            <a:avLst/>
          </a:prstGeom>
        </p:spPr>
      </p:pic>
      <p:pic>
        <p:nvPicPr>
          <p:cNvPr id="58" name="Picture 57">
            <a:extLst>
              <a:ext uri="{FF2B5EF4-FFF2-40B4-BE49-F238E27FC236}">
                <a16:creationId xmlns:a16="http://schemas.microsoft.com/office/drawing/2014/main" id="{2256B985-CBAA-7643-AA5D-A05C9D4CE0D3}"/>
              </a:ext>
            </a:extLst>
          </p:cNvPr>
          <p:cNvPicPr>
            <a:picLocks noChangeAspect="1"/>
          </p:cNvPicPr>
          <p:nvPr/>
        </p:nvPicPr>
        <p:blipFill>
          <a:blip r:embed="rId7"/>
          <a:stretch>
            <a:fillRect/>
          </a:stretch>
        </p:blipFill>
        <p:spPr>
          <a:xfrm>
            <a:off x="2163355" y="3068140"/>
            <a:ext cx="356842" cy="415290"/>
          </a:xfrm>
          <a:prstGeom prst="rect">
            <a:avLst/>
          </a:prstGeom>
        </p:spPr>
      </p:pic>
      <p:pic>
        <p:nvPicPr>
          <p:cNvPr id="59" name="Picture 58">
            <a:extLst>
              <a:ext uri="{FF2B5EF4-FFF2-40B4-BE49-F238E27FC236}">
                <a16:creationId xmlns:a16="http://schemas.microsoft.com/office/drawing/2014/main" id="{41A272EE-C3AB-F044-B96D-FA46B094B0E6}"/>
              </a:ext>
            </a:extLst>
          </p:cNvPr>
          <p:cNvPicPr>
            <a:picLocks noChangeAspect="1"/>
          </p:cNvPicPr>
          <p:nvPr/>
        </p:nvPicPr>
        <p:blipFill>
          <a:blip r:embed="rId4"/>
          <a:stretch>
            <a:fillRect/>
          </a:stretch>
        </p:blipFill>
        <p:spPr>
          <a:xfrm>
            <a:off x="2240280" y="3616235"/>
            <a:ext cx="356842" cy="415290"/>
          </a:xfrm>
          <a:prstGeom prst="rect">
            <a:avLst/>
          </a:prstGeom>
        </p:spPr>
      </p:pic>
      <p:pic>
        <p:nvPicPr>
          <p:cNvPr id="60" name="Picture 59">
            <a:extLst>
              <a:ext uri="{FF2B5EF4-FFF2-40B4-BE49-F238E27FC236}">
                <a16:creationId xmlns:a16="http://schemas.microsoft.com/office/drawing/2014/main" id="{803D2837-6F47-E949-B035-6A5444657FCB}"/>
              </a:ext>
            </a:extLst>
          </p:cNvPr>
          <p:cNvPicPr>
            <a:picLocks noChangeAspect="1"/>
          </p:cNvPicPr>
          <p:nvPr/>
        </p:nvPicPr>
        <p:blipFill>
          <a:blip r:embed="rId6"/>
          <a:stretch>
            <a:fillRect/>
          </a:stretch>
        </p:blipFill>
        <p:spPr>
          <a:xfrm>
            <a:off x="2623457" y="3200400"/>
            <a:ext cx="356842" cy="415290"/>
          </a:xfrm>
          <a:prstGeom prst="rect">
            <a:avLst/>
          </a:prstGeom>
        </p:spPr>
      </p:pic>
      <p:pic>
        <p:nvPicPr>
          <p:cNvPr id="61" name="Picture 60">
            <a:extLst>
              <a:ext uri="{FF2B5EF4-FFF2-40B4-BE49-F238E27FC236}">
                <a16:creationId xmlns:a16="http://schemas.microsoft.com/office/drawing/2014/main" id="{74F6232D-2690-7C4C-AD2E-BE94964D2DE9}"/>
              </a:ext>
            </a:extLst>
          </p:cNvPr>
          <p:cNvPicPr>
            <a:picLocks noChangeAspect="1"/>
          </p:cNvPicPr>
          <p:nvPr/>
        </p:nvPicPr>
        <p:blipFill>
          <a:blip r:embed="rId3"/>
          <a:stretch>
            <a:fillRect/>
          </a:stretch>
        </p:blipFill>
        <p:spPr>
          <a:xfrm>
            <a:off x="2623457" y="3810000"/>
            <a:ext cx="356842" cy="415290"/>
          </a:xfrm>
          <a:prstGeom prst="rect">
            <a:avLst/>
          </a:prstGeom>
        </p:spPr>
      </p:pic>
      <p:pic>
        <p:nvPicPr>
          <p:cNvPr id="62" name="Picture 61">
            <a:extLst>
              <a:ext uri="{FF2B5EF4-FFF2-40B4-BE49-F238E27FC236}">
                <a16:creationId xmlns:a16="http://schemas.microsoft.com/office/drawing/2014/main" id="{65EA69BF-F2BC-1447-9C17-E0809A8E28B7}"/>
              </a:ext>
            </a:extLst>
          </p:cNvPr>
          <p:cNvPicPr>
            <a:picLocks noChangeAspect="1"/>
          </p:cNvPicPr>
          <p:nvPr/>
        </p:nvPicPr>
        <p:blipFill>
          <a:blip r:embed="rId5"/>
          <a:stretch>
            <a:fillRect/>
          </a:stretch>
        </p:blipFill>
        <p:spPr>
          <a:xfrm>
            <a:off x="2623457" y="2667000"/>
            <a:ext cx="356842" cy="415290"/>
          </a:xfrm>
          <a:prstGeom prst="rect">
            <a:avLst/>
          </a:prstGeom>
        </p:spPr>
      </p:pic>
      <p:pic>
        <p:nvPicPr>
          <p:cNvPr id="63" name="Picture 62">
            <a:extLst>
              <a:ext uri="{FF2B5EF4-FFF2-40B4-BE49-F238E27FC236}">
                <a16:creationId xmlns:a16="http://schemas.microsoft.com/office/drawing/2014/main" id="{5F69B2CA-C114-6140-B702-D11A0E394502}"/>
              </a:ext>
            </a:extLst>
          </p:cNvPr>
          <p:cNvPicPr>
            <a:picLocks noChangeAspect="1"/>
          </p:cNvPicPr>
          <p:nvPr/>
        </p:nvPicPr>
        <p:blipFill>
          <a:blip r:embed="rId3"/>
          <a:stretch>
            <a:fillRect/>
          </a:stretch>
        </p:blipFill>
        <p:spPr>
          <a:xfrm>
            <a:off x="3034212" y="2528209"/>
            <a:ext cx="356842" cy="415290"/>
          </a:xfrm>
          <a:prstGeom prst="rect">
            <a:avLst/>
          </a:prstGeom>
        </p:spPr>
      </p:pic>
      <p:pic>
        <p:nvPicPr>
          <p:cNvPr id="64" name="Picture 63">
            <a:extLst>
              <a:ext uri="{FF2B5EF4-FFF2-40B4-BE49-F238E27FC236}">
                <a16:creationId xmlns:a16="http://schemas.microsoft.com/office/drawing/2014/main" id="{2907081D-C461-2946-8744-755CCC9066A3}"/>
              </a:ext>
            </a:extLst>
          </p:cNvPr>
          <p:cNvPicPr>
            <a:picLocks noChangeAspect="1"/>
          </p:cNvPicPr>
          <p:nvPr/>
        </p:nvPicPr>
        <p:blipFill>
          <a:blip r:embed="rId7"/>
          <a:stretch>
            <a:fillRect/>
          </a:stretch>
        </p:blipFill>
        <p:spPr>
          <a:xfrm>
            <a:off x="3016795" y="3042014"/>
            <a:ext cx="356842" cy="415290"/>
          </a:xfrm>
          <a:prstGeom prst="rect">
            <a:avLst/>
          </a:prstGeom>
        </p:spPr>
      </p:pic>
      <p:pic>
        <p:nvPicPr>
          <p:cNvPr id="65" name="Picture 64">
            <a:extLst>
              <a:ext uri="{FF2B5EF4-FFF2-40B4-BE49-F238E27FC236}">
                <a16:creationId xmlns:a16="http://schemas.microsoft.com/office/drawing/2014/main" id="{B82E8F39-119F-6B44-800B-B0DC7D4AEDDA}"/>
              </a:ext>
            </a:extLst>
          </p:cNvPr>
          <p:cNvPicPr>
            <a:picLocks noChangeAspect="1"/>
          </p:cNvPicPr>
          <p:nvPr/>
        </p:nvPicPr>
        <p:blipFill>
          <a:blip r:embed="rId7"/>
          <a:stretch>
            <a:fillRect/>
          </a:stretch>
        </p:blipFill>
        <p:spPr>
          <a:xfrm>
            <a:off x="1275081" y="3808369"/>
            <a:ext cx="356842" cy="415290"/>
          </a:xfrm>
          <a:prstGeom prst="rect">
            <a:avLst/>
          </a:prstGeom>
        </p:spPr>
      </p:pic>
      <p:pic>
        <p:nvPicPr>
          <p:cNvPr id="66" name="Picture 65">
            <a:extLst>
              <a:ext uri="{FF2B5EF4-FFF2-40B4-BE49-F238E27FC236}">
                <a16:creationId xmlns:a16="http://schemas.microsoft.com/office/drawing/2014/main" id="{F28BC3F8-CAEF-FD48-85F5-2B683124E188}"/>
              </a:ext>
            </a:extLst>
          </p:cNvPr>
          <p:cNvPicPr>
            <a:picLocks noChangeAspect="1"/>
          </p:cNvPicPr>
          <p:nvPr/>
        </p:nvPicPr>
        <p:blipFill>
          <a:blip r:embed="rId3"/>
          <a:stretch>
            <a:fillRect/>
          </a:stretch>
        </p:blipFill>
        <p:spPr>
          <a:xfrm>
            <a:off x="1736634" y="4008666"/>
            <a:ext cx="356842" cy="415290"/>
          </a:xfrm>
          <a:prstGeom prst="rect">
            <a:avLst/>
          </a:prstGeom>
        </p:spPr>
      </p:pic>
      <p:pic>
        <p:nvPicPr>
          <p:cNvPr id="67" name="Picture 66">
            <a:extLst>
              <a:ext uri="{FF2B5EF4-FFF2-40B4-BE49-F238E27FC236}">
                <a16:creationId xmlns:a16="http://schemas.microsoft.com/office/drawing/2014/main" id="{894D7B6C-DF43-B84C-B1AE-4E2BD8BFA9E0}"/>
              </a:ext>
            </a:extLst>
          </p:cNvPr>
          <p:cNvPicPr>
            <a:picLocks noChangeAspect="1"/>
          </p:cNvPicPr>
          <p:nvPr/>
        </p:nvPicPr>
        <p:blipFill>
          <a:blip r:embed="rId4"/>
          <a:stretch>
            <a:fillRect/>
          </a:stretch>
        </p:blipFill>
        <p:spPr>
          <a:xfrm>
            <a:off x="1404258" y="4339046"/>
            <a:ext cx="356842" cy="415290"/>
          </a:xfrm>
          <a:prstGeom prst="rect">
            <a:avLst/>
          </a:prstGeom>
        </p:spPr>
      </p:pic>
      <p:pic>
        <p:nvPicPr>
          <p:cNvPr id="68" name="Picture 67">
            <a:extLst>
              <a:ext uri="{FF2B5EF4-FFF2-40B4-BE49-F238E27FC236}">
                <a16:creationId xmlns:a16="http://schemas.microsoft.com/office/drawing/2014/main" id="{F4168F61-D11A-1342-94EA-CB3821EE9AA0}"/>
              </a:ext>
            </a:extLst>
          </p:cNvPr>
          <p:cNvPicPr>
            <a:picLocks noChangeAspect="1"/>
          </p:cNvPicPr>
          <p:nvPr/>
        </p:nvPicPr>
        <p:blipFill>
          <a:blip r:embed="rId5"/>
          <a:stretch>
            <a:fillRect/>
          </a:stretch>
        </p:blipFill>
        <p:spPr>
          <a:xfrm>
            <a:off x="2180772" y="4156710"/>
            <a:ext cx="356842" cy="415290"/>
          </a:xfrm>
          <a:prstGeom prst="rect">
            <a:avLst/>
          </a:prstGeom>
        </p:spPr>
      </p:pic>
      <p:pic>
        <p:nvPicPr>
          <p:cNvPr id="69" name="Picture 68">
            <a:extLst>
              <a:ext uri="{FF2B5EF4-FFF2-40B4-BE49-F238E27FC236}">
                <a16:creationId xmlns:a16="http://schemas.microsoft.com/office/drawing/2014/main" id="{CB170FAB-06E4-7D45-A6E1-B3A9FB9103FA}"/>
              </a:ext>
            </a:extLst>
          </p:cNvPr>
          <p:cNvPicPr>
            <a:picLocks noChangeAspect="1"/>
          </p:cNvPicPr>
          <p:nvPr/>
        </p:nvPicPr>
        <p:blipFill>
          <a:blip r:embed="rId6"/>
          <a:stretch>
            <a:fillRect/>
          </a:stretch>
        </p:blipFill>
        <p:spPr>
          <a:xfrm>
            <a:off x="1796142" y="4637314"/>
            <a:ext cx="356842" cy="415290"/>
          </a:xfrm>
          <a:prstGeom prst="rect">
            <a:avLst/>
          </a:prstGeom>
        </p:spPr>
      </p:pic>
      <p:pic>
        <p:nvPicPr>
          <p:cNvPr id="70" name="Picture 69">
            <a:extLst>
              <a:ext uri="{FF2B5EF4-FFF2-40B4-BE49-F238E27FC236}">
                <a16:creationId xmlns:a16="http://schemas.microsoft.com/office/drawing/2014/main" id="{B2C962D5-4DB8-5A48-BD4A-4F6D654B6A5F}"/>
              </a:ext>
            </a:extLst>
          </p:cNvPr>
          <p:cNvPicPr>
            <a:picLocks noChangeAspect="1"/>
          </p:cNvPicPr>
          <p:nvPr/>
        </p:nvPicPr>
        <p:blipFill>
          <a:blip r:embed="rId3"/>
          <a:stretch>
            <a:fillRect/>
          </a:stretch>
        </p:blipFill>
        <p:spPr>
          <a:xfrm>
            <a:off x="2450737" y="4653100"/>
            <a:ext cx="356842" cy="415290"/>
          </a:xfrm>
          <a:prstGeom prst="rect">
            <a:avLst/>
          </a:prstGeom>
        </p:spPr>
      </p:pic>
      <p:pic>
        <p:nvPicPr>
          <p:cNvPr id="71" name="Picture 70">
            <a:extLst>
              <a:ext uri="{FF2B5EF4-FFF2-40B4-BE49-F238E27FC236}">
                <a16:creationId xmlns:a16="http://schemas.microsoft.com/office/drawing/2014/main" id="{2C81C925-C4EB-4F42-8F2D-C60160F9E2BD}"/>
              </a:ext>
            </a:extLst>
          </p:cNvPr>
          <p:cNvPicPr>
            <a:picLocks noChangeAspect="1"/>
          </p:cNvPicPr>
          <p:nvPr/>
        </p:nvPicPr>
        <p:blipFill>
          <a:blip r:embed="rId7"/>
          <a:stretch>
            <a:fillRect/>
          </a:stretch>
        </p:blipFill>
        <p:spPr>
          <a:xfrm>
            <a:off x="2111103" y="4992734"/>
            <a:ext cx="356842" cy="415290"/>
          </a:xfrm>
          <a:prstGeom prst="rect">
            <a:avLst/>
          </a:prstGeom>
        </p:spPr>
      </p:pic>
      <p:pic>
        <p:nvPicPr>
          <p:cNvPr id="72" name="Picture 71">
            <a:extLst>
              <a:ext uri="{FF2B5EF4-FFF2-40B4-BE49-F238E27FC236}">
                <a16:creationId xmlns:a16="http://schemas.microsoft.com/office/drawing/2014/main" id="{11F92493-039F-EA47-973E-782E293FEBAD}"/>
              </a:ext>
            </a:extLst>
          </p:cNvPr>
          <p:cNvPicPr>
            <a:picLocks noChangeAspect="1"/>
          </p:cNvPicPr>
          <p:nvPr/>
        </p:nvPicPr>
        <p:blipFill>
          <a:blip r:embed="rId4"/>
          <a:stretch>
            <a:fillRect/>
          </a:stretch>
        </p:blipFill>
        <p:spPr>
          <a:xfrm>
            <a:off x="3004457" y="3505200"/>
            <a:ext cx="356842" cy="415290"/>
          </a:xfrm>
          <a:prstGeom prst="rect">
            <a:avLst/>
          </a:prstGeom>
        </p:spPr>
      </p:pic>
      <p:pic>
        <p:nvPicPr>
          <p:cNvPr id="73" name="Picture 72">
            <a:extLst>
              <a:ext uri="{FF2B5EF4-FFF2-40B4-BE49-F238E27FC236}">
                <a16:creationId xmlns:a16="http://schemas.microsoft.com/office/drawing/2014/main" id="{A86CE1B3-EDF7-A34E-8D0B-DC014F15C375}"/>
              </a:ext>
            </a:extLst>
          </p:cNvPr>
          <p:cNvPicPr>
            <a:picLocks noChangeAspect="1"/>
          </p:cNvPicPr>
          <p:nvPr/>
        </p:nvPicPr>
        <p:blipFill>
          <a:blip r:embed="rId5"/>
          <a:stretch>
            <a:fillRect/>
          </a:stretch>
        </p:blipFill>
        <p:spPr>
          <a:xfrm>
            <a:off x="2623457" y="5181600"/>
            <a:ext cx="356842" cy="415290"/>
          </a:xfrm>
          <a:prstGeom prst="rect">
            <a:avLst/>
          </a:prstGeom>
        </p:spPr>
      </p:pic>
      <p:pic>
        <p:nvPicPr>
          <p:cNvPr id="74" name="Picture 73">
            <a:extLst>
              <a:ext uri="{FF2B5EF4-FFF2-40B4-BE49-F238E27FC236}">
                <a16:creationId xmlns:a16="http://schemas.microsoft.com/office/drawing/2014/main" id="{FB6CC62E-95BB-F341-9E38-10E4D5441E31}"/>
              </a:ext>
            </a:extLst>
          </p:cNvPr>
          <p:cNvPicPr>
            <a:picLocks noChangeAspect="1"/>
          </p:cNvPicPr>
          <p:nvPr/>
        </p:nvPicPr>
        <p:blipFill>
          <a:blip r:embed="rId7"/>
          <a:stretch>
            <a:fillRect/>
          </a:stretch>
        </p:blipFill>
        <p:spPr>
          <a:xfrm>
            <a:off x="3139440" y="4088674"/>
            <a:ext cx="356842" cy="415290"/>
          </a:xfrm>
          <a:prstGeom prst="rect">
            <a:avLst/>
          </a:prstGeom>
        </p:spPr>
      </p:pic>
      <p:pic>
        <p:nvPicPr>
          <p:cNvPr id="75" name="Picture 74">
            <a:extLst>
              <a:ext uri="{FF2B5EF4-FFF2-40B4-BE49-F238E27FC236}">
                <a16:creationId xmlns:a16="http://schemas.microsoft.com/office/drawing/2014/main" id="{9F2D8637-FEE8-5D45-81B7-5E98F336595D}"/>
              </a:ext>
            </a:extLst>
          </p:cNvPr>
          <p:cNvPicPr>
            <a:picLocks noChangeAspect="1"/>
          </p:cNvPicPr>
          <p:nvPr/>
        </p:nvPicPr>
        <p:blipFill>
          <a:blip r:embed="rId4"/>
          <a:stretch>
            <a:fillRect/>
          </a:stretch>
        </p:blipFill>
        <p:spPr>
          <a:xfrm>
            <a:off x="2749731" y="4291148"/>
            <a:ext cx="356842" cy="415290"/>
          </a:xfrm>
          <a:prstGeom prst="rect">
            <a:avLst/>
          </a:prstGeom>
        </p:spPr>
      </p:pic>
      <p:pic>
        <p:nvPicPr>
          <p:cNvPr id="76" name="Picture 75">
            <a:extLst>
              <a:ext uri="{FF2B5EF4-FFF2-40B4-BE49-F238E27FC236}">
                <a16:creationId xmlns:a16="http://schemas.microsoft.com/office/drawing/2014/main" id="{ED987F06-8560-3548-A31D-A1CDCA5C217D}"/>
              </a:ext>
            </a:extLst>
          </p:cNvPr>
          <p:cNvPicPr>
            <a:picLocks noChangeAspect="1"/>
          </p:cNvPicPr>
          <p:nvPr/>
        </p:nvPicPr>
        <p:blipFill>
          <a:blip r:embed="rId6"/>
          <a:stretch>
            <a:fillRect/>
          </a:stretch>
        </p:blipFill>
        <p:spPr>
          <a:xfrm>
            <a:off x="2978332" y="4798423"/>
            <a:ext cx="356842" cy="415290"/>
          </a:xfrm>
          <a:prstGeom prst="rect">
            <a:avLst/>
          </a:prstGeom>
        </p:spPr>
      </p:pic>
      <p:pic>
        <p:nvPicPr>
          <p:cNvPr id="77" name="Picture 76">
            <a:extLst>
              <a:ext uri="{FF2B5EF4-FFF2-40B4-BE49-F238E27FC236}">
                <a16:creationId xmlns:a16="http://schemas.microsoft.com/office/drawing/2014/main" id="{336A1638-F749-C34C-940F-0DD65684047C}"/>
              </a:ext>
            </a:extLst>
          </p:cNvPr>
          <p:cNvPicPr>
            <a:picLocks noChangeAspect="1"/>
          </p:cNvPicPr>
          <p:nvPr/>
        </p:nvPicPr>
        <p:blipFill>
          <a:blip r:embed="rId3"/>
          <a:stretch>
            <a:fillRect/>
          </a:stretch>
        </p:blipFill>
        <p:spPr>
          <a:xfrm>
            <a:off x="3459481" y="4393474"/>
            <a:ext cx="356842" cy="415290"/>
          </a:xfrm>
          <a:prstGeom prst="rect">
            <a:avLst/>
          </a:prstGeom>
        </p:spPr>
      </p:pic>
      <p:pic>
        <p:nvPicPr>
          <p:cNvPr id="78" name="Picture 77">
            <a:extLst>
              <a:ext uri="{FF2B5EF4-FFF2-40B4-BE49-F238E27FC236}">
                <a16:creationId xmlns:a16="http://schemas.microsoft.com/office/drawing/2014/main" id="{297BE249-48C7-BD44-891F-134EBD02353B}"/>
              </a:ext>
            </a:extLst>
          </p:cNvPr>
          <p:cNvPicPr>
            <a:picLocks noChangeAspect="1"/>
          </p:cNvPicPr>
          <p:nvPr/>
        </p:nvPicPr>
        <p:blipFill>
          <a:blip r:embed="rId5"/>
          <a:stretch>
            <a:fillRect/>
          </a:stretch>
        </p:blipFill>
        <p:spPr>
          <a:xfrm>
            <a:off x="3495766" y="3747407"/>
            <a:ext cx="356842" cy="415290"/>
          </a:xfrm>
          <a:prstGeom prst="rect">
            <a:avLst/>
          </a:prstGeom>
        </p:spPr>
      </p:pic>
      <p:pic>
        <p:nvPicPr>
          <p:cNvPr id="79" name="Picture 78">
            <a:extLst>
              <a:ext uri="{FF2B5EF4-FFF2-40B4-BE49-F238E27FC236}">
                <a16:creationId xmlns:a16="http://schemas.microsoft.com/office/drawing/2014/main" id="{0A7AE18C-CD20-4A4D-A6DB-8DEF917C73F1}"/>
              </a:ext>
            </a:extLst>
          </p:cNvPr>
          <p:cNvPicPr>
            <a:picLocks noChangeAspect="1"/>
          </p:cNvPicPr>
          <p:nvPr/>
        </p:nvPicPr>
        <p:blipFill>
          <a:blip r:embed="rId4"/>
          <a:stretch>
            <a:fillRect/>
          </a:stretch>
        </p:blipFill>
        <p:spPr>
          <a:xfrm>
            <a:off x="3878944" y="3982539"/>
            <a:ext cx="356842" cy="415290"/>
          </a:xfrm>
          <a:prstGeom prst="rect">
            <a:avLst/>
          </a:prstGeom>
        </p:spPr>
      </p:pic>
      <p:pic>
        <p:nvPicPr>
          <p:cNvPr id="80" name="Picture 79">
            <a:extLst>
              <a:ext uri="{FF2B5EF4-FFF2-40B4-BE49-F238E27FC236}">
                <a16:creationId xmlns:a16="http://schemas.microsoft.com/office/drawing/2014/main" id="{CA4917A0-96AF-E64A-BDF1-FDA784E6381F}"/>
              </a:ext>
            </a:extLst>
          </p:cNvPr>
          <p:cNvPicPr>
            <a:picLocks noChangeAspect="1"/>
          </p:cNvPicPr>
          <p:nvPr/>
        </p:nvPicPr>
        <p:blipFill>
          <a:blip r:embed="rId7"/>
          <a:stretch>
            <a:fillRect/>
          </a:stretch>
        </p:blipFill>
        <p:spPr>
          <a:xfrm>
            <a:off x="3887654" y="3451318"/>
            <a:ext cx="356842" cy="415290"/>
          </a:xfrm>
          <a:prstGeom prst="rect">
            <a:avLst/>
          </a:prstGeom>
        </p:spPr>
      </p:pic>
      <p:pic>
        <p:nvPicPr>
          <p:cNvPr id="81" name="Picture 80">
            <a:extLst>
              <a:ext uri="{FF2B5EF4-FFF2-40B4-BE49-F238E27FC236}">
                <a16:creationId xmlns:a16="http://schemas.microsoft.com/office/drawing/2014/main" id="{993D34EA-8D82-EE41-B810-99349CE69922}"/>
              </a:ext>
            </a:extLst>
          </p:cNvPr>
          <p:cNvPicPr>
            <a:picLocks noChangeAspect="1"/>
          </p:cNvPicPr>
          <p:nvPr/>
        </p:nvPicPr>
        <p:blipFill>
          <a:blip r:embed="rId4"/>
          <a:stretch>
            <a:fillRect/>
          </a:stretch>
        </p:blipFill>
        <p:spPr>
          <a:xfrm>
            <a:off x="3368039" y="4979125"/>
            <a:ext cx="356842" cy="415290"/>
          </a:xfrm>
          <a:prstGeom prst="rect">
            <a:avLst/>
          </a:prstGeom>
        </p:spPr>
      </p:pic>
      <p:pic>
        <p:nvPicPr>
          <p:cNvPr id="82" name="Picture 81">
            <a:extLst>
              <a:ext uri="{FF2B5EF4-FFF2-40B4-BE49-F238E27FC236}">
                <a16:creationId xmlns:a16="http://schemas.microsoft.com/office/drawing/2014/main" id="{164A6F8E-0F3A-5F40-B78E-E369B0623C72}"/>
              </a:ext>
            </a:extLst>
          </p:cNvPr>
          <p:cNvPicPr>
            <a:picLocks noChangeAspect="1"/>
          </p:cNvPicPr>
          <p:nvPr/>
        </p:nvPicPr>
        <p:blipFill>
          <a:blip r:embed="rId3"/>
          <a:stretch>
            <a:fillRect/>
          </a:stretch>
        </p:blipFill>
        <p:spPr>
          <a:xfrm>
            <a:off x="3461657" y="3200400"/>
            <a:ext cx="356842" cy="415290"/>
          </a:xfrm>
          <a:prstGeom prst="rect">
            <a:avLst/>
          </a:prstGeom>
        </p:spPr>
      </p:pic>
      <p:pic>
        <p:nvPicPr>
          <p:cNvPr id="83" name="Picture 82">
            <a:extLst>
              <a:ext uri="{FF2B5EF4-FFF2-40B4-BE49-F238E27FC236}">
                <a16:creationId xmlns:a16="http://schemas.microsoft.com/office/drawing/2014/main" id="{B32AF06D-7D92-DB43-AF9D-125CE1BCA469}"/>
              </a:ext>
            </a:extLst>
          </p:cNvPr>
          <p:cNvPicPr>
            <a:picLocks noChangeAspect="1"/>
          </p:cNvPicPr>
          <p:nvPr/>
        </p:nvPicPr>
        <p:blipFill>
          <a:blip r:embed="rId6"/>
          <a:stretch>
            <a:fillRect/>
          </a:stretch>
        </p:blipFill>
        <p:spPr>
          <a:xfrm>
            <a:off x="3461657" y="2667000"/>
            <a:ext cx="356842" cy="415290"/>
          </a:xfrm>
          <a:prstGeom prst="rect">
            <a:avLst/>
          </a:prstGeom>
        </p:spPr>
      </p:pic>
      <p:pic>
        <p:nvPicPr>
          <p:cNvPr id="84" name="Picture 83">
            <a:extLst>
              <a:ext uri="{FF2B5EF4-FFF2-40B4-BE49-F238E27FC236}">
                <a16:creationId xmlns:a16="http://schemas.microsoft.com/office/drawing/2014/main" id="{BDB16A20-DBE6-D848-91E9-CD140A72B320}"/>
              </a:ext>
            </a:extLst>
          </p:cNvPr>
          <p:cNvPicPr>
            <a:picLocks noChangeAspect="1"/>
          </p:cNvPicPr>
          <p:nvPr/>
        </p:nvPicPr>
        <p:blipFill>
          <a:blip r:embed="rId6"/>
          <a:stretch>
            <a:fillRect/>
          </a:stretch>
        </p:blipFill>
        <p:spPr>
          <a:xfrm>
            <a:off x="3766457" y="4572000"/>
            <a:ext cx="356842" cy="415290"/>
          </a:xfrm>
          <a:prstGeom prst="rect">
            <a:avLst/>
          </a:prstGeom>
        </p:spPr>
      </p:pic>
      <p:pic>
        <p:nvPicPr>
          <p:cNvPr id="85" name="Picture 84">
            <a:extLst>
              <a:ext uri="{FF2B5EF4-FFF2-40B4-BE49-F238E27FC236}">
                <a16:creationId xmlns:a16="http://schemas.microsoft.com/office/drawing/2014/main" id="{7929776C-5DF5-EE4C-B30B-3E15B163AC4B}"/>
              </a:ext>
            </a:extLst>
          </p:cNvPr>
          <p:cNvPicPr>
            <a:picLocks noChangeAspect="1"/>
          </p:cNvPicPr>
          <p:nvPr/>
        </p:nvPicPr>
        <p:blipFill>
          <a:blip r:embed="rId5"/>
          <a:stretch>
            <a:fillRect/>
          </a:stretch>
        </p:blipFill>
        <p:spPr>
          <a:xfrm>
            <a:off x="3833948" y="2971800"/>
            <a:ext cx="356842" cy="415290"/>
          </a:xfrm>
          <a:prstGeom prst="rect">
            <a:avLst/>
          </a:prstGeom>
        </p:spPr>
      </p:pic>
      <p:pic>
        <p:nvPicPr>
          <p:cNvPr id="86" name="Picture 85">
            <a:extLst>
              <a:ext uri="{FF2B5EF4-FFF2-40B4-BE49-F238E27FC236}">
                <a16:creationId xmlns:a16="http://schemas.microsoft.com/office/drawing/2014/main" id="{92ED36F1-FA73-D14D-9688-E6CB10DF3879}"/>
              </a:ext>
            </a:extLst>
          </p:cNvPr>
          <p:cNvPicPr>
            <a:picLocks noChangeAspect="1"/>
          </p:cNvPicPr>
          <p:nvPr/>
        </p:nvPicPr>
        <p:blipFill>
          <a:blip r:embed="rId7"/>
          <a:stretch>
            <a:fillRect/>
          </a:stretch>
        </p:blipFill>
        <p:spPr>
          <a:xfrm>
            <a:off x="7858761" y="2830832"/>
            <a:ext cx="356842" cy="415290"/>
          </a:xfrm>
          <a:prstGeom prst="rect">
            <a:avLst/>
          </a:prstGeom>
        </p:spPr>
      </p:pic>
      <p:pic>
        <p:nvPicPr>
          <p:cNvPr id="87" name="Picture 86">
            <a:extLst>
              <a:ext uri="{FF2B5EF4-FFF2-40B4-BE49-F238E27FC236}">
                <a16:creationId xmlns:a16="http://schemas.microsoft.com/office/drawing/2014/main" id="{2D4B794F-5C6E-B84E-909E-F7845E3C695C}"/>
              </a:ext>
            </a:extLst>
          </p:cNvPr>
          <p:cNvPicPr>
            <a:picLocks noChangeAspect="1"/>
          </p:cNvPicPr>
          <p:nvPr/>
        </p:nvPicPr>
        <p:blipFill>
          <a:blip r:embed="rId6"/>
          <a:stretch>
            <a:fillRect/>
          </a:stretch>
        </p:blipFill>
        <p:spPr>
          <a:xfrm>
            <a:off x="8223069" y="3145971"/>
            <a:ext cx="356842" cy="415290"/>
          </a:xfrm>
          <a:prstGeom prst="rect">
            <a:avLst/>
          </a:prstGeom>
        </p:spPr>
      </p:pic>
      <p:pic>
        <p:nvPicPr>
          <p:cNvPr id="88" name="Picture 87">
            <a:extLst>
              <a:ext uri="{FF2B5EF4-FFF2-40B4-BE49-F238E27FC236}">
                <a16:creationId xmlns:a16="http://schemas.microsoft.com/office/drawing/2014/main" id="{F325AD85-B2AC-364E-860F-5B1113EA6B8F}"/>
              </a:ext>
            </a:extLst>
          </p:cNvPr>
          <p:cNvPicPr>
            <a:picLocks noChangeAspect="1"/>
          </p:cNvPicPr>
          <p:nvPr/>
        </p:nvPicPr>
        <p:blipFill>
          <a:blip r:embed="rId5"/>
          <a:stretch>
            <a:fillRect/>
          </a:stretch>
        </p:blipFill>
        <p:spPr>
          <a:xfrm>
            <a:off x="8623664" y="2368731"/>
            <a:ext cx="356842" cy="415290"/>
          </a:xfrm>
          <a:prstGeom prst="rect">
            <a:avLst/>
          </a:prstGeom>
        </p:spPr>
      </p:pic>
      <p:pic>
        <p:nvPicPr>
          <p:cNvPr id="89" name="Picture 88">
            <a:extLst>
              <a:ext uri="{FF2B5EF4-FFF2-40B4-BE49-F238E27FC236}">
                <a16:creationId xmlns:a16="http://schemas.microsoft.com/office/drawing/2014/main" id="{F7EF38DC-F87A-4D49-8E73-FB010CC731E3}"/>
              </a:ext>
            </a:extLst>
          </p:cNvPr>
          <p:cNvPicPr>
            <a:picLocks noChangeAspect="1"/>
          </p:cNvPicPr>
          <p:nvPr/>
        </p:nvPicPr>
        <p:blipFill>
          <a:blip r:embed="rId3"/>
          <a:stretch>
            <a:fillRect/>
          </a:stretch>
        </p:blipFill>
        <p:spPr>
          <a:xfrm>
            <a:off x="8279672" y="5296989"/>
            <a:ext cx="356842" cy="415290"/>
          </a:xfrm>
          <a:prstGeom prst="rect">
            <a:avLst/>
          </a:prstGeom>
        </p:spPr>
      </p:pic>
      <p:pic>
        <p:nvPicPr>
          <p:cNvPr id="90" name="Picture 89">
            <a:extLst>
              <a:ext uri="{FF2B5EF4-FFF2-40B4-BE49-F238E27FC236}">
                <a16:creationId xmlns:a16="http://schemas.microsoft.com/office/drawing/2014/main" id="{CDD3EC9D-7D29-0946-A7B1-1C4953918F62}"/>
              </a:ext>
            </a:extLst>
          </p:cNvPr>
          <p:cNvPicPr>
            <a:picLocks noChangeAspect="1"/>
          </p:cNvPicPr>
          <p:nvPr/>
        </p:nvPicPr>
        <p:blipFill>
          <a:blip r:embed="rId4"/>
          <a:stretch>
            <a:fillRect/>
          </a:stretch>
        </p:blipFill>
        <p:spPr>
          <a:xfrm>
            <a:off x="8151220" y="4308565"/>
            <a:ext cx="356842" cy="415290"/>
          </a:xfrm>
          <a:prstGeom prst="rect">
            <a:avLst/>
          </a:prstGeom>
        </p:spPr>
      </p:pic>
      <p:pic>
        <p:nvPicPr>
          <p:cNvPr id="91" name="Picture 90">
            <a:extLst>
              <a:ext uri="{FF2B5EF4-FFF2-40B4-BE49-F238E27FC236}">
                <a16:creationId xmlns:a16="http://schemas.microsoft.com/office/drawing/2014/main" id="{ED06F5E0-C600-FC45-AC5B-DD7E6CCE1E8C}"/>
              </a:ext>
            </a:extLst>
          </p:cNvPr>
          <p:cNvPicPr>
            <a:picLocks noChangeAspect="1"/>
          </p:cNvPicPr>
          <p:nvPr/>
        </p:nvPicPr>
        <p:blipFill>
          <a:blip r:embed="rId7"/>
          <a:stretch>
            <a:fillRect/>
          </a:stretch>
        </p:blipFill>
        <p:spPr>
          <a:xfrm>
            <a:off x="7924796" y="5085802"/>
            <a:ext cx="356842" cy="415290"/>
          </a:xfrm>
          <a:prstGeom prst="rect">
            <a:avLst/>
          </a:prstGeom>
        </p:spPr>
      </p:pic>
      <p:pic>
        <p:nvPicPr>
          <p:cNvPr id="92" name="Picture 91">
            <a:extLst>
              <a:ext uri="{FF2B5EF4-FFF2-40B4-BE49-F238E27FC236}">
                <a16:creationId xmlns:a16="http://schemas.microsoft.com/office/drawing/2014/main" id="{ECCCE133-8009-6D40-BD8C-13C48087DFD3}"/>
              </a:ext>
            </a:extLst>
          </p:cNvPr>
          <p:cNvPicPr>
            <a:picLocks noChangeAspect="1"/>
          </p:cNvPicPr>
          <p:nvPr/>
        </p:nvPicPr>
        <p:blipFill>
          <a:blip r:embed="rId4"/>
          <a:stretch>
            <a:fillRect/>
          </a:stretch>
        </p:blipFill>
        <p:spPr>
          <a:xfrm>
            <a:off x="8257902" y="2640874"/>
            <a:ext cx="356842" cy="415290"/>
          </a:xfrm>
          <a:prstGeom prst="rect">
            <a:avLst/>
          </a:prstGeom>
        </p:spPr>
      </p:pic>
      <p:pic>
        <p:nvPicPr>
          <p:cNvPr id="93" name="Picture 92">
            <a:extLst>
              <a:ext uri="{FF2B5EF4-FFF2-40B4-BE49-F238E27FC236}">
                <a16:creationId xmlns:a16="http://schemas.microsoft.com/office/drawing/2014/main" id="{47520356-3125-1747-831E-956F931CA507}"/>
              </a:ext>
            </a:extLst>
          </p:cNvPr>
          <p:cNvPicPr>
            <a:picLocks noChangeAspect="1"/>
          </p:cNvPicPr>
          <p:nvPr/>
        </p:nvPicPr>
        <p:blipFill>
          <a:blip r:embed="rId3"/>
          <a:stretch>
            <a:fillRect/>
          </a:stretch>
        </p:blipFill>
        <p:spPr>
          <a:xfrm>
            <a:off x="7835536" y="2340428"/>
            <a:ext cx="356842" cy="415290"/>
          </a:xfrm>
          <a:prstGeom prst="rect">
            <a:avLst/>
          </a:prstGeom>
        </p:spPr>
      </p:pic>
      <p:pic>
        <p:nvPicPr>
          <p:cNvPr id="94" name="Picture 93">
            <a:extLst>
              <a:ext uri="{FF2B5EF4-FFF2-40B4-BE49-F238E27FC236}">
                <a16:creationId xmlns:a16="http://schemas.microsoft.com/office/drawing/2014/main" id="{99AC3C6C-F4A1-5044-AF59-93B638F2A6F8}"/>
              </a:ext>
            </a:extLst>
          </p:cNvPr>
          <p:cNvPicPr>
            <a:picLocks noChangeAspect="1"/>
          </p:cNvPicPr>
          <p:nvPr/>
        </p:nvPicPr>
        <p:blipFill>
          <a:blip r:embed="rId7"/>
          <a:stretch>
            <a:fillRect/>
          </a:stretch>
        </p:blipFill>
        <p:spPr>
          <a:xfrm>
            <a:off x="8277497" y="2168433"/>
            <a:ext cx="356842" cy="415290"/>
          </a:xfrm>
          <a:prstGeom prst="rect">
            <a:avLst/>
          </a:prstGeom>
        </p:spPr>
      </p:pic>
      <p:pic>
        <p:nvPicPr>
          <p:cNvPr id="95" name="Picture 94">
            <a:extLst>
              <a:ext uri="{FF2B5EF4-FFF2-40B4-BE49-F238E27FC236}">
                <a16:creationId xmlns:a16="http://schemas.microsoft.com/office/drawing/2014/main" id="{30ADB92A-1B93-2044-87F2-38867FCB22A6}"/>
              </a:ext>
            </a:extLst>
          </p:cNvPr>
          <p:cNvPicPr>
            <a:picLocks noChangeAspect="1"/>
          </p:cNvPicPr>
          <p:nvPr/>
        </p:nvPicPr>
        <p:blipFill>
          <a:blip r:embed="rId3"/>
          <a:stretch>
            <a:fillRect/>
          </a:stretch>
        </p:blipFill>
        <p:spPr>
          <a:xfrm>
            <a:off x="8634548" y="2895600"/>
            <a:ext cx="356842" cy="415290"/>
          </a:xfrm>
          <a:prstGeom prst="rect">
            <a:avLst/>
          </a:prstGeom>
        </p:spPr>
      </p:pic>
      <p:pic>
        <p:nvPicPr>
          <p:cNvPr id="96" name="Picture 95">
            <a:extLst>
              <a:ext uri="{FF2B5EF4-FFF2-40B4-BE49-F238E27FC236}">
                <a16:creationId xmlns:a16="http://schemas.microsoft.com/office/drawing/2014/main" id="{A9C74FDF-4F84-D144-B15E-96E4F9AFEA7A}"/>
              </a:ext>
            </a:extLst>
          </p:cNvPr>
          <p:cNvPicPr>
            <a:picLocks noChangeAspect="1"/>
          </p:cNvPicPr>
          <p:nvPr/>
        </p:nvPicPr>
        <p:blipFill>
          <a:blip r:embed="rId5"/>
          <a:stretch>
            <a:fillRect/>
          </a:stretch>
        </p:blipFill>
        <p:spPr>
          <a:xfrm>
            <a:off x="7772399" y="4626428"/>
            <a:ext cx="356842" cy="415290"/>
          </a:xfrm>
          <a:prstGeom prst="rect">
            <a:avLst/>
          </a:prstGeom>
        </p:spPr>
      </p:pic>
      <p:pic>
        <p:nvPicPr>
          <p:cNvPr id="98" name="Picture 97">
            <a:extLst>
              <a:ext uri="{FF2B5EF4-FFF2-40B4-BE49-F238E27FC236}">
                <a16:creationId xmlns:a16="http://schemas.microsoft.com/office/drawing/2014/main" id="{D6BCAD94-67C1-E546-87F1-B1BAE7C02E91}"/>
              </a:ext>
            </a:extLst>
          </p:cNvPr>
          <p:cNvPicPr>
            <a:picLocks noChangeAspect="1"/>
          </p:cNvPicPr>
          <p:nvPr/>
        </p:nvPicPr>
        <p:blipFill>
          <a:blip r:embed="rId4"/>
          <a:stretch>
            <a:fillRect/>
          </a:stretch>
        </p:blipFill>
        <p:spPr>
          <a:xfrm>
            <a:off x="8630195" y="5040085"/>
            <a:ext cx="356842" cy="415290"/>
          </a:xfrm>
          <a:prstGeom prst="rect">
            <a:avLst/>
          </a:prstGeom>
        </p:spPr>
      </p:pic>
      <p:pic>
        <p:nvPicPr>
          <p:cNvPr id="99" name="Picture 98">
            <a:extLst>
              <a:ext uri="{FF2B5EF4-FFF2-40B4-BE49-F238E27FC236}">
                <a16:creationId xmlns:a16="http://schemas.microsoft.com/office/drawing/2014/main" id="{BD90AEC9-6F51-EF45-8BF0-CFE7EFE8E342}"/>
              </a:ext>
            </a:extLst>
          </p:cNvPr>
          <p:cNvPicPr>
            <a:picLocks noChangeAspect="1"/>
          </p:cNvPicPr>
          <p:nvPr/>
        </p:nvPicPr>
        <p:blipFill>
          <a:blip r:embed="rId6"/>
          <a:stretch>
            <a:fillRect/>
          </a:stretch>
        </p:blipFill>
        <p:spPr>
          <a:xfrm>
            <a:off x="8233954" y="4776651"/>
            <a:ext cx="356842" cy="415290"/>
          </a:xfrm>
          <a:prstGeom prst="rect">
            <a:avLst/>
          </a:prstGeom>
        </p:spPr>
      </p:pic>
      <p:pic>
        <p:nvPicPr>
          <p:cNvPr id="100" name="Picture 99">
            <a:extLst>
              <a:ext uri="{FF2B5EF4-FFF2-40B4-BE49-F238E27FC236}">
                <a16:creationId xmlns:a16="http://schemas.microsoft.com/office/drawing/2014/main" id="{B821D52D-A69C-2840-917F-6BF147B24056}"/>
              </a:ext>
            </a:extLst>
          </p:cNvPr>
          <p:cNvPicPr>
            <a:picLocks noChangeAspect="1"/>
          </p:cNvPicPr>
          <p:nvPr/>
        </p:nvPicPr>
        <p:blipFill>
          <a:blip r:embed="rId5"/>
          <a:stretch>
            <a:fillRect/>
          </a:stretch>
        </p:blipFill>
        <p:spPr>
          <a:xfrm>
            <a:off x="8634548" y="4495800"/>
            <a:ext cx="356842" cy="415290"/>
          </a:xfrm>
          <a:prstGeom prst="rect">
            <a:avLst/>
          </a:prstGeom>
        </p:spPr>
      </p:pic>
    </p:spTree>
    <p:extLst>
      <p:ext uri="{BB962C8B-B14F-4D97-AF65-F5344CB8AC3E}">
        <p14:creationId xmlns:p14="http://schemas.microsoft.com/office/powerpoint/2010/main" val="116017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p:bldP spid="45" grpId="0" animBg="1"/>
      <p:bldP spid="4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Intuition: How does variation in the underlying population affect the treatment effect distribution?</a:t>
            </a:r>
          </a:p>
        </p:txBody>
      </p:sp>
      <p:sp>
        <p:nvSpPr>
          <p:cNvPr id="3" name="Content Placeholder 2"/>
          <p:cNvSpPr>
            <a:spLocks noGrp="1"/>
          </p:cNvSpPr>
          <p:nvPr>
            <p:ph idx="1"/>
          </p:nvPr>
        </p:nvSpPr>
        <p:spPr>
          <a:xfrm>
            <a:off x="609600" y="1496708"/>
            <a:ext cx="10972800" cy="602058"/>
          </a:xfrm>
        </p:spPr>
        <p:txBody>
          <a:bodyPr>
            <a:normAutofit/>
          </a:bodyPr>
          <a:lstStyle/>
          <a:p>
            <a:pPr marL="0" indent="0">
              <a:buNone/>
            </a:pPr>
            <a:r>
              <a:rPr lang="en-US" sz="2000" dirty="0"/>
              <a:t>Samples from a population with </a:t>
            </a:r>
            <a:r>
              <a:rPr lang="en-US" sz="2000" dirty="0">
                <a:solidFill>
                  <a:schemeClr val="accent2"/>
                </a:solidFill>
              </a:rPr>
              <a:t>high outcome variation </a:t>
            </a:r>
            <a:r>
              <a:rPr lang="en-US" sz="2000" dirty="0"/>
              <a:t>can look quite different.</a:t>
            </a:r>
          </a:p>
          <a:p>
            <a:endParaRPr lang="en-US" sz="2000" dirty="0"/>
          </a:p>
        </p:txBody>
      </p:sp>
      <p:sp>
        <p:nvSpPr>
          <p:cNvPr id="5" name="Slide Number Placeholder 4"/>
          <p:cNvSpPr>
            <a:spLocks noGrp="1"/>
          </p:cNvSpPr>
          <p:nvPr>
            <p:ph type="sldNum" sz="quarter" idx="12"/>
          </p:nvPr>
        </p:nvSpPr>
        <p:spPr/>
        <p:txBody>
          <a:bodyPr/>
          <a:lstStyle/>
          <a:p>
            <a:fld id="{2ECB1696-1F23-9849-960D-916B9EF0C8D4}" type="slidenum">
              <a:rPr lang="en-US" smtClean="0"/>
              <a:pPr/>
              <a:t>26</a:t>
            </a:fld>
            <a:endParaRPr lang="en-US" dirty="0"/>
          </a:p>
        </p:txBody>
      </p:sp>
      <p:sp>
        <p:nvSpPr>
          <p:cNvPr id="40" name="Oval 39">
            <a:extLst>
              <a:ext uri="{FF2B5EF4-FFF2-40B4-BE49-F238E27FC236}">
                <a16:creationId xmlns:a16="http://schemas.microsoft.com/office/drawing/2014/main" id="{FCE43B4E-FE1B-5644-AED4-261390B663B1}"/>
              </a:ext>
            </a:extLst>
          </p:cNvPr>
          <p:cNvSpPr>
            <a:spLocks noChangeArrowheads="1"/>
          </p:cNvSpPr>
          <p:nvPr/>
        </p:nvSpPr>
        <p:spPr bwMode="auto">
          <a:xfrm>
            <a:off x="1187514" y="2333897"/>
            <a:ext cx="3335867" cy="3431177"/>
          </a:xfrm>
          <a:prstGeom prst="ellipse">
            <a:avLst/>
          </a:prstGeom>
          <a:solidFill>
            <a:schemeClr val="tx2">
              <a:lumMod val="20000"/>
              <a:lumOff val="80000"/>
            </a:schemeClr>
          </a:solidFill>
          <a:ln w="25400">
            <a:noFill/>
            <a:round/>
            <a:headEnd/>
            <a:tailEnd/>
          </a:ln>
        </p:spPr>
        <p:txBody>
          <a:bodyPr wrap="none" anchor="ctr"/>
          <a:lstStyle/>
          <a:p>
            <a:endParaRPr lang="en-US">
              <a:solidFill>
                <a:srgbClr val="000000"/>
              </a:solidFill>
              <a:latin typeface="Calibri"/>
              <a:cs typeface="Arial" charset="0"/>
            </a:endParaRPr>
          </a:p>
        </p:txBody>
      </p:sp>
      <p:sp>
        <p:nvSpPr>
          <p:cNvPr id="41" name="TextBox 40">
            <a:extLst>
              <a:ext uri="{FF2B5EF4-FFF2-40B4-BE49-F238E27FC236}">
                <a16:creationId xmlns:a16="http://schemas.microsoft.com/office/drawing/2014/main" id="{63809CDD-E70B-DB40-BF32-A708A25EA5AA}"/>
              </a:ext>
            </a:extLst>
          </p:cNvPr>
          <p:cNvSpPr txBox="1"/>
          <p:nvPr/>
        </p:nvSpPr>
        <p:spPr>
          <a:xfrm>
            <a:off x="1915536" y="5819178"/>
            <a:ext cx="1881595" cy="369332"/>
          </a:xfrm>
          <a:prstGeom prst="rect">
            <a:avLst/>
          </a:prstGeom>
          <a:noFill/>
        </p:spPr>
        <p:txBody>
          <a:bodyPr wrap="square" rtlCol="0">
            <a:spAutoFit/>
          </a:bodyPr>
          <a:lstStyle/>
          <a:p>
            <a:pPr algn="ctr"/>
            <a:r>
              <a:rPr lang="en-US" dirty="0">
                <a:latin typeface="Fira Sans Condensed Black" panose="020B0A03050000020004" pitchFamily="34" charset="0"/>
              </a:rPr>
              <a:t>Population</a:t>
            </a:r>
          </a:p>
        </p:txBody>
      </p:sp>
      <p:sp>
        <p:nvSpPr>
          <p:cNvPr id="43" name="Oval 2">
            <a:extLst>
              <a:ext uri="{FF2B5EF4-FFF2-40B4-BE49-F238E27FC236}">
                <a16:creationId xmlns:a16="http://schemas.microsoft.com/office/drawing/2014/main" id="{31230FD7-3CD3-C24E-A125-0951D86F135C}"/>
              </a:ext>
            </a:extLst>
          </p:cNvPr>
          <p:cNvSpPr>
            <a:spLocks noChangeArrowheads="1"/>
          </p:cNvSpPr>
          <p:nvPr/>
        </p:nvSpPr>
        <p:spPr bwMode="auto">
          <a:xfrm>
            <a:off x="7655227" y="2221266"/>
            <a:ext cx="1505492" cy="1430346"/>
          </a:xfrm>
          <a:prstGeom prst="ellipse">
            <a:avLst/>
          </a:prstGeom>
          <a:solidFill>
            <a:schemeClr val="tx2">
              <a:lumMod val="20000"/>
              <a:lumOff val="80000"/>
            </a:schemeClr>
          </a:solidFill>
          <a:ln w="25400">
            <a:noFill/>
            <a:round/>
            <a:headEnd/>
            <a:tailEnd/>
          </a:ln>
        </p:spPr>
        <p:txBody>
          <a:bodyPr wrap="none" anchor="ctr"/>
          <a:lstStyle/>
          <a:p>
            <a:endParaRPr lang="en-US">
              <a:solidFill>
                <a:srgbClr val="000000"/>
              </a:solidFill>
              <a:latin typeface="Calibri"/>
              <a:cs typeface="Arial" charset="0"/>
            </a:endParaRPr>
          </a:p>
        </p:txBody>
      </p:sp>
      <p:sp>
        <p:nvSpPr>
          <p:cNvPr id="45" name="Oval 2">
            <a:extLst>
              <a:ext uri="{FF2B5EF4-FFF2-40B4-BE49-F238E27FC236}">
                <a16:creationId xmlns:a16="http://schemas.microsoft.com/office/drawing/2014/main" id="{83BDA05B-1F6E-B748-8485-0B0852CD1189}"/>
              </a:ext>
            </a:extLst>
          </p:cNvPr>
          <p:cNvSpPr>
            <a:spLocks noChangeArrowheads="1"/>
          </p:cNvSpPr>
          <p:nvPr/>
        </p:nvSpPr>
        <p:spPr bwMode="auto">
          <a:xfrm>
            <a:off x="7673129" y="4356832"/>
            <a:ext cx="1505492" cy="1430346"/>
          </a:xfrm>
          <a:prstGeom prst="ellipse">
            <a:avLst/>
          </a:prstGeom>
          <a:solidFill>
            <a:schemeClr val="tx2">
              <a:lumMod val="20000"/>
              <a:lumOff val="80000"/>
            </a:schemeClr>
          </a:solidFill>
          <a:ln w="25400">
            <a:noFill/>
            <a:round/>
            <a:headEnd/>
            <a:tailEnd/>
          </a:ln>
        </p:spPr>
        <p:txBody>
          <a:bodyPr wrap="none" anchor="ctr"/>
          <a:lstStyle/>
          <a:p>
            <a:endParaRPr lang="en-US">
              <a:solidFill>
                <a:srgbClr val="000000"/>
              </a:solidFill>
              <a:latin typeface="Calibri"/>
              <a:cs typeface="Arial" charset="0"/>
            </a:endParaRPr>
          </a:p>
        </p:txBody>
      </p:sp>
      <p:grpSp>
        <p:nvGrpSpPr>
          <p:cNvPr id="47" name="Group 46">
            <a:extLst>
              <a:ext uri="{FF2B5EF4-FFF2-40B4-BE49-F238E27FC236}">
                <a16:creationId xmlns:a16="http://schemas.microsoft.com/office/drawing/2014/main" id="{2DA73554-CF57-7F4F-9D60-E50A1DA5AA11}"/>
              </a:ext>
            </a:extLst>
          </p:cNvPr>
          <p:cNvGrpSpPr/>
          <p:nvPr/>
        </p:nvGrpSpPr>
        <p:grpSpPr>
          <a:xfrm>
            <a:off x="4667797" y="2936966"/>
            <a:ext cx="2699786" cy="2154204"/>
            <a:chOff x="4110446" y="2936966"/>
            <a:chExt cx="2699786" cy="2154204"/>
          </a:xfrm>
        </p:grpSpPr>
        <p:sp>
          <p:nvSpPr>
            <p:cNvPr id="48" name="TextBox 47">
              <a:extLst>
                <a:ext uri="{FF2B5EF4-FFF2-40B4-BE49-F238E27FC236}">
                  <a16:creationId xmlns:a16="http://schemas.microsoft.com/office/drawing/2014/main" id="{BC7EC519-ADF4-E54B-8897-E19BDCE8BDAF}"/>
                </a:ext>
              </a:extLst>
            </p:cNvPr>
            <p:cNvSpPr txBox="1"/>
            <p:nvPr/>
          </p:nvSpPr>
          <p:spPr>
            <a:xfrm>
              <a:off x="4471864" y="3651517"/>
              <a:ext cx="2113128" cy="400110"/>
            </a:xfrm>
            <a:prstGeom prst="rect">
              <a:avLst/>
            </a:prstGeom>
            <a:noFill/>
          </p:spPr>
          <p:txBody>
            <a:bodyPr wrap="square" rtlCol="0">
              <a:spAutoFit/>
            </a:bodyPr>
            <a:lstStyle/>
            <a:p>
              <a:pPr algn="ctr"/>
              <a:r>
                <a:rPr lang="en-US" sz="2000" i="1" dirty="0">
                  <a:latin typeface="Fira Sans Condensed Black" panose="020B0A03050000020004" pitchFamily="34" charset="0"/>
                </a:rPr>
                <a:t>Random sampling</a:t>
              </a:r>
            </a:p>
          </p:txBody>
        </p:sp>
        <p:cxnSp>
          <p:nvCxnSpPr>
            <p:cNvPr id="49" name="Straight Arrow Connector 48">
              <a:extLst>
                <a:ext uri="{FF2B5EF4-FFF2-40B4-BE49-F238E27FC236}">
                  <a16:creationId xmlns:a16="http://schemas.microsoft.com/office/drawing/2014/main" id="{4BABBF3B-815C-1942-9585-E3D9E7A752EE}"/>
                </a:ext>
              </a:extLst>
            </p:cNvPr>
            <p:cNvCxnSpPr>
              <a:cxnSpLocks/>
            </p:cNvCxnSpPr>
            <p:nvPr/>
          </p:nvCxnSpPr>
          <p:spPr>
            <a:xfrm>
              <a:off x="4110446" y="5091170"/>
              <a:ext cx="2699786"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ABCB995-9DA6-C645-9F47-2E7462CDDDC9}"/>
                </a:ext>
              </a:extLst>
            </p:cNvPr>
            <p:cNvCxnSpPr>
              <a:cxnSpLocks/>
            </p:cNvCxnSpPr>
            <p:nvPr/>
          </p:nvCxnSpPr>
          <p:spPr>
            <a:xfrm>
              <a:off x="4110446" y="2936966"/>
              <a:ext cx="2699786"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pic>
        <p:nvPicPr>
          <p:cNvPr id="54" name="Picture 53">
            <a:extLst>
              <a:ext uri="{FF2B5EF4-FFF2-40B4-BE49-F238E27FC236}">
                <a16:creationId xmlns:a16="http://schemas.microsoft.com/office/drawing/2014/main" id="{1DC5B99D-3F6C-AF4E-A3CD-9128DD3006C6}"/>
              </a:ext>
            </a:extLst>
          </p:cNvPr>
          <p:cNvPicPr>
            <a:picLocks noChangeAspect="1"/>
          </p:cNvPicPr>
          <p:nvPr/>
        </p:nvPicPr>
        <p:blipFill>
          <a:blip r:embed="rId3"/>
          <a:stretch>
            <a:fillRect/>
          </a:stretch>
        </p:blipFill>
        <p:spPr>
          <a:xfrm>
            <a:off x="1754055" y="2859134"/>
            <a:ext cx="356842" cy="415290"/>
          </a:xfrm>
          <a:prstGeom prst="rect">
            <a:avLst/>
          </a:prstGeom>
        </p:spPr>
      </p:pic>
      <p:pic>
        <p:nvPicPr>
          <p:cNvPr id="55" name="Picture 54">
            <a:extLst>
              <a:ext uri="{FF2B5EF4-FFF2-40B4-BE49-F238E27FC236}">
                <a16:creationId xmlns:a16="http://schemas.microsoft.com/office/drawing/2014/main" id="{76757A3A-69F9-0F4F-8D47-62C8313F53A9}"/>
              </a:ext>
            </a:extLst>
          </p:cNvPr>
          <p:cNvPicPr>
            <a:picLocks noChangeAspect="1"/>
          </p:cNvPicPr>
          <p:nvPr/>
        </p:nvPicPr>
        <p:blipFill>
          <a:blip r:embed="rId4"/>
          <a:stretch>
            <a:fillRect/>
          </a:stretch>
        </p:blipFill>
        <p:spPr>
          <a:xfrm>
            <a:off x="2180775" y="2536917"/>
            <a:ext cx="356842" cy="415290"/>
          </a:xfrm>
          <a:prstGeom prst="rect">
            <a:avLst/>
          </a:prstGeom>
        </p:spPr>
      </p:pic>
      <p:pic>
        <p:nvPicPr>
          <p:cNvPr id="56" name="Picture 55">
            <a:extLst>
              <a:ext uri="{FF2B5EF4-FFF2-40B4-BE49-F238E27FC236}">
                <a16:creationId xmlns:a16="http://schemas.microsoft.com/office/drawing/2014/main" id="{4CA6F424-0B13-F945-B570-3128B49FF823}"/>
              </a:ext>
            </a:extLst>
          </p:cNvPr>
          <p:cNvPicPr>
            <a:picLocks noChangeAspect="1"/>
          </p:cNvPicPr>
          <p:nvPr/>
        </p:nvPicPr>
        <p:blipFill>
          <a:blip r:embed="rId5"/>
          <a:stretch>
            <a:fillRect/>
          </a:stretch>
        </p:blipFill>
        <p:spPr>
          <a:xfrm>
            <a:off x="1823723" y="3451317"/>
            <a:ext cx="356842" cy="415290"/>
          </a:xfrm>
          <a:prstGeom prst="rect">
            <a:avLst/>
          </a:prstGeom>
        </p:spPr>
      </p:pic>
      <p:pic>
        <p:nvPicPr>
          <p:cNvPr id="57" name="Picture 56">
            <a:extLst>
              <a:ext uri="{FF2B5EF4-FFF2-40B4-BE49-F238E27FC236}">
                <a16:creationId xmlns:a16="http://schemas.microsoft.com/office/drawing/2014/main" id="{B6C31970-04C4-5B40-808D-4ED2970E1ACC}"/>
              </a:ext>
            </a:extLst>
          </p:cNvPr>
          <p:cNvPicPr>
            <a:picLocks noChangeAspect="1"/>
          </p:cNvPicPr>
          <p:nvPr/>
        </p:nvPicPr>
        <p:blipFill>
          <a:blip r:embed="rId6"/>
          <a:stretch>
            <a:fillRect/>
          </a:stretch>
        </p:blipFill>
        <p:spPr>
          <a:xfrm>
            <a:off x="1388295" y="3259729"/>
            <a:ext cx="356842" cy="415290"/>
          </a:xfrm>
          <a:prstGeom prst="rect">
            <a:avLst/>
          </a:prstGeom>
        </p:spPr>
      </p:pic>
      <p:pic>
        <p:nvPicPr>
          <p:cNvPr id="58" name="Picture 57">
            <a:extLst>
              <a:ext uri="{FF2B5EF4-FFF2-40B4-BE49-F238E27FC236}">
                <a16:creationId xmlns:a16="http://schemas.microsoft.com/office/drawing/2014/main" id="{6D3565A8-9993-2D47-B182-E7B342622E1D}"/>
              </a:ext>
            </a:extLst>
          </p:cNvPr>
          <p:cNvPicPr>
            <a:picLocks noChangeAspect="1"/>
          </p:cNvPicPr>
          <p:nvPr/>
        </p:nvPicPr>
        <p:blipFill>
          <a:blip r:embed="rId7"/>
          <a:stretch>
            <a:fillRect/>
          </a:stretch>
        </p:blipFill>
        <p:spPr>
          <a:xfrm>
            <a:off x="2163358" y="3068140"/>
            <a:ext cx="356842" cy="415290"/>
          </a:xfrm>
          <a:prstGeom prst="rect">
            <a:avLst/>
          </a:prstGeom>
        </p:spPr>
      </p:pic>
      <p:pic>
        <p:nvPicPr>
          <p:cNvPr id="59" name="Picture 58">
            <a:extLst>
              <a:ext uri="{FF2B5EF4-FFF2-40B4-BE49-F238E27FC236}">
                <a16:creationId xmlns:a16="http://schemas.microsoft.com/office/drawing/2014/main" id="{DFAC7810-A872-7742-AC9D-A56F7062A9F9}"/>
              </a:ext>
            </a:extLst>
          </p:cNvPr>
          <p:cNvPicPr>
            <a:picLocks noChangeAspect="1"/>
          </p:cNvPicPr>
          <p:nvPr/>
        </p:nvPicPr>
        <p:blipFill>
          <a:blip r:embed="rId4"/>
          <a:stretch>
            <a:fillRect/>
          </a:stretch>
        </p:blipFill>
        <p:spPr>
          <a:xfrm>
            <a:off x="2240283" y="3616235"/>
            <a:ext cx="356842" cy="415290"/>
          </a:xfrm>
          <a:prstGeom prst="rect">
            <a:avLst/>
          </a:prstGeom>
        </p:spPr>
      </p:pic>
      <p:pic>
        <p:nvPicPr>
          <p:cNvPr id="60" name="Picture 59">
            <a:extLst>
              <a:ext uri="{FF2B5EF4-FFF2-40B4-BE49-F238E27FC236}">
                <a16:creationId xmlns:a16="http://schemas.microsoft.com/office/drawing/2014/main" id="{8FE22E46-223B-D841-8893-EE57209E35A1}"/>
              </a:ext>
            </a:extLst>
          </p:cNvPr>
          <p:cNvPicPr>
            <a:picLocks noChangeAspect="1"/>
          </p:cNvPicPr>
          <p:nvPr/>
        </p:nvPicPr>
        <p:blipFill>
          <a:blip r:embed="rId6"/>
          <a:stretch>
            <a:fillRect/>
          </a:stretch>
        </p:blipFill>
        <p:spPr>
          <a:xfrm>
            <a:off x="2623460" y="3200400"/>
            <a:ext cx="356842" cy="415290"/>
          </a:xfrm>
          <a:prstGeom prst="rect">
            <a:avLst/>
          </a:prstGeom>
        </p:spPr>
      </p:pic>
      <p:pic>
        <p:nvPicPr>
          <p:cNvPr id="61" name="Picture 60">
            <a:extLst>
              <a:ext uri="{FF2B5EF4-FFF2-40B4-BE49-F238E27FC236}">
                <a16:creationId xmlns:a16="http://schemas.microsoft.com/office/drawing/2014/main" id="{DD784F18-1AEB-9742-AE40-52BB7E07E1AC}"/>
              </a:ext>
            </a:extLst>
          </p:cNvPr>
          <p:cNvPicPr>
            <a:picLocks noChangeAspect="1"/>
          </p:cNvPicPr>
          <p:nvPr/>
        </p:nvPicPr>
        <p:blipFill>
          <a:blip r:embed="rId3"/>
          <a:stretch>
            <a:fillRect/>
          </a:stretch>
        </p:blipFill>
        <p:spPr>
          <a:xfrm>
            <a:off x="2623460" y="3810000"/>
            <a:ext cx="356842" cy="415290"/>
          </a:xfrm>
          <a:prstGeom prst="rect">
            <a:avLst/>
          </a:prstGeom>
        </p:spPr>
      </p:pic>
      <p:pic>
        <p:nvPicPr>
          <p:cNvPr id="62" name="Picture 61">
            <a:extLst>
              <a:ext uri="{FF2B5EF4-FFF2-40B4-BE49-F238E27FC236}">
                <a16:creationId xmlns:a16="http://schemas.microsoft.com/office/drawing/2014/main" id="{0280D34E-6137-5C48-AD95-52D2E447EA94}"/>
              </a:ext>
            </a:extLst>
          </p:cNvPr>
          <p:cNvPicPr>
            <a:picLocks noChangeAspect="1"/>
          </p:cNvPicPr>
          <p:nvPr/>
        </p:nvPicPr>
        <p:blipFill>
          <a:blip r:embed="rId5"/>
          <a:stretch>
            <a:fillRect/>
          </a:stretch>
        </p:blipFill>
        <p:spPr>
          <a:xfrm>
            <a:off x="2623460" y="2667000"/>
            <a:ext cx="356842" cy="415290"/>
          </a:xfrm>
          <a:prstGeom prst="rect">
            <a:avLst/>
          </a:prstGeom>
        </p:spPr>
      </p:pic>
      <p:pic>
        <p:nvPicPr>
          <p:cNvPr id="63" name="Picture 62">
            <a:extLst>
              <a:ext uri="{FF2B5EF4-FFF2-40B4-BE49-F238E27FC236}">
                <a16:creationId xmlns:a16="http://schemas.microsoft.com/office/drawing/2014/main" id="{F89F163B-9909-254C-B0C6-A47BCE152B1F}"/>
              </a:ext>
            </a:extLst>
          </p:cNvPr>
          <p:cNvPicPr>
            <a:picLocks noChangeAspect="1"/>
          </p:cNvPicPr>
          <p:nvPr/>
        </p:nvPicPr>
        <p:blipFill>
          <a:blip r:embed="rId3"/>
          <a:stretch>
            <a:fillRect/>
          </a:stretch>
        </p:blipFill>
        <p:spPr>
          <a:xfrm>
            <a:off x="3034215" y="2528209"/>
            <a:ext cx="356842" cy="415290"/>
          </a:xfrm>
          <a:prstGeom prst="rect">
            <a:avLst/>
          </a:prstGeom>
        </p:spPr>
      </p:pic>
      <p:pic>
        <p:nvPicPr>
          <p:cNvPr id="64" name="Picture 63">
            <a:extLst>
              <a:ext uri="{FF2B5EF4-FFF2-40B4-BE49-F238E27FC236}">
                <a16:creationId xmlns:a16="http://schemas.microsoft.com/office/drawing/2014/main" id="{48FE0ECA-F8C1-B140-82C1-D9F27BD03DE2}"/>
              </a:ext>
            </a:extLst>
          </p:cNvPr>
          <p:cNvPicPr>
            <a:picLocks noChangeAspect="1"/>
          </p:cNvPicPr>
          <p:nvPr/>
        </p:nvPicPr>
        <p:blipFill>
          <a:blip r:embed="rId7"/>
          <a:stretch>
            <a:fillRect/>
          </a:stretch>
        </p:blipFill>
        <p:spPr>
          <a:xfrm>
            <a:off x="3016798" y="3042014"/>
            <a:ext cx="356842" cy="415290"/>
          </a:xfrm>
          <a:prstGeom prst="rect">
            <a:avLst/>
          </a:prstGeom>
        </p:spPr>
      </p:pic>
      <p:pic>
        <p:nvPicPr>
          <p:cNvPr id="65" name="Picture 64">
            <a:extLst>
              <a:ext uri="{FF2B5EF4-FFF2-40B4-BE49-F238E27FC236}">
                <a16:creationId xmlns:a16="http://schemas.microsoft.com/office/drawing/2014/main" id="{D33165D5-A4B3-8E4F-A503-1E3D024B64F8}"/>
              </a:ext>
            </a:extLst>
          </p:cNvPr>
          <p:cNvPicPr>
            <a:picLocks noChangeAspect="1"/>
          </p:cNvPicPr>
          <p:nvPr/>
        </p:nvPicPr>
        <p:blipFill>
          <a:blip r:embed="rId7"/>
          <a:stretch>
            <a:fillRect/>
          </a:stretch>
        </p:blipFill>
        <p:spPr>
          <a:xfrm>
            <a:off x="1275084" y="3808369"/>
            <a:ext cx="356842" cy="415290"/>
          </a:xfrm>
          <a:prstGeom prst="rect">
            <a:avLst/>
          </a:prstGeom>
        </p:spPr>
      </p:pic>
      <p:pic>
        <p:nvPicPr>
          <p:cNvPr id="66" name="Picture 65">
            <a:extLst>
              <a:ext uri="{FF2B5EF4-FFF2-40B4-BE49-F238E27FC236}">
                <a16:creationId xmlns:a16="http://schemas.microsoft.com/office/drawing/2014/main" id="{45BD76C0-9435-A145-B2C8-08378F67569C}"/>
              </a:ext>
            </a:extLst>
          </p:cNvPr>
          <p:cNvPicPr>
            <a:picLocks noChangeAspect="1"/>
          </p:cNvPicPr>
          <p:nvPr/>
        </p:nvPicPr>
        <p:blipFill>
          <a:blip r:embed="rId3"/>
          <a:stretch>
            <a:fillRect/>
          </a:stretch>
        </p:blipFill>
        <p:spPr>
          <a:xfrm>
            <a:off x="1736637" y="4008666"/>
            <a:ext cx="356842" cy="415290"/>
          </a:xfrm>
          <a:prstGeom prst="rect">
            <a:avLst/>
          </a:prstGeom>
        </p:spPr>
      </p:pic>
      <p:pic>
        <p:nvPicPr>
          <p:cNvPr id="67" name="Picture 66">
            <a:extLst>
              <a:ext uri="{FF2B5EF4-FFF2-40B4-BE49-F238E27FC236}">
                <a16:creationId xmlns:a16="http://schemas.microsoft.com/office/drawing/2014/main" id="{75FA1A0C-3260-FF4E-B612-D3F9B2ED2356}"/>
              </a:ext>
            </a:extLst>
          </p:cNvPr>
          <p:cNvPicPr>
            <a:picLocks noChangeAspect="1"/>
          </p:cNvPicPr>
          <p:nvPr/>
        </p:nvPicPr>
        <p:blipFill>
          <a:blip r:embed="rId4"/>
          <a:stretch>
            <a:fillRect/>
          </a:stretch>
        </p:blipFill>
        <p:spPr>
          <a:xfrm>
            <a:off x="1404261" y="4339046"/>
            <a:ext cx="356842" cy="415290"/>
          </a:xfrm>
          <a:prstGeom prst="rect">
            <a:avLst/>
          </a:prstGeom>
        </p:spPr>
      </p:pic>
      <p:pic>
        <p:nvPicPr>
          <p:cNvPr id="68" name="Picture 67">
            <a:extLst>
              <a:ext uri="{FF2B5EF4-FFF2-40B4-BE49-F238E27FC236}">
                <a16:creationId xmlns:a16="http://schemas.microsoft.com/office/drawing/2014/main" id="{35CEE9F3-3F19-2147-B04A-323EB8FF3999}"/>
              </a:ext>
            </a:extLst>
          </p:cNvPr>
          <p:cNvPicPr>
            <a:picLocks noChangeAspect="1"/>
          </p:cNvPicPr>
          <p:nvPr/>
        </p:nvPicPr>
        <p:blipFill>
          <a:blip r:embed="rId5"/>
          <a:stretch>
            <a:fillRect/>
          </a:stretch>
        </p:blipFill>
        <p:spPr>
          <a:xfrm>
            <a:off x="2180775" y="4156710"/>
            <a:ext cx="356842" cy="415290"/>
          </a:xfrm>
          <a:prstGeom prst="rect">
            <a:avLst/>
          </a:prstGeom>
        </p:spPr>
      </p:pic>
      <p:pic>
        <p:nvPicPr>
          <p:cNvPr id="69" name="Picture 68">
            <a:extLst>
              <a:ext uri="{FF2B5EF4-FFF2-40B4-BE49-F238E27FC236}">
                <a16:creationId xmlns:a16="http://schemas.microsoft.com/office/drawing/2014/main" id="{E70F7B1D-A129-E345-9A6D-3CDF866FFAC8}"/>
              </a:ext>
            </a:extLst>
          </p:cNvPr>
          <p:cNvPicPr>
            <a:picLocks noChangeAspect="1"/>
          </p:cNvPicPr>
          <p:nvPr/>
        </p:nvPicPr>
        <p:blipFill>
          <a:blip r:embed="rId6"/>
          <a:stretch>
            <a:fillRect/>
          </a:stretch>
        </p:blipFill>
        <p:spPr>
          <a:xfrm>
            <a:off x="1796145" y="4637314"/>
            <a:ext cx="356842" cy="415290"/>
          </a:xfrm>
          <a:prstGeom prst="rect">
            <a:avLst/>
          </a:prstGeom>
        </p:spPr>
      </p:pic>
      <p:pic>
        <p:nvPicPr>
          <p:cNvPr id="70" name="Picture 69">
            <a:extLst>
              <a:ext uri="{FF2B5EF4-FFF2-40B4-BE49-F238E27FC236}">
                <a16:creationId xmlns:a16="http://schemas.microsoft.com/office/drawing/2014/main" id="{3297F7E4-59BE-FD4C-AB05-77AE049457DC}"/>
              </a:ext>
            </a:extLst>
          </p:cNvPr>
          <p:cNvPicPr>
            <a:picLocks noChangeAspect="1"/>
          </p:cNvPicPr>
          <p:nvPr/>
        </p:nvPicPr>
        <p:blipFill>
          <a:blip r:embed="rId3"/>
          <a:stretch>
            <a:fillRect/>
          </a:stretch>
        </p:blipFill>
        <p:spPr>
          <a:xfrm>
            <a:off x="2450740" y="4653100"/>
            <a:ext cx="356842" cy="415290"/>
          </a:xfrm>
          <a:prstGeom prst="rect">
            <a:avLst/>
          </a:prstGeom>
        </p:spPr>
      </p:pic>
      <p:pic>
        <p:nvPicPr>
          <p:cNvPr id="71" name="Picture 70">
            <a:extLst>
              <a:ext uri="{FF2B5EF4-FFF2-40B4-BE49-F238E27FC236}">
                <a16:creationId xmlns:a16="http://schemas.microsoft.com/office/drawing/2014/main" id="{4E8CB7A6-8078-EB41-8615-6957050A782A}"/>
              </a:ext>
            </a:extLst>
          </p:cNvPr>
          <p:cNvPicPr>
            <a:picLocks noChangeAspect="1"/>
          </p:cNvPicPr>
          <p:nvPr/>
        </p:nvPicPr>
        <p:blipFill>
          <a:blip r:embed="rId7"/>
          <a:stretch>
            <a:fillRect/>
          </a:stretch>
        </p:blipFill>
        <p:spPr>
          <a:xfrm>
            <a:off x="2111106" y="4992734"/>
            <a:ext cx="356842" cy="415290"/>
          </a:xfrm>
          <a:prstGeom prst="rect">
            <a:avLst/>
          </a:prstGeom>
        </p:spPr>
      </p:pic>
      <p:pic>
        <p:nvPicPr>
          <p:cNvPr id="72" name="Picture 71">
            <a:extLst>
              <a:ext uri="{FF2B5EF4-FFF2-40B4-BE49-F238E27FC236}">
                <a16:creationId xmlns:a16="http://schemas.microsoft.com/office/drawing/2014/main" id="{34486B0C-EA05-8B45-A221-8863F149AF52}"/>
              </a:ext>
            </a:extLst>
          </p:cNvPr>
          <p:cNvPicPr>
            <a:picLocks noChangeAspect="1"/>
          </p:cNvPicPr>
          <p:nvPr/>
        </p:nvPicPr>
        <p:blipFill>
          <a:blip r:embed="rId4"/>
          <a:stretch>
            <a:fillRect/>
          </a:stretch>
        </p:blipFill>
        <p:spPr>
          <a:xfrm>
            <a:off x="3004460" y="3505200"/>
            <a:ext cx="356842" cy="415290"/>
          </a:xfrm>
          <a:prstGeom prst="rect">
            <a:avLst/>
          </a:prstGeom>
        </p:spPr>
      </p:pic>
      <p:pic>
        <p:nvPicPr>
          <p:cNvPr id="73" name="Picture 72">
            <a:extLst>
              <a:ext uri="{FF2B5EF4-FFF2-40B4-BE49-F238E27FC236}">
                <a16:creationId xmlns:a16="http://schemas.microsoft.com/office/drawing/2014/main" id="{CA514E73-C7AD-9A4A-BD05-AC9AB2B39F60}"/>
              </a:ext>
            </a:extLst>
          </p:cNvPr>
          <p:cNvPicPr>
            <a:picLocks noChangeAspect="1"/>
          </p:cNvPicPr>
          <p:nvPr/>
        </p:nvPicPr>
        <p:blipFill>
          <a:blip r:embed="rId5"/>
          <a:stretch>
            <a:fillRect/>
          </a:stretch>
        </p:blipFill>
        <p:spPr>
          <a:xfrm>
            <a:off x="2623460" y="5181600"/>
            <a:ext cx="356842" cy="415290"/>
          </a:xfrm>
          <a:prstGeom prst="rect">
            <a:avLst/>
          </a:prstGeom>
        </p:spPr>
      </p:pic>
      <p:pic>
        <p:nvPicPr>
          <p:cNvPr id="74" name="Picture 73">
            <a:extLst>
              <a:ext uri="{FF2B5EF4-FFF2-40B4-BE49-F238E27FC236}">
                <a16:creationId xmlns:a16="http://schemas.microsoft.com/office/drawing/2014/main" id="{5342BA20-C75D-EA46-AB0C-5F626C9DB144}"/>
              </a:ext>
            </a:extLst>
          </p:cNvPr>
          <p:cNvPicPr>
            <a:picLocks noChangeAspect="1"/>
          </p:cNvPicPr>
          <p:nvPr/>
        </p:nvPicPr>
        <p:blipFill>
          <a:blip r:embed="rId7"/>
          <a:stretch>
            <a:fillRect/>
          </a:stretch>
        </p:blipFill>
        <p:spPr>
          <a:xfrm>
            <a:off x="3139443" y="4088674"/>
            <a:ext cx="356842" cy="415290"/>
          </a:xfrm>
          <a:prstGeom prst="rect">
            <a:avLst/>
          </a:prstGeom>
        </p:spPr>
      </p:pic>
      <p:pic>
        <p:nvPicPr>
          <p:cNvPr id="75" name="Picture 74">
            <a:extLst>
              <a:ext uri="{FF2B5EF4-FFF2-40B4-BE49-F238E27FC236}">
                <a16:creationId xmlns:a16="http://schemas.microsoft.com/office/drawing/2014/main" id="{5ED5484F-1FE5-FC48-989E-96FC8DAAE69A}"/>
              </a:ext>
            </a:extLst>
          </p:cNvPr>
          <p:cNvPicPr>
            <a:picLocks noChangeAspect="1"/>
          </p:cNvPicPr>
          <p:nvPr/>
        </p:nvPicPr>
        <p:blipFill>
          <a:blip r:embed="rId4"/>
          <a:stretch>
            <a:fillRect/>
          </a:stretch>
        </p:blipFill>
        <p:spPr>
          <a:xfrm>
            <a:off x="2749734" y="4291148"/>
            <a:ext cx="356842" cy="415290"/>
          </a:xfrm>
          <a:prstGeom prst="rect">
            <a:avLst/>
          </a:prstGeom>
        </p:spPr>
      </p:pic>
      <p:pic>
        <p:nvPicPr>
          <p:cNvPr id="76" name="Picture 75">
            <a:extLst>
              <a:ext uri="{FF2B5EF4-FFF2-40B4-BE49-F238E27FC236}">
                <a16:creationId xmlns:a16="http://schemas.microsoft.com/office/drawing/2014/main" id="{851D8919-C87E-D94D-A3DD-0B39BD47459D}"/>
              </a:ext>
            </a:extLst>
          </p:cNvPr>
          <p:cNvPicPr>
            <a:picLocks noChangeAspect="1"/>
          </p:cNvPicPr>
          <p:nvPr/>
        </p:nvPicPr>
        <p:blipFill>
          <a:blip r:embed="rId6"/>
          <a:stretch>
            <a:fillRect/>
          </a:stretch>
        </p:blipFill>
        <p:spPr>
          <a:xfrm>
            <a:off x="2978335" y="4798423"/>
            <a:ext cx="356842" cy="415290"/>
          </a:xfrm>
          <a:prstGeom prst="rect">
            <a:avLst/>
          </a:prstGeom>
        </p:spPr>
      </p:pic>
      <p:pic>
        <p:nvPicPr>
          <p:cNvPr id="77" name="Picture 76">
            <a:extLst>
              <a:ext uri="{FF2B5EF4-FFF2-40B4-BE49-F238E27FC236}">
                <a16:creationId xmlns:a16="http://schemas.microsoft.com/office/drawing/2014/main" id="{BD82B732-E8FB-9548-9C22-057651E2FB9B}"/>
              </a:ext>
            </a:extLst>
          </p:cNvPr>
          <p:cNvPicPr>
            <a:picLocks noChangeAspect="1"/>
          </p:cNvPicPr>
          <p:nvPr/>
        </p:nvPicPr>
        <p:blipFill>
          <a:blip r:embed="rId3"/>
          <a:stretch>
            <a:fillRect/>
          </a:stretch>
        </p:blipFill>
        <p:spPr>
          <a:xfrm>
            <a:off x="3459484" y="4393474"/>
            <a:ext cx="356842" cy="415290"/>
          </a:xfrm>
          <a:prstGeom prst="rect">
            <a:avLst/>
          </a:prstGeom>
        </p:spPr>
      </p:pic>
      <p:pic>
        <p:nvPicPr>
          <p:cNvPr id="78" name="Picture 77">
            <a:extLst>
              <a:ext uri="{FF2B5EF4-FFF2-40B4-BE49-F238E27FC236}">
                <a16:creationId xmlns:a16="http://schemas.microsoft.com/office/drawing/2014/main" id="{B8BABD12-E207-8A4F-9E33-D3EC0504C227}"/>
              </a:ext>
            </a:extLst>
          </p:cNvPr>
          <p:cNvPicPr>
            <a:picLocks noChangeAspect="1"/>
          </p:cNvPicPr>
          <p:nvPr/>
        </p:nvPicPr>
        <p:blipFill>
          <a:blip r:embed="rId5"/>
          <a:stretch>
            <a:fillRect/>
          </a:stretch>
        </p:blipFill>
        <p:spPr>
          <a:xfrm>
            <a:off x="3495769" y="3747407"/>
            <a:ext cx="356842" cy="415290"/>
          </a:xfrm>
          <a:prstGeom prst="rect">
            <a:avLst/>
          </a:prstGeom>
        </p:spPr>
      </p:pic>
      <p:pic>
        <p:nvPicPr>
          <p:cNvPr id="79" name="Picture 78">
            <a:extLst>
              <a:ext uri="{FF2B5EF4-FFF2-40B4-BE49-F238E27FC236}">
                <a16:creationId xmlns:a16="http://schemas.microsoft.com/office/drawing/2014/main" id="{C43A3F00-A93D-2044-B753-58F98F0DA487}"/>
              </a:ext>
            </a:extLst>
          </p:cNvPr>
          <p:cNvPicPr>
            <a:picLocks noChangeAspect="1"/>
          </p:cNvPicPr>
          <p:nvPr/>
        </p:nvPicPr>
        <p:blipFill>
          <a:blip r:embed="rId4"/>
          <a:stretch>
            <a:fillRect/>
          </a:stretch>
        </p:blipFill>
        <p:spPr>
          <a:xfrm>
            <a:off x="3878947" y="3982539"/>
            <a:ext cx="356842" cy="415290"/>
          </a:xfrm>
          <a:prstGeom prst="rect">
            <a:avLst/>
          </a:prstGeom>
        </p:spPr>
      </p:pic>
      <p:pic>
        <p:nvPicPr>
          <p:cNvPr id="80" name="Picture 79">
            <a:extLst>
              <a:ext uri="{FF2B5EF4-FFF2-40B4-BE49-F238E27FC236}">
                <a16:creationId xmlns:a16="http://schemas.microsoft.com/office/drawing/2014/main" id="{83FBE51B-773C-E646-BC8F-D476331534E1}"/>
              </a:ext>
            </a:extLst>
          </p:cNvPr>
          <p:cNvPicPr>
            <a:picLocks noChangeAspect="1"/>
          </p:cNvPicPr>
          <p:nvPr/>
        </p:nvPicPr>
        <p:blipFill>
          <a:blip r:embed="rId7"/>
          <a:stretch>
            <a:fillRect/>
          </a:stretch>
        </p:blipFill>
        <p:spPr>
          <a:xfrm>
            <a:off x="3887657" y="3451318"/>
            <a:ext cx="356842" cy="415290"/>
          </a:xfrm>
          <a:prstGeom prst="rect">
            <a:avLst/>
          </a:prstGeom>
        </p:spPr>
      </p:pic>
      <p:pic>
        <p:nvPicPr>
          <p:cNvPr id="81" name="Picture 80">
            <a:extLst>
              <a:ext uri="{FF2B5EF4-FFF2-40B4-BE49-F238E27FC236}">
                <a16:creationId xmlns:a16="http://schemas.microsoft.com/office/drawing/2014/main" id="{1F809F40-EC55-7A4D-985B-A268B11305E2}"/>
              </a:ext>
            </a:extLst>
          </p:cNvPr>
          <p:cNvPicPr>
            <a:picLocks noChangeAspect="1"/>
          </p:cNvPicPr>
          <p:nvPr/>
        </p:nvPicPr>
        <p:blipFill>
          <a:blip r:embed="rId4"/>
          <a:stretch>
            <a:fillRect/>
          </a:stretch>
        </p:blipFill>
        <p:spPr>
          <a:xfrm>
            <a:off x="3368042" y="4979125"/>
            <a:ext cx="356842" cy="415290"/>
          </a:xfrm>
          <a:prstGeom prst="rect">
            <a:avLst/>
          </a:prstGeom>
        </p:spPr>
      </p:pic>
      <p:pic>
        <p:nvPicPr>
          <p:cNvPr id="82" name="Picture 81">
            <a:extLst>
              <a:ext uri="{FF2B5EF4-FFF2-40B4-BE49-F238E27FC236}">
                <a16:creationId xmlns:a16="http://schemas.microsoft.com/office/drawing/2014/main" id="{30151D6B-24F5-F741-8086-C612E2E60B69}"/>
              </a:ext>
            </a:extLst>
          </p:cNvPr>
          <p:cNvPicPr>
            <a:picLocks noChangeAspect="1"/>
          </p:cNvPicPr>
          <p:nvPr/>
        </p:nvPicPr>
        <p:blipFill>
          <a:blip r:embed="rId3"/>
          <a:stretch>
            <a:fillRect/>
          </a:stretch>
        </p:blipFill>
        <p:spPr>
          <a:xfrm>
            <a:off x="3461660" y="3200400"/>
            <a:ext cx="356842" cy="415290"/>
          </a:xfrm>
          <a:prstGeom prst="rect">
            <a:avLst/>
          </a:prstGeom>
        </p:spPr>
      </p:pic>
      <p:pic>
        <p:nvPicPr>
          <p:cNvPr id="83" name="Picture 82">
            <a:extLst>
              <a:ext uri="{FF2B5EF4-FFF2-40B4-BE49-F238E27FC236}">
                <a16:creationId xmlns:a16="http://schemas.microsoft.com/office/drawing/2014/main" id="{B2282B14-1DE6-1D45-82A9-BEEA8906B360}"/>
              </a:ext>
            </a:extLst>
          </p:cNvPr>
          <p:cNvPicPr>
            <a:picLocks noChangeAspect="1"/>
          </p:cNvPicPr>
          <p:nvPr/>
        </p:nvPicPr>
        <p:blipFill>
          <a:blip r:embed="rId6"/>
          <a:stretch>
            <a:fillRect/>
          </a:stretch>
        </p:blipFill>
        <p:spPr>
          <a:xfrm>
            <a:off x="3461660" y="2667000"/>
            <a:ext cx="356842" cy="415290"/>
          </a:xfrm>
          <a:prstGeom prst="rect">
            <a:avLst/>
          </a:prstGeom>
        </p:spPr>
      </p:pic>
      <p:pic>
        <p:nvPicPr>
          <p:cNvPr id="84" name="Picture 83">
            <a:extLst>
              <a:ext uri="{FF2B5EF4-FFF2-40B4-BE49-F238E27FC236}">
                <a16:creationId xmlns:a16="http://schemas.microsoft.com/office/drawing/2014/main" id="{936D5F00-60F9-9049-A51B-CBA3CDA5DFC1}"/>
              </a:ext>
            </a:extLst>
          </p:cNvPr>
          <p:cNvPicPr>
            <a:picLocks noChangeAspect="1"/>
          </p:cNvPicPr>
          <p:nvPr/>
        </p:nvPicPr>
        <p:blipFill>
          <a:blip r:embed="rId6"/>
          <a:stretch>
            <a:fillRect/>
          </a:stretch>
        </p:blipFill>
        <p:spPr>
          <a:xfrm>
            <a:off x="3766460" y="4572000"/>
            <a:ext cx="356842" cy="415290"/>
          </a:xfrm>
          <a:prstGeom prst="rect">
            <a:avLst/>
          </a:prstGeom>
        </p:spPr>
      </p:pic>
      <p:pic>
        <p:nvPicPr>
          <p:cNvPr id="85" name="Picture 84">
            <a:extLst>
              <a:ext uri="{FF2B5EF4-FFF2-40B4-BE49-F238E27FC236}">
                <a16:creationId xmlns:a16="http://schemas.microsoft.com/office/drawing/2014/main" id="{C04A3E21-3FE6-5E45-B82A-0F81FD431D68}"/>
              </a:ext>
            </a:extLst>
          </p:cNvPr>
          <p:cNvPicPr>
            <a:picLocks noChangeAspect="1"/>
          </p:cNvPicPr>
          <p:nvPr/>
        </p:nvPicPr>
        <p:blipFill>
          <a:blip r:embed="rId5"/>
          <a:stretch>
            <a:fillRect/>
          </a:stretch>
        </p:blipFill>
        <p:spPr>
          <a:xfrm>
            <a:off x="3833951" y="2971800"/>
            <a:ext cx="356842" cy="415290"/>
          </a:xfrm>
          <a:prstGeom prst="rect">
            <a:avLst/>
          </a:prstGeom>
        </p:spPr>
      </p:pic>
      <p:pic>
        <p:nvPicPr>
          <p:cNvPr id="86" name="Picture 85">
            <a:extLst>
              <a:ext uri="{FF2B5EF4-FFF2-40B4-BE49-F238E27FC236}">
                <a16:creationId xmlns:a16="http://schemas.microsoft.com/office/drawing/2014/main" id="{925BB300-C05F-D14A-82B6-F80ADEBAC3FF}"/>
              </a:ext>
            </a:extLst>
          </p:cNvPr>
          <p:cNvPicPr>
            <a:picLocks noChangeAspect="1"/>
          </p:cNvPicPr>
          <p:nvPr/>
        </p:nvPicPr>
        <p:blipFill>
          <a:blip r:embed="rId7"/>
          <a:stretch>
            <a:fillRect/>
          </a:stretch>
        </p:blipFill>
        <p:spPr>
          <a:xfrm>
            <a:off x="8006810" y="2700203"/>
            <a:ext cx="356842" cy="415290"/>
          </a:xfrm>
          <a:prstGeom prst="rect">
            <a:avLst/>
          </a:prstGeom>
        </p:spPr>
      </p:pic>
      <p:pic>
        <p:nvPicPr>
          <p:cNvPr id="87" name="Picture 86">
            <a:extLst>
              <a:ext uri="{FF2B5EF4-FFF2-40B4-BE49-F238E27FC236}">
                <a16:creationId xmlns:a16="http://schemas.microsoft.com/office/drawing/2014/main" id="{4F17DA91-7870-B44F-A0DD-50608A343748}"/>
              </a:ext>
            </a:extLst>
          </p:cNvPr>
          <p:cNvPicPr>
            <a:picLocks noChangeAspect="1"/>
          </p:cNvPicPr>
          <p:nvPr/>
        </p:nvPicPr>
        <p:blipFill>
          <a:blip r:embed="rId6"/>
          <a:stretch>
            <a:fillRect/>
          </a:stretch>
        </p:blipFill>
        <p:spPr>
          <a:xfrm>
            <a:off x="8371118" y="2963091"/>
            <a:ext cx="356842" cy="415290"/>
          </a:xfrm>
          <a:prstGeom prst="rect">
            <a:avLst/>
          </a:prstGeom>
        </p:spPr>
      </p:pic>
      <p:pic>
        <p:nvPicPr>
          <p:cNvPr id="88" name="Picture 87">
            <a:extLst>
              <a:ext uri="{FF2B5EF4-FFF2-40B4-BE49-F238E27FC236}">
                <a16:creationId xmlns:a16="http://schemas.microsoft.com/office/drawing/2014/main" id="{A12E1A2C-9ADF-724F-A7BC-7C8DC011928C}"/>
              </a:ext>
            </a:extLst>
          </p:cNvPr>
          <p:cNvPicPr>
            <a:picLocks noChangeAspect="1"/>
          </p:cNvPicPr>
          <p:nvPr/>
        </p:nvPicPr>
        <p:blipFill>
          <a:blip r:embed="rId5"/>
          <a:stretch>
            <a:fillRect/>
          </a:stretch>
        </p:blipFill>
        <p:spPr>
          <a:xfrm>
            <a:off x="8371118" y="2447108"/>
            <a:ext cx="356842" cy="415290"/>
          </a:xfrm>
          <a:prstGeom prst="rect">
            <a:avLst/>
          </a:prstGeom>
        </p:spPr>
      </p:pic>
      <p:pic>
        <p:nvPicPr>
          <p:cNvPr id="89" name="Picture 88">
            <a:extLst>
              <a:ext uri="{FF2B5EF4-FFF2-40B4-BE49-F238E27FC236}">
                <a16:creationId xmlns:a16="http://schemas.microsoft.com/office/drawing/2014/main" id="{F1C47B2A-561D-334D-B9E8-5F14FCD347FA}"/>
              </a:ext>
            </a:extLst>
          </p:cNvPr>
          <p:cNvPicPr>
            <a:picLocks noChangeAspect="1"/>
          </p:cNvPicPr>
          <p:nvPr/>
        </p:nvPicPr>
        <p:blipFill>
          <a:blip r:embed="rId3"/>
          <a:stretch>
            <a:fillRect/>
          </a:stretch>
        </p:blipFill>
        <p:spPr>
          <a:xfrm>
            <a:off x="8523515" y="4800600"/>
            <a:ext cx="356842" cy="415290"/>
          </a:xfrm>
          <a:prstGeom prst="rect">
            <a:avLst/>
          </a:prstGeom>
        </p:spPr>
      </p:pic>
      <p:pic>
        <p:nvPicPr>
          <p:cNvPr id="90" name="Picture 89">
            <a:extLst>
              <a:ext uri="{FF2B5EF4-FFF2-40B4-BE49-F238E27FC236}">
                <a16:creationId xmlns:a16="http://schemas.microsoft.com/office/drawing/2014/main" id="{55295806-43CA-FE4E-B2EC-14B1B66F9C38}"/>
              </a:ext>
            </a:extLst>
          </p:cNvPr>
          <p:cNvPicPr>
            <a:picLocks noChangeAspect="1"/>
          </p:cNvPicPr>
          <p:nvPr/>
        </p:nvPicPr>
        <p:blipFill>
          <a:blip r:embed="rId4"/>
          <a:stretch>
            <a:fillRect/>
          </a:stretch>
        </p:blipFill>
        <p:spPr>
          <a:xfrm>
            <a:off x="8116388" y="4604655"/>
            <a:ext cx="356842" cy="415290"/>
          </a:xfrm>
          <a:prstGeom prst="rect">
            <a:avLst/>
          </a:prstGeom>
        </p:spPr>
      </p:pic>
      <p:pic>
        <p:nvPicPr>
          <p:cNvPr id="91" name="Picture 90">
            <a:extLst>
              <a:ext uri="{FF2B5EF4-FFF2-40B4-BE49-F238E27FC236}">
                <a16:creationId xmlns:a16="http://schemas.microsoft.com/office/drawing/2014/main" id="{22483795-21D6-8D44-90BB-A9399F283B67}"/>
              </a:ext>
            </a:extLst>
          </p:cNvPr>
          <p:cNvPicPr>
            <a:picLocks noChangeAspect="1"/>
          </p:cNvPicPr>
          <p:nvPr/>
        </p:nvPicPr>
        <p:blipFill>
          <a:blip r:embed="rId7"/>
          <a:stretch>
            <a:fillRect/>
          </a:stretch>
        </p:blipFill>
        <p:spPr>
          <a:xfrm>
            <a:off x="8125097" y="5111928"/>
            <a:ext cx="356842" cy="415290"/>
          </a:xfrm>
          <a:prstGeom prst="rect">
            <a:avLst/>
          </a:prstGeom>
        </p:spPr>
      </p:pic>
      <p:sp>
        <p:nvSpPr>
          <p:cNvPr id="108" name="TextBox 107">
            <a:extLst>
              <a:ext uri="{FF2B5EF4-FFF2-40B4-BE49-F238E27FC236}">
                <a16:creationId xmlns:a16="http://schemas.microsoft.com/office/drawing/2014/main" id="{7C7E1BCB-521E-8B4A-ABAE-C82251CC58E5}"/>
              </a:ext>
            </a:extLst>
          </p:cNvPr>
          <p:cNvSpPr txBox="1"/>
          <p:nvPr/>
        </p:nvSpPr>
        <p:spPr>
          <a:xfrm>
            <a:off x="9296495" y="2640452"/>
            <a:ext cx="1641468" cy="369332"/>
          </a:xfrm>
          <a:prstGeom prst="rect">
            <a:avLst/>
          </a:prstGeom>
          <a:noFill/>
        </p:spPr>
        <p:txBody>
          <a:bodyPr wrap="square" rtlCol="0">
            <a:spAutoFit/>
          </a:bodyPr>
          <a:lstStyle/>
          <a:p>
            <a:pPr algn="ctr"/>
            <a:r>
              <a:rPr lang="en-US" dirty="0">
                <a:latin typeface="Fira Sans Condensed Black" panose="020B0A03050000020004" pitchFamily="34" charset="0"/>
              </a:rPr>
              <a:t>Comparison</a:t>
            </a:r>
          </a:p>
        </p:txBody>
      </p:sp>
      <p:sp>
        <p:nvSpPr>
          <p:cNvPr id="109" name="TextBox 108">
            <a:extLst>
              <a:ext uri="{FF2B5EF4-FFF2-40B4-BE49-F238E27FC236}">
                <a16:creationId xmlns:a16="http://schemas.microsoft.com/office/drawing/2014/main" id="{7DFA8ABA-4D04-DB44-BC01-7EDB2DC3812B}"/>
              </a:ext>
            </a:extLst>
          </p:cNvPr>
          <p:cNvSpPr txBox="1"/>
          <p:nvPr/>
        </p:nvSpPr>
        <p:spPr>
          <a:xfrm>
            <a:off x="9340038" y="4861276"/>
            <a:ext cx="1371576" cy="369332"/>
          </a:xfrm>
          <a:prstGeom prst="rect">
            <a:avLst/>
          </a:prstGeom>
          <a:noFill/>
        </p:spPr>
        <p:txBody>
          <a:bodyPr wrap="square" rtlCol="0">
            <a:spAutoFit/>
          </a:bodyPr>
          <a:lstStyle/>
          <a:p>
            <a:pPr algn="ctr"/>
            <a:r>
              <a:rPr lang="en-US" dirty="0">
                <a:latin typeface="Fira Sans Condensed Black" panose="020B0A03050000020004" pitchFamily="34" charset="0"/>
              </a:rPr>
              <a:t>Treatment</a:t>
            </a:r>
          </a:p>
        </p:txBody>
      </p:sp>
    </p:spTree>
    <p:extLst>
      <p:ext uri="{BB962C8B-B14F-4D97-AF65-F5344CB8AC3E}">
        <p14:creationId xmlns:p14="http://schemas.microsoft.com/office/powerpoint/2010/main" val="2947725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5" grpId="0" animBg="1"/>
      <p:bldP spid="108" grpId="0"/>
      <p:bldP spid="10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Oval 39">
            <a:extLst>
              <a:ext uri="{FF2B5EF4-FFF2-40B4-BE49-F238E27FC236}">
                <a16:creationId xmlns:a16="http://schemas.microsoft.com/office/drawing/2014/main" id="{73BB7E20-300D-9A48-B812-DF9DCD7DEBB4}"/>
              </a:ext>
            </a:extLst>
          </p:cNvPr>
          <p:cNvSpPr>
            <a:spLocks noChangeArrowheads="1"/>
          </p:cNvSpPr>
          <p:nvPr/>
        </p:nvSpPr>
        <p:spPr bwMode="auto">
          <a:xfrm>
            <a:off x="1187514" y="2333897"/>
            <a:ext cx="3335867" cy="3431177"/>
          </a:xfrm>
          <a:prstGeom prst="ellipse">
            <a:avLst/>
          </a:prstGeom>
          <a:solidFill>
            <a:schemeClr val="tx2">
              <a:lumMod val="20000"/>
              <a:lumOff val="80000"/>
            </a:schemeClr>
          </a:solidFill>
          <a:ln w="25400">
            <a:noFill/>
            <a:round/>
            <a:headEnd/>
            <a:tailEnd/>
          </a:ln>
        </p:spPr>
        <p:txBody>
          <a:bodyPr wrap="none" anchor="ctr"/>
          <a:lstStyle/>
          <a:p>
            <a:endParaRPr lang="en-US">
              <a:solidFill>
                <a:srgbClr val="000000"/>
              </a:solidFill>
              <a:latin typeface="Calibri"/>
              <a:cs typeface="Arial" charset="0"/>
            </a:endParaRPr>
          </a:p>
        </p:txBody>
      </p:sp>
      <p:pic>
        <p:nvPicPr>
          <p:cNvPr id="49" name="Picture 48">
            <a:extLst>
              <a:ext uri="{FF2B5EF4-FFF2-40B4-BE49-F238E27FC236}">
                <a16:creationId xmlns:a16="http://schemas.microsoft.com/office/drawing/2014/main" id="{73813107-FB67-F04F-A6F8-504BB705E165}"/>
              </a:ext>
            </a:extLst>
          </p:cNvPr>
          <p:cNvPicPr>
            <a:picLocks noChangeAspect="1"/>
          </p:cNvPicPr>
          <p:nvPr/>
        </p:nvPicPr>
        <p:blipFill>
          <a:blip r:embed="rId3"/>
          <a:stretch>
            <a:fillRect/>
          </a:stretch>
        </p:blipFill>
        <p:spPr>
          <a:xfrm>
            <a:off x="2180775" y="2536917"/>
            <a:ext cx="356842" cy="415290"/>
          </a:xfrm>
          <a:prstGeom prst="rect">
            <a:avLst/>
          </a:prstGeom>
        </p:spPr>
      </p:pic>
      <p:pic>
        <p:nvPicPr>
          <p:cNvPr id="52" name="Picture 51">
            <a:extLst>
              <a:ext uri="{FF2B5EF4-FFF2-40B4-BE49-F238E27FC236}">
                <a16:creationId xmlns:a16="http://schemas.microsoft.com/office/drawing/2014/main" id="{256C6E8E-D9A0-D043-9FBE-FBEC5C16E2CF}"/>
              </a:ext>
            </a:extLst>
          </p:cNvPr>
          <p:cNvPicPr>
            <a:picLocks noChangeAspect="1"/>
          </p:cNvPicPr>
          <p:nvPr/>
        </p:nvPicPr>
        <p:blipFill>
          <a:blip r:embed="rId4"/>
          <a:stretch>
            <a:fillRect/>
          </a:stretch>
        </p:blipFill>
        <p:spPr>
          <a:xfrm>
            <a:off x="2163358" y="3068140"/>
            <a:ext cx="356842" cy="415290"/>
          </a:xfrm>
          <a:prstGeom prst="rect">
            <a:avLst/>
          </a:prstGeom>
        </p:spPr>
      </p:pic>
      <p:pic>
        <p:nvPicPr>
          <p:cNvPr id="53" name="Picture 52">
            <a:extLst>
              <a:ext uri="{FF2B5EF4-FFF2-40B4-BE49-F238E27FC236}">
                <a16:creationId xmlns:a16="http://schemas.microsoft.com/office/drawing/2014/main" id="{A778D1EC-8FC1-7C44-9558-6B05DA584FB7}"/>
              </a:ext>
            </a:extLst>
          </p:cNvPr>
          <p:cNvPicPr>
            <a:picLocks noChangeAspect="1"/>
          </p:cNvPicPr>
          <p:nvPr/>
        </p:nvPicPr>
        <p:blipFill>
          <a:blip r:embed="rId3"/>
          <a:stretch>
            <a:fillRect/>
          </a:stretch>
        </p:blipFill>
        <p:spPr>
          <a:xfrm>
            <a:off x="2240283" y="3616235"/>
            <a:ext cx="356842" cy="415290"/>
          </a:xfrm>
          <a:prstGeom prst="rect">
            <a:avLst/>
          </a:prstGeom>
        </p:spPr>
      </p:pic>
      <p:pic>
        <p:nvPicPr>
          <p:cNvPr id="58" name="Picture 57">
            <a:extLst>
              <a:ext uri="{FF2B5EF4-FFF2-40B4-BE49-F238E27FC236}">
                <a16:creationId xmlns:a16="http://schemas.microsoft.com/office/drawing/2014/main" id="{9633F63C-D907-8045-89BF-F2814D9271B4}"/>
              </a:ext>
            </a:extLst>
          </p:cNvPr>
          <p:cNvPicPr>
            <a:picLocks noChangeAspect="1"/>
          </p:cNvPicPr>
          <p:nvPr/>
        </p:nvPicPr>
        <p:blipFill>
          <a:blip r:embed="rId4"/>
          <a:stretch>
            <a:fillRect/>
          </a:stretch>
        </p:blipFill>
        <p:spPr>
          <a:xfrm>
            <a:off x="3016798" y="3042014"/>
            <a:ext cx="356842" cy="415290"/>
          </a:xfrm>
          <a:prstGeom prst="rect">
            <a:avLst/>
          </a:prstGeom>
        </p:spPr>
      </p:pic>
      <p:pic>
        <p:nvPicPr>
          <p:cNvPr id="59" name="Picture 58">
            <a:extLst>
              <a:ext uri="{FF2B5EF4-FFF2-40B4-BE49-F238E27FC236}">
                <a16:creationId xmlns:a16="http://schemas.microsoft.com/office/drawing/2014/main" id="{79A5E650-BE85-384A-9D52-DF3E70459EDD}"/>
              </a:ext>
            </a:extLst>
          </p:cNvPr>
          <p:cNvPicPr>
            <a:picLocks noChangeAspect="1"/>
          </p:cNvPicPr>
          <p:nvPr/>
        </p:nvPicPr>
        <p:blipFill>
          <a:blip r:embed="rId4"/>
          <a:stretch>
            <a:fillRect/>
          </a:stretch>
        </p:blipFill>
        <p:spPr>
          <a:xfrm>
            <a:off x="1275084" y="3808369"/>
            <a:ext cx="356842" cy="415290"/>
          </a:xfrm>
          <a:prstGeom prst="rect">
            <a:avLst/>
          </a:prstGeom>
        </p:spPr>
      </p:pic>
      <p:pic>
        <p:nvPicPr>
          <p:cNvPr id="61" name="Picture 60">
            <a:extLst>
              <a:ext uri="{FF2B5EF4-FFF2-40B4-BE49-F238E27FC236}">
                <a16:creationId xmlns:a16="http://schemas.microsoft.com/office/drawing/2014/main" id="{D199964D-A778-6E4F-9890-5194E097F2CC}"/>
              </a:ext>
            </a:extLst>
          </p:cNvPr>
          <p:cNvPicPr>
            <a:picLocks noChangeAspect="1"/>
          </p:cNvPicPr>
          <p:nvPr/>
        </p:nvPicPr>
        <p:blipFill>
          <a:blip r:embed="rId3"/>
          <a:stretch>
            <a:fillRect/>
          </a:stretch>
        </p:blipFill>
        <p:spPr>
          <a:xfrm>
            <a:off x="1404261" y="4339046"/>
            <a:ext cx="356842" cy="415290"/>
          </a:xfrm>
          <a:prstGeom prst="rect">
            <a:avLst/>
          </a:prstGeom>
        </p:spPr>
      </p:pic>
      <p:pic>
        <p:nvPicPr>
          <p:cNvPr id="65" name="Picture 64">
            <a:extLst>
              <a:ext uri="{FF2B5EF4-FFF2-40B4-BE49-F238E27FC236}">
                <a16:creationId xmlns:a16="http://schemas.microsoft.com/office/drawing/2014/main" id="{5F33161B-3CFE-9444-9BDF-DBE9BC727134}"/>
              </a:ext>
            </a:extLst>
          </p:cNvPr>
          <p:cNvPicPr>
            <a:picLocks noChangeAspect="1"/>
          </p:cNvPicPr>
          <p:nvPr/>
        </p:nvPicPr>
        <p:blipFill>
          <a:blip r:embed="rId4"/>
          <a:stretch>
            <a:fillRect/>
          </a:stretch>
        </p:blipFill>
        <p:spPr>
          <a:xfrm>
            <a:off x="2111106" y="4992734"/>
            <a:ext cx="356842" cy="415290"/>
          </a:xfrm>
          <a:prstGeom prst="rect">
            <a:avLst/>
          </a:prstGeom>
        </p:spPr>
      </p:pic>
      <p:pic>
        <p:nvPicPr>
          <p:cNvPr id="66" name="Picture 65">
            <a:extLst>
              <a:ext uri="{FF2B5EF4-FFF2-40B4-BE49-F238E27FC236}">
                <a16:creationId xmlns:a16="http://schemas.microsoft.com/office/drawing/2014/main" id="{44203FDA-69D8-ED42-BE6B-2DF1B58D7A6C}"/>
              </a:ext>
            </a:extLst>
          </p:cNvPr>
          <p:cNvPicPr>
            <a:picLocks noChangeAspect="1"/>
          </p:cNvPicPr>
          <p:nvPr/>
        </p:nvPicPr>
        <p:blipFill>
          <a:blip r:embed="rId3"/>
          <a:stretch>
            <a:fillRect/>
          </a:stretch>
        </p:blipFill>
        <p:spPr>
          <a:xfrm>
            <a:off x="3004460" y="3505200"/>
            <a:ext cx="356842" cy="415290"/>
          </a:xfrm>
          <a:prstGeom prst="rect">
            <a:avLst/>
          </a:prstGeom>
        </p:spPr>
      </p:pic>
      <p:pic>
        <p:nvPicPr>
          <p:cNvPr id="68" name="Picture 67">
            <a:extLst>
              <a:ext uri="{FF2B5EF4-FFF2-40B4-BE49-F238E27FC236}">
                <a16:creationId xmlns:a16="http://schemas.microsoft.com/office/drawing/2014/main" id="{E71D65BD-E065-0D41-BDF8-E4EDF478AE87}"/>
              </a:ext>
            </a:extLst>
          </p:cNvPr>
          <p:cNvPicPr>
            <a:picLocks noChangeAspect="1"/>
          </p:cNvPicPr>
          <p:nvPr/>
        </p:nvPicPr>
        <p:blipFill>
          <a:blip r:embed="rId4"/>
          <a:stretch>
            <a:fillRect/>
          </a:stretch>
        </p:blipFill>
        <p:spPr>
          <a:xfrm>
            <a:off x="3139443" y="4088674"/>
            <a:ext cx="356842" cy="415290"/>
          </a:xfrm>
          <a:prstGeom prst="rect">
            <a:avLst/>
          </a:prstGeom>
        </p:spPr>
      </p:pic>
      <p:pic>
        <p:nvPicPr>
          <p:cNvPr id="69" name="Picture 68">
            <a:extLst>
              <a:ext uri="{FF2B5EF4-FFF2-40B4-BE49-F238E27FC236}">
                <a16:creationId xmlns:a16="http://schemas.microsoft.com/office/drawing/2014/main" id="{A0004DA5-59D8-2E42-A532-4714D4355057}"/>
              </a:ext>
            </a:extLst>
          </p:cNvPr>
          <p:cNvPicPr>
            <a:picLocks noChangeAspect="1"/>
          </p:cNvPicPr>
          <p:nvPr/>
        </p:nvPicPr>
        <p:blipFill>
          <a:blip r:embed="rId3"/>
          <a:stretch>
            <a:fillRect/>
          </a:stretch>
        </p:blipFill>
        <p:spPr>
          <a:xfrm>
            <a:off x="2749734" y="4291148"/>
            <a:ext cx="356842" cy="415290"/>
          </a:xfrm>
          <a:prstGeom prst="rect">
            <a:avLst/>
          </a:prstGeom>
        </p:spPr>
      </p:pic>
      <p:pic>
        <p:nvPicPr>
          <p:cNvPr id="73" name="Picture 72">
            <a:extLst>
              <a:ext uri="{FF2B5EF4-FFF2-40B4-BE49-F238E27FC236}">
                <a16:creationId xmlns:a16="http://schemas.microsoft.com/office/drawing/2014/main" id="{50736367-F1B5-464C-A669-98B752ACA50C}"/>
              </a:ext>
            </a:extLst>
          </p:cNvPr>
          <p:cNvPicPr>
            <a:picLocks noChangeAspect="1"/>
          </p:cNvPicPr>
          <p:nvPr/>
        </p:nvPicPr>
        <p:blipFill>
          <a:blip r:embed="rId3"/>
          <a:stretch>
            <a:fillRect/>
          </a:stretch>
        </p:blipFill>
        <p:spPr>
          <a:xfrm>
            <a:off x="3878947" y="3982539"/>
            <a:ext cx="356842" cy="415290"/>
          </a:xfrm>
          <a:prstGeom prst="rect">
            <a:avLst/>
          </a:prstGeom>
        </p:spPr>
      </p:pic>
      <p:pic>
        <p:nvPicPr>
          <p:cNvPr id="74" name="Picture 73">
            <a:extLst>
              <a:ext uri="{FF2B5EF4-FFF2-40B4-BE49-F238E27FC236}">
                <a16:creationId xmlns:a16="http://schemas.microsoft.com/office/drawing/2014/main" id="{E35D4C1D-638C-5A4F-AF96-FFCC2940CE6D}"/>
              </a:ext>
            </a:extLst>
          </p:cNvPr>
          <p:cNvPicPr>
            <a:picLocks noChangeAspect="1"/>
          </p:cNvPicPr>
          <p:nvPr/>
        </p:nvPicPr>
        <p:blipFill>
          <a:blip r:embed="rId4"/>
          <a:stretch>
            <a:fillRect/>
          </a:stretch>
        </p:blipFill>
        <p:spPr>
          <a:xfrm>
            <a:off x="3887657" y="3451318"/>
            <a:ext cx="356842" cy="415290"/>
          </a:xfrm>
          <a:prstGeom prst="rect">
            <a:avLst/>
          </a:prstGeom>
        </p:spPr>
      </p:pic>
      <p:pic>
        <p:nvPicPr>
          <p:cNvPr id="75" name="Picture 74">
            <a:extLst>
              <a:ext uri="{FF2B5EF4-FFF2-40B4-BE49-F238E27FC236}">
                <a16:creationId xmlns:a16="http://schemas.microsoft.com/office/drawing/2014/main" id="{4DD86BA2-0C96-654F-B6A6-9613C672C027}"/>
              </a:ext>
            </a:extLst>
          </p:cNvPr>
          <p:cNvPicPr>
            <a:picLocks noChangeAspect="1"/>
          </p:cNvPicPr>
          <p:nvPr/>
        </p:nvPicPr>
        <p:blipFill>
          <a:blip r:embed="rId3"/>
          <a:stretch>
            <a:fillRect/>
          </a:stretch>
        </p:blipFill>
        <p:spPr>
          <a:xfrm>
            <a:off x="3368042" y="4979125"/>
            <a:ext cx="356842" cy="415290"/>
          </a:xfrm>
          <a:prstGeom prst="rect">
            <a:avLst/>
          </a:prstGeom>
        </p:spPr>
      </p:pic>
      <p:pic>
        <p:nvPicPr>
          <p:cNvPr id="91" name="Picture 90">
            <a:extLst>
              <a:ext uri="{FF2B5EF4-FFF2-40B4-BE49-F238E27FC236}">
                <a16:creationId xmlns:a16="http://schemas.microsoft.com/office/drawing/2014/main" id="{9C76EA29-7396-1745-94CD-363CED6C1F5A}"/>
              </a:ext>
            </a:extLst>
          </p:cNvPr>
          <p:cNvPicPr>
            <a:picLocks noChangeAspect="1"/>
          </p:cNvPicPr>
          <p:nvPr/>
        </p:nvPicPr>
        <p:blipFill>
          <a:blip r:embed="rId3"/>
          <a:stretch>
            <a:fillRect/>
          </a:stretch>
        </p:blipFill>
        <p:spPr>
          <a:xfrm>
            <a:off x="2632164" y="3200400"/>
            <a:ext cx="356842" cy="415290"/>
          </a:xfrm>
          <a:prstGeom prst="rect">
            <a:avLst/>
          </a:prstGeom>
        </p:spPr>
      </p:pic>
      <p:pic>
        <p:nvPicPr>
          <p:cNvPr id="92" name="Picture 91">
            <a:extLst>
              <a:ext uri="{FF2B5EF4-FFF2-40B4-BE49-F238E27FC236}">
                <a16:creationId xmlns:a16="http://schemas.microsoft.com/office/drawing/2014/main" id="{5DE0E640-9F3B-AC49-960B-F46090D111D3}"/>
              </a:ext>
            </a:extLst>
          </p:cNvPr>
          <p:cNvPicPr>
            <a:picLocks noChangeAspect="1"/>
          </p:cNvPicPr>
          <p:nvPr/>
        </p:nvPicPr>
        <p:blipFill>
          <a:blip r:embed="rId4"/>
          <a:stretch>
            <a:fillRect/>
          </a:stretch>
        </p:blipFill>
        <p:spPr>
          <a:xfrm>
            <a:off x="2623455" y="2667000"/>
            <a:ext cx="356842" cy="415290"/>
          </a:xfrm>
          <a:prstGeom prst="rect">
            <a:avLst/>
          </a:prstGeom>
        </p:spPr>
      </p:pic>
      <p:pic>
        <p:nvPicPr>
          <p:cNvPr id="93" name="Picture 92">
            <a:extLst>
              <a:ext uri="{FF2B5EF4-FFF2-40B4-BE49-F238E27FC236}">
                <a16:creationId xmlns:a16="http://schemas.microsoft.com/office/drawing/2014/main" id="{07815636-7939-2745-93B4-275E699A8F83}"/>
              </a:ext>
            </a:extLst>
          </p:cNvPr>
          <p:cNvPicPr>
            <a:picLocks noChangeAspect="1"/>
          </p:cNvPicPr>
          <p:nvPr/>
        </p:nvPicPr>
        <p:blipFill>
          <a:blip r:embed="rId4"/>
          <a:stretch>
            <a:fillRect/>
          </a:stretch>
        </p:blipFill>
        <p:spPr>
          <a:xfrm>
            <a:off x="2183674" y="4149636"/>
            <a:ext cx="356842" cy="415290"/>
          </a:xfrm>
          <a:prstGeom prst="rect">
            <a:avLst/>
          </a:prstGeom>
        </p:spPr>
      </p:pic>
      <p:pic>
        <p:nvPicPr>
          <p:cNvPr id="94" name="Picture 93">
            <a:extLst>
              <a:ext uri="{FF2B5EF4-FFF2-40B4-BE49-F238E27FC236}">
                <a16:creationId xmlns:a16="http://schemas.microsoft.com/office/drawing/2014/main" id="{07FB8B96-3134-DD46-BCBA-45C08CF4765B}"/>
              </a:ext>
            </a:extLst>
          </p:cNvPr>
          <p:cNvPicPr>
            <a:picLocks noChangeAspect="1"/>
          </p:cNvPicPr>
          <p:nvPr/>
        </p:nvPicPr>
        <p:blipFill>
          <a:blip r:embed="rId3"/>
          <a:stretch>
            <a:fillRect/>
          </a:stretch>
        </p:blipFill>
        <p:spPr>
          <a:xfrm>
            <a:off x="3461658" y="3198223"/>
            <a:ext cx="356842" cy="415290"/>
          </a:xfrm>
          <a:prstGeom prst="rect">
            <a:avLst/>
          </a:prstGeom>
        </p:spPr>
      </p:pic>
      <p:pic>
        <p:nvPicPr>
          <p:cNvPr id="95" name="Picture 94">
            <a:extLst>
              <a:ext uri="{FF2B5EF4-FFF2-40B4-BE49-F238E27FC236}">
                <a16:creationId xmlns:a16="http://schemas.microsoft.com/office/drawing/2014/main" id="{D0CC1D71-4AFD-704A-85B6-EA52BFED7DCA}"/>
              </a:ext>
            </a:extLst>
          </p:cNvPr>
          <p:cNvPicPr>
            <a:picLocks noChangeAspect="1"/>
          </p:cNvPicPr>
          <p:nvPr/>
        </p:nvPicPr>
        <p:blipFill>
          <a:blip r:embed="rId3"/>
          <a:stretch>
            <a:fillRect/>
          </a:stretch>
        </p:blipFill>
        <p:spPr>
          <a:xfrm>
            <a:off x="3032762" y="2523309"/>
            <a:ext cx="356842" cy="415290"/>
          </a:xfrm>
          <a:prstGeom prst="rect">
            <a:avLst/>
          </a:prstGeom>
        </p:spPr>
      </p:pic>
      <p:pic>
        <p:nvPicPr>
          <p:cNvPr id="96" name="Picture 95">
            <a:extLst>
              <a:ext uri="{FF2B5EF4-FFF2-40B4-BE49-F238E27FC236}">
                <a16:creationId xmlns:a16="http://schemas.microsoft.com/office/drawing/2014/main" id="{09B24E57-CE98-1D43-A694-968671FECE24}"/>
              </a:ext>
            </a:extLst>
          </p:cNvPr>
          <p:cNvPicPr>
            <a:picLocks noChangeAspect="1"/>
          </p:cNvPicPr>
          <p:nvPr/>
        </p:nvPicPr>
        <p:blipFill>
          <a:blip r:embed="rId3"/>
          <a:stretch>
            <a:fillRect/>
          </a:stretch>
        </p:blipFill>
        <p:spPr>
          <a:xfrm>
            <a:off x="1752600" y="2869473"/>
            <a:ext cx="356842" cy="415290"/>
          </a:xfrm>
          <a:prstGeom prst="rect">
            <a:avLst/>
          </a:prstGeom>
        </p:spPr>
      </p:pic>
      <p:pic>
        <p:nvPicPr>
          <p:cNvPr id="97" name="Picture 96">
            <a:extLst>
              <a:ext uri="{FF2B5EF4-FFF2-40B4-BE49-F238E27FC236}">
                <a16:creationId xmlns:a16="http://schemas.microsoft.com/office/drawing/2014/main" id="{72FA614B-4244-9A43-921A-7975A186E228}"/>
              </a:ext>
            </a:extLst>
          </p:cNvPr>
          <p:cNvPicPr>
            <a:picLocks noChangeAspect="1"/>
          </p:cNvPicPr>
          <p:nvPr/>
        </p:nvPicPr>
        <p:blipFill>
          <a:blip r:embed="rId4"/>
          <a:stretch>
            <a:fillRect/>
          </a:stretch>
        </p:blipFill>
        <p:spPr>
          <a:xfrm>
            <a:off x="1389018" y="3267891"/>
            <a:ext cx="356842" cy="415290"/>
          </a:xfrm>
          <a:prstGeom prst="rect">
            <a:avLst/>
          </a:prstGeom>
        </p:spPr>
      </p:pic>
      <p:pic>
        <p:nvPicPr>
          <p:cNvPr id="98" name="Picture 97">
            <a:extLst>
              <a:ext uri="{FF2B5EF4-FFF2-40B4-BE49-F238E27FC236}">
                <a16:creationId xmlns:a16="http://schemas.microsoft.com/office/drawing/2014/main" id="{ED805532-3D3A-0649-8A6E-61C1D2E26EA6}"/>
              </a:ext>
            </a:extLst>
          </p:cNvPr>
          <p:cNvPicPr>
            <a:picLocks noChangeAspect="1"/>
          </p:cNvPicPr>
          <p:nvPr/>
        </p:nvPicPr>
        <p:blipFill>
          <a:blip r:embed="rId4"/>
          <a:stretch>
            <a:fillRect/>
          </a:stretch>
        </p:blipFill>
        <p:spPr>
          <a:xfrm>
            <a:off x="1828800" y="3452947"/>
            <a:ext cx="356842" cy="415290"/>
          </a:xfrm>
          <a:prstGeom prst="rect">
            <a:avLst/>
          </a:prstGeom>
        </p:spPr>
      </p:pic>
      <p:pic>
        <p:nvPicPr>
          <p:cNvPr id="99" name="Picture 98">
            <a:extLst>
              <a:ext uri="{FF2B5EF4-FFF2-40B4-BE49-F238E27FC236}">
                <a16:creationId xmlns:a16="http://schemas.microsoft.com/office/drawing/2014/main" id="{7F8BF6BF-0FB4-2A44-8AB6-8918309E0272}"/>
              </a:ext>
            </a:extLst>
          </p:cNvPr>
          <p:cNvPicPr>
            <a:picLocks noChangeAspect="1"/>
          </p:cNvPicPr>
          <p:nvPr/>
        </p:nvPicPr>
        <p:blipFill>
          <a:blip r:embed="rId4"/>
          <a:stretch>
            <a:fillRect/>
          </a:stretch>
        </p:blipFill>
        <p:spPr>
          <a:xfrm>
            <a:off x="2625636" y="3810000"/>
            <a:ext cx="356842" cy="415290"/>
          </a:xfrm>
          <a:prstGeom prst="rect">
            <a:avLst/>
          </a:prstGeom>
        </p:spPr>
      </p:pic>
      <p:pic>
        <p:nvPicPr>
          <p:cNvPr id="100" name="Picture 99">
            <a:extLst>
              <a:ext uri="{FF2B5EF4-FFF2-40B4-BE49-F238E27FC236}">
                <a16:creationId xmlns:a16="http://schemas.microsoft.com/office/drawing/2014/main" id="{C95B571F-554A-2647-99AC-99EAF451C879}"/>
              </a:ext>
            </a:extLst>
          </p:cNvPr>
          <p:cNvPicPr>
            <a:picLocks noChangeAspect="1"/>
          </p:cNvPicPr>
          <p:nvPr/>
        </p:nvPicPr>
        <p:blipFill>
          <a:blip r:embed="rId3"/>
          <a:stretch>
            <a:fillRect/>
          </a:stretch>
        </p:blipFill>
        <p:spPr>
          <a:xfrm>
            <a:off x="1735182" y="4003764"/>
            <a:ext cx="356842" cy="415290"/>
          </a:xfrm>
          <a:prstGeom prst="rect">
            <a:avLst/>
          </a:prstGeom>
        </p:spPr>
      </p:pic>
      <p:pic>
        <p:nvPicPr>
          <p:cNvPr id="101" name="Picture 100">
            <a:extLst>
              <a:ext uri="{FF2B5EF4-FFF2-40B4-BE49-F238E27FC236}">
                <a16:creationId xmlns:a16="http://schemas.microsoft.com/office/drawing/2014/main" id="{DCFCCEB7-C5B2-4145-8578-FF097DBC6AE8}"/>
              </a:ext>
            </a:extLst>
          </p:cNvPr>
          <p:cNvPicPr>
            <a:picLocks noChangeAspect="1"/>
          </p:cNvPicPr>
          <p:nvPr/>
        </p:nvPicPr>
        <p:blipFill>
          <a:blip r:embed="rId4"/>
          <a:stretch>
            <a:fillRect/>
          </a:stretch>
        </p:blipFill>
        <p:spPr>
          <a:xfrm>
            <a:off x="1793966" y="4643845"/>
            <a:ext cx="356842" cy="415290"/>
          </a:xfrm>
          <a:prstGeom prst="rect">
            <a:avLst/>
          </a:prstGeom>
        </p:spPr>
      </p:pic>
      <p:pic>
        <p:nvPicPr>
          <p:cNvPr id="102" name="Picture 101">
            <a:extLst>
              <a:ext uri="{FF2B5EF4-FFF2-40B4-BE49-F238E27FC236}">
                <a16:creationId xmlns:a16="http://schemas.microsoft.com/office/drawing/2014/main" id="{D08BC95E-1F06-3848-933B-6CA4E7BB1A65}"/>
              </a:ext>
            </a:extLst>
          </p:cNvPr>
          <p:cNvPicPr>
            <a:picLocks noChangeAspect="1"/>
          </p:cNvPicPr>
          <p:nvPr/>
        </p:nvPicPr>
        <p:blipFill>
          <a:blip r:embed="rId3"/>
          <a:stretch>
            <a:fillRect/>
          </a:stretch>
        </p:blipFill>
        <p:spPr>
          <a:xfrm>
            <a:off x="2447109" y="4654730"/>
            <a:ext cx="356842" cy="415290"/>
          </a:xfrm>
          <a:prstGeom prst="rect">
            <a:avLst/>
          </a:prstGeom>
        </p:spPr>
      </p:pic>
      <p:pic>
        <p:nvPicPr>
          <p:cNvPr id="103" name="Picture 102">
            <a:extLst>
              <a:ext uri="{FF2B5EF4-FFF2-40B4-BE49-F238E27FC236}">
                <a16:creationId xmlns:a16="http://schemas.microsoft.com/office/drawing/2014/main" id="{E6ABDC43-7E9B-AF41-B387-E50BD5BECB5E}"/>
              </a:ext>
            </a:extLst>
          </p:cNvPr>
          <p:cNvPicPr>
            <a:picLocks noChangeAspect="1"/>
          </p:cNvPicPr>
          <p:nvPr/>
        </p:nvPicPr>
        <p:blipFill>
          <a:blip r:embed="rId3"/>
          <a:stretch>
            <a:fillRect/>
          </a:stretch>
        </p:blipFill>
        <p:spPr>
          <a:xfrm>
            <a:off x="2625636" y="5181600"/>
            <a:ext cx="356842" cy="415290"/>
          </a:xfrm>
          <a:prstGeom prst="rect">
            <a:avLst/>
          </a:prstGeom>
        </p:spPr>
      </p:pic>
      <p:pic>
        <p:nvPicPr>
          <p:cNvPr id="104" name="Picture 103">
            <a:extLst>
              <a:ext uri="{FF2B5EF4-FFF2-40B4-BE49-F238E27FC236}">
                <a16:creationId xmlns:a16="http://schemas.microsoft.com/office/drawing/2014/main" id="{2C374D74-C29F-884E-B8FB-A8FD3684D53F}"/>
              </a:ext>
            </a:extLst>
          </p:cNvPr>
          <p:cNvPicPr>
            <a:picLocks noChangeAspect="1"/>
          </p:cNvPicPr>
          <p:nvPr/>
        </p:nvPicPr>
        <p:blipFill>
          <a:blip r:embed="rId4"/>
          <a:stretch>
            <a:fillRect/>
          </a:stretch>
        </p:blipFill>
        <p:spPr>
          <a:xfrm>
            <a:off x="2971800" y="4800600"/>
            <a:ext cx="356842" cy="415290"/>
          </a:xfrm>
          <a:prstGeom prst="rect">
            <a:avLst/>
          </a:prstGeom>
        </p:spPr>
      </p:pic>
      <p:pic>
        <p:nvPicPr>
          <p:cNvPr id="105" name="Picture 104">
            <a:extLst>
              <a:ext uri="{FF2B5EF4-FFF2-40B4-BE49-F238E27FC236}">
                <a16:creationId xmlns:a16="http://schemas.microsoft.com/office/drawing/2014/main" id="{A5709AD3-DDA4-AF4E-BCCB-BCF18FC27742}"/>
              </a:ext>
            </a:extLst>
          </p:cNvPr>
          <p:cNvPicPr>
            <a:picLocks noChangeAspect="1"/>
          </p:cNvPicPr>
          <p:nvPr/>
        </p:nvPicPr>
        <p:blipFill>
          <a:blip r:embed="rId3"/>
          <a:stretch>
            <a:fillRect/>
          </a:stretch>
        </p:blipFill>
        <p:spPr>
          <a:xfrm>
            <a:off x="3470364" y="4393473"/>
            <a:ext cx="356842" cy="415290"/>
          </a:xfrm>
          <a:prstGeom prst="rect">
            <a:avLst/>
          </a:prstGeom>
        </p:spPr>
      </p:pic>
      <p:pic>
        <p:nvPicPr>
          <p:cNvPr id="106" name="Picture 105">
            <a:extLst>
              <a:ext uri="{FF2B5EF4-FFF2-40B4-BE49-F238E27FC236}">
                <a16:creationId xmlns:a16="http://schemas.microsoft.com/office/drawing/2014/main" id="{2C284DE9-BA36-D04E-8B58-92997BC04FF8}"/>
              </a:ext>
            </a:extLst>
          </p:cNvPr>
          <p:cNvPicPr>
            <a:picLocks noChangeAspect="1"/>
          </p:cNvPicPr>
          <p:nvPr/>
        </p:nvPicPr>
        <p:blipFill>
          <a:blip r:embed="rId4"/>
          <a:stretch>
            <a:fillRect/>
          </a:stretch>
        </p:blipFill>
        <p:spPr>
          <a:xfrm>
            <a:off x="3757748" y="4572000"/>
            <a:ext cx="356842" cy="415290"/>
          </a:xfrm>
          <a:prstGeom prst="rect">
            <a:avLst/>
          </a:prstGeom>
        </p:spPr>
      </p:pic>
      <p:pic>
        <p:nvPicPr>
          <p:cNvPr id="107" name="Picture 106">
            <a:extLst>
              <a:ext uri="{FF2B5EF4-FFF2-40B4-BE49-F238E27FC236}">
                <a16:creationId xmlns:a16="http://schemas.microsoft.com/office/drawing/2014/main" id="{4323BC09-53E6-C64A-B3C6-2DD3381C2020}"/>
              </a:ext>
            </a:extLst>
          </p:cNvPr>
          <p:cNvPicPr>
            <a:picLocks noChangeAspect="1"/>
          </p:cNvPicPr>
          <p:nvPr/>
        </p:nvPicPr>
        <p:blipFill>
          <a:blip r:embed="rId4"/>
          <a:stretch>
            <a:fillRect/>
          </a:stretch>
        </p:blipFill>
        <p:spPr>
          <a:xfrm>
            <a:off x="3479073" y="2667000"/>
            <a:ext cx="356842" cy="415290"/>
          </a:xfrm>
          <a:prstGeom prst="rect">
            <a:avLst/>
          </a:prstGeom>
        </p:spPr>
      </p:pic>
      <p:pic>
        <p:nvPicPr>
          <p:cNvPr id="108" name="Picture 107">
            <a:extLst>
              <a:ext uri="{FF2B5EF4-FFF2-40B4-BE49-F238E27FC236}">
                <a16:creationId xmlns:a16="http://schemas.microsoft.com/office/drawing/2014/main" id="{3B4763C4-6802-F948-B789-7AC715B64AEE}"/>
              </a:ext>
            </a:extLst>
          </p:cNvPr>
          <p:cNvPicPr>
            <a:picLocks noChangeAspect="1"/>
          </p:cNvPicPr>
          <p:nvPr/>
        </p:nvPicPr>
        <p:blipFill>
          <a:blip r:embed="rId4"/>
          <a:stretch>
            <a:fillRect/>
          </a:stretch>
        </p:blipFill>
        <p:spPr>
          <a:xfrm>
            <a:off x="3496491" y="3742509"/>
            <a:ext cx="356842" cy="415290"/>
          </a:xfrm>
          <a:prstGeom prst="rect">
            <a:avLst/>
          </a:prstGeom>
        </p:spPr>
      </p:pic>
      <p:pic>
        <p:nvPicPr>
          <p:cNvPr id="109" name="Picture 108">
            <a:extLst>
              <a:ext uri="{FF2B5EF4-FFF2-40B4-BE49-F238E27FC236}">
                <a16:creationId xmlns:a16="http://schemas.microsoft.com/office/drawing/2014/main" id="{4CAA72C9-0B61-6E49-B17E-62F5BCCA6927}"/>
              </a:ext>
            </a:extLst>
          </p:cNvPr>
          <p:cNvPicPr>
            <a:picLocks noChangeAspect="1"/>
          </p:cNvPicPr>
          <p:nvPr/>
        </p:nvPicPr>
        <p:blipFill>
          <a:blip r:embed="rId3"/>
          <a:stretch>
            <a:fillRect/>
          </a:stretch>
        </p:blipFill>
        <p:spPr>
          <a:xfrm>
            <a:off x="3836127" y="2965272"/>
            <a:ext cx="356842" cy="415290"/>
          </a:xfrm>
          <a:prstGeom prst="rect">
            <a:avLst/>
          </a:prstGeom>
        </p:spPr>
      </p:pic>
      <p:sp>
        <p:nvSpPr>
          <p:cNvPr id="2" name="Title 1"/>
          <p:cNvSpPr>
            <a:spLocks noGrp="1"/>
          </p:cNvSpPr>
          <p:nvPr>
            <p:ph type="title"/>
          </p:nvPr>
        </p:nvSpPr>
        <p:spPr/>
        <p:txBody>
          <a:bodyPr/>
          <a:lstStyle/>
          <a:p>
            <a:r>
              <a:rPr lang="en-US" dirty="0"/>
              <a:t>Intuition: How does variation in the underlying population affect the treatment effect distribution?</a:t>
            </a:r>
          </a:p>
        </p:txBody>
      </p:sp>
      <p:sp>
        <p:nvSpPr>
          <p:cNvPr id="3" name="Content Placeholder 2"/>
          <p:cNvSpPr>
            <a:spLocks noGrp="1"/>
          </p:cNvSpPr>
          <p:nvPr>
            <p:ph idx="1"/>
          </p:nvPr>
        </p:nvSpPr>
        <p:spPr>
          <a:xfrm>
            <a:off x="609600" y="1470582"/>
            <a:ext cx="10972800" cy="715269"/>
          </a:xfrm>
        </p:spPr>
        <p:txBody>
          <a:bodyPr>
            <a:normAutofit/>
          </a:bodyPr>
          <a:lstStyle/>
          <a:p>
            <a:pPr marL="0" indent="0">
              <a:buNone/>
            </a:pPr>
            <a:r>
              <a:rPr lang="en-US" sz="1800" dirty="0"/>
              <a:t>Samples from a population with </a:t>
            </a:r>
            <a:r>
              <a:rPr lang="en-US" sz="1800" dirty="0">
                <a:solidFill>
                  <a:schemeClr val="accent2"/>
                </a:solidFill>
              </a:rPr>
              <a:t>little outcome variation </a:t>
            </a:r>
            <a:r>
              <a:rPr lang="en-US" sz="1800" dirty="0"/>
              <a:t>tend to be more similar to the population as a whole and to each other.</a:t>
            </a:r>
          </a:p>
          <a:p>
            <a:endParaRPr lang="en-US" sz="2000" dirty="0"/>
          </a:p>
        </p:txBody>
      </p:sp>
      <p:sp>
        <p:nvSpPr>
          <p:cNvPr id="5" name="Slide Number Placeholder 4"/>
          <p:cNvSpPr>
            <a:spLocks noGrp="1"/>
          </p:cNvSpPr>
          <p:nvPr>
            <p:ph type="sldNum" sz="quarter" idx="12"/>
          </p:nvPr>
        </p:nvSpPr>
        <p:spPr/>
        <p:txBody>
          <a:bodyPr/>
          <a:lstStyle/>
          <a:p>
            <a:fld id="{2ECB1696-1F23-9849-960D-916B9EF0C8D4}" type="slidenum">
              <a:rPr lang="en-US" smtClean="0"/>
              <a:pPr/>
              <a:t>27</a:t>
            </a:fld>
            <a:endParaRPr lang="en-US" dirty="0"/>
          </a:p>
        </p:txBody>
      </p:sp>
      <p:sp>
        <p:nvSpPr>
          <p:cNvPr id="41" name="TextBox 40">
            <a:extLst>
              <a:ext uri="{FF2B5EF4-FFF2-40B4-BE49-F238E27FC236}">
                <a16:creationId xmlns:a16="http://schemas.microsoft.com/office/drawing/2014/main" id="{FA445AD5-2916-AF45-97E2-9667CB644CA2}"/>
              </a:ext>
            </a:extLst>
          </p:cNvPr>
          <p:cNvSpPr txBox="1"/>
          <p:nvPr/>
        </p:nvSpPr>
        <p:spPr>
          <a:xfrm>
            <a:off x="1915536" y="5819178"/>
            <a:ext cx="1881595" cy="369332"/>
          </a:xfrm>
          <a:prstGeom prst="rect">
            <a:avLst/>
          </a:prstGeom>
          <a:noFill/>
        </p:spPr>
        <p:txBody>
          <a:bodyPr wrap="square" rtlCol="0">
            <a:spAutoFit/>
          </a:bodyPr>
          <a:lstStyle/>
          <a:p>
            <a:pPr algn="ctr"/>
            <a:r>
              <a:rPr lang="en-US" dirty="0">
                <a:latin typeface="Fira Sans Condensed Black" panose="020B0A03050000020004" pitchFamily="34" charset="0"/>
              </a:rPr>
              <a:t>Population</a:t>
            </a:r>
          </a:p>
        </p:txBody>
      </p:sp>
      <p:sp>
        <p:nvSpPr>
          <p:cNvPr id="42" name="Oval 2">
            <a:extLst>
              <a:ext uri="{FF2B5EF4-FFF2-40B4-BE49-F238E27FC236}">
                <a16:creationId xmlns:a16="http://schemas.microsoft.com/office/drawing/2014/main" id="{146D7B82-EA48-A046-A4BF-D5758C511074}"/>
              </a:ext>
            </a:extLst>
          </p:cNvPr>
          <p:cNvSpPr>
            <a:spLocks noChangeArrowheads="1"/>
          </p:cNvSpPr>
          <p:nvPr/>
        </p:nvSpPr>
        <p:spPr bwMode="auto">
          <a:xfrm>
            <a:off x="7655227" y="2221266"/>
            <a:ext cx="1505492" cy="1430346"/>
          </a:xfrm>
          <a:prstGeom prst="ellipse">
            <a:avLst/>
          </a:prstGeom>
          <a:solidFill>
            <a:schemeClr val="tx2">
              <a:lumMod val="20000"/>
              <a:lumOff val="80000"/>
            </a:schemeClr>
          </a:solidFill>
          <a:ln w="25400">
            <a:noFill/>
            <a:round/>
            <a:headEnd/>
            <a:tailEnd/>
          </a:ln>
        </p:spPr>
        <p:txBody>
          <a:bodyPr wrap="none" anchor="ctr"/>
          <a:lstStyle/>
          <a:p>
            <a:endParaRPr lang="en-US">
              <a:solidFill>
                <a:srgbClr val="000000"/>
              </a:solidFill>
              <a:latin typeface="Calibri"/>
              <a:cs typeface="Arial" charset="0"/>
            </a:endParaRPr>
          </a:p>
        </p:txBody>
      </p:sp>
      <p:sp>
        <p:nvSpPr>
          <p:cNvPr id="43" name="Oval 2">
            <a:extLst>
              <a:ext uri="{FF2B5EF4-FFF2-40B4-BE49-F238E27FC236}">
                <a16:creationId xmlns:a16="http://schemas.microsoft.com/office/drawing/2014/main" id="{78B4B0B9-32E2-5B44-BF74-93D9C57052FC}"/>
              </a:ext>
            </a:extLst>
          </p:cNvPr>
          <p:cNvSpPr>
            <a:spLocks noChangeArrowheads="1"/>
          </p:cNvSpPr>
          <p:nvPr/>
        </p:nvSpPr>
        <p:spPr bwMode="auto">
          <a:xfrm>
            <a:off x="7673129" y="4356832"/>
            <a:ext cx="1505492" cy="1430346"/>
          </a:xfrm>
          <a:prstGeom prst="ellipse">
            <a:avLst/>
          </a:prstGeom>
          <a:solidFill>
            <a:schemeClr val="tx2">
              <a:lumMod val="20000"/>
              <a:lumOff val="80000"/>
            </a:schemeClr>
          </a:solidFill>
          <a:ln w="25400">
            <a:noFill/>
            <a:round/>
            <a:headEnd/>
            <a:tailEnd/>
          </a:ln>
        </p:spPr>
        <p:txBody>
          <a:bodyPr wrap="none" anchor="ctr"/>
          <a:lstStyle/>
          <a:p>
            <a:endParaRPr lang="en-US">
              <a:solidFill>
                <a:srgbClr val="000000"/>
              </a:solidFill>
              <a:latin typeface="Calibri"/>
              <a:cs typeface="Arial" charset="0"/>
            </a:endParaRPr>
          </a:p>
        </p:txBody>
      </p:sp>
      <p:grpSp>
        <p:nvGrpSpPr>
          <p:cNvPr id="44" name="Group 43">
            <a:extLst>
              <a:ext uri="{FF2B5EF4-FFF2-40B4-BE49-F238E27FC236}">
                <a16:creationId xmlns:a16="http://schemas.microsoft.com/office/drawing/2014/main" id="{E8E6C333-F0E8-CA42-B718-46F01F6587AE}"/>
              </a:ext>
            </a:extLst>
          </p:cNvPr>
          <p:cNvGrpSpPr/>
          <p:nvPr/>
        </p:nvGrpSpPr>
        <p:grpSpPr>
          <a:xfrm>
            <a:off x="4667797" y="2936966"/>
            <a:ext cx="2699786" cy="2154204"/>
            <a:chOff x="4110446" y="2936966"/>
            <a:chExt cx="2699786" cy="2154204"/>
          </a:xfrm>
        </p:grpSpPr>
        <p:sp>
          <p:nvSpPr>
            <p:cNvPr id="45" name="TextBox 44">
              <a:extLst>
                <a:ext uri="{FF2B5EF4-FFF2-40B4-BE49-F238E27FC236}">
                  <a16:creationId xmlns:a16="http://schemas.microsoft.com/office/drawing/2014/main" id="{78B8BDE6-C699-D843-9391-2F10DCC4318E}"/>
                </a:ext>
              </a:extLst>
            </p:cNvPr>
            <p:cNvSpPr txBox="1"/>
            <p:nvPr/>
          </p:nvSpPr>
          <p:spPr>
            <a:xfrm>
              <a:off x="4471864" y="3651517"/>
              <a:ext cx="2113128" cy="400110"/>
            </a:xfrm>
            <a:prstGeom prst="rect">
              <a:avLst/>
            </a:prstGeom>
            <a:noFill/>
          </p:spPr>
          <p:txBody>
            <a:bodyPr wrap="square" rtlCol="0">
              <a:spAutoFit/>
            </a:bodyPr>
            <a:lstStyle/>
            <a:p>
              <a:pPr algn="ctr"/>
              <a:r>
                <a:rPr lang="en-US" sz="2000" i="1" dirty="0">
                  <a:latin typeface="Fira Sans Condensed Black" panose="020B0A03050000020004" pitchFamily="34" charset="0"/>
                </a:rPr>
                <a:t>Random sampling</a:t>
              </a:r>
            </a:p>
          </p:txBody>
        </p:sp>
        <p:cxnSp>
          <p:nvCxnSpPr>
            <p:cNvPr id="46" name="Straight Arrow Connector 45">
              <a:extLst>
                <a:ext uri="{FF2B5EF4-FFF2-40B4-BE49-F238E27FC236}">
                  <a16:creationId xmlns:a16="http://schemas.microsoft.com/office/drawing/2014/main" id="{6F3E6420-D773-4140-93D7-3A0612582911}"/>
                </a:ext>
              </a:extLst>
            </p:cNvPr>
            <p:cNvCxnSpPr>
              <a:cxnSpLocks/>
            </p:cNvCxnSpPr>
            <p:nvPr/>
          </p:nvCxnSpPr>
          <p:spPr>
            <a:xfrm>
              <a:off x="4110446" y="5091170"/>
              <a:ext cx="2699786"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BD8B319-B5D0-8846-AEFA-AC90A6C83B9A}"/>
                </a:ext>
              </a:extLst>
            </p:cNvPr>
            <p:cNvCxnSpPr>
              <a:cxnSpLocks/>
            </p:cNvCxnSpPr>
            <p:nvPr/>
          </p:nvCxnSpPr>
          <p:spPr>
            <a:xfrm>
              <a:off x="4110446" y="2936966"/>
              <a:ext cx="2699786"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pic>
        <p:nvPicPr>
          <p:cNvPr id="80" name="Picture 79">
            <a:extLst>
              <a:ext uri="{FF2B5EF4-FFF2-40B4-BE49-F238E27FC236}">
                <a16:creationId xmlns:a16="http://schemas.microsoft.com/office/drawing/2014/main" id="{F7044D64-D6E4-F24D-A41F-7F5D8662D339}"/>
              </a:ext>
            </a:extLst>
          </p:cNvPr>
          <p:cNvPicPr>
            <a:picLocks noChangeAspect="1"/>
          </p:cNvPicPr>
          <p:nvPr/>
        </p:nvPicPr>
        <p:blipFill>
          <a:blip r:embed="rId4"/>
          <a:stretch>
            <a:fillRect/>
          </a:stretch>
        </p:blipFill>
        <p:spPr>
          <a:xfrm>
            <a:off x="8006810" y="2700203"/>
            <a:ext cx="356842" cy="415290"/>
          </a:xfrm>
          <a:prstGeom prst="rect">
            <a:avLst/>
          </a:prstGeom>
        </p:spPr>
      </p:pic>
      <p:pic>
        <p:nvPicPr>
          <p:cNvPr id="84" name="Picture 83">
            <a:extLst>
              <a:ext uri="{FF2B5EF4-FFF2-40B4-BE49-F238E27FC236}">
                <a16:creationId xmlns:a16="http://schemas.microsoft.com/office/drawing/2014/main" id="{E877F997-A965-3647-AA85-222CE4F01AD7}"/>
              </a:ext>
            </a:extLst>
          </p:cNvPr>
          <p:cNvPicPr>
            <a:picLocks noChangeAspect="1"/>
          </p:cNvPicPr>
          <p:nvPr/>
        </p:nvPicPr>
        <p:blipFill>
          <a:blip r:embed="rId3"/>
          <a:stretch>
            <a:fillRect/>
          </a:stretch>
        </p:blipFill>
        <p:spPr>
          <a:xfrm>
            <a:off x="8116388" y="4604655"/>
            <a:ext cx="356842" cy="415290"/>
          </a:xfrm>
          <a:prstGeom prst="rect">
            <a:avLst/>
          </a:prstGeom>
        </p:spPr>
      </p:pic>
      <p:pic>
        <p:nvPicPr>
          <p:cNvPr id="85" name="Picture 84">
            <a:extLst>
              <a:ext uri="{FF2B5EF4-FFF2-40B4-BE49-F238E27FC236}">
                <a16:creationId xmlns:a16="http://schemas.microsoft.com/office/drawing/2014/main" id="{8B70D009-88EC-7847-9DCD-CD8B0E73628C}"/>
              </a:ext>
            </a:extLst>
          </p:cNvPr>
          <p:cNvPicPr>
            <a:picLocks noChangeAspect="1"/>
          </p:cNvPicPr>
          <p:nvPr/>
        </p:nvPicPr>
        <p:blipFill>
          <a:blip r:embed="rId4"/>
          <a:stretch>
            <a:fillRect/>
          </a:stretch>
        </p:blipFill>
        <p:spPr>
          <a:xfrm>
            <a:off x="8125097" y="5111928"/>
            <a:ext cx="356842" cy="415290"/>
          </a:xfrm>
          <a:prstGeom prst="rect">
            <a:avLst/>
          </a:prstGeom>
        </p:spPr>
      </p:pic>
      <p:sp>
        <p:nvSpPr>
          <p:cNvPr id="86" name="TextBox 85">
            <a:extLst>
              <a:ext uri="{FF2B5EF4-FFF2-40B4-BE49-F238E27FC236}">
                <a16:creationId xmlns:a16="http://schemas.microsoft.com/office/drawing/2014/main" id="{F964ABF1-E9F1-C94E-89AD-7EC216618450}"/>
              </a:ext>
            </a:extLst>
          </p:cNvPr>
          <p:cNvSpPr txBox="1"/>
          <p:nvPr/>
        </p:nvSpPr>
        <p:spPr>
          <a:xfrm>
            <a:off x="9296495" y="2640452"/>
            <a:ext cx="1641468" cy="369332"/>
          </a:xfrm>
          <a:prstGeom prst="rect">
            <a:avLst/>
          </a:prstGeom>
          <a:noFill/>
        </p:spPr>
        <p:txBody>
          <a:bodyPr wrap="square" rtlCol="0">
            <a:spAutoFit/>
          </a:bodyPr>
          <a:lstStyle/>
          <a:p>
            <a:pPr algn="ctr"/>
            <a:r>
              <a:rPr lang="en-US" dirty="0">
                <a:latin typeface="Fira Sans Condensed Black" panose="020B0A03050000020004" pitchFamily="34" charset="0"/>
              </a:rPr>
              <a:t>Comparison</a:t>
            </a:r>
          </a:p>
        </p:txBody>
      </p:sp>
      <p:sp>
        <p:nvSpPr>
          <p:cNvPr id="87" name="TextBox 86">
            <a:extLst>
              <a:ext uri="{FF2B5EF4-FFF2-40B4-BE49-F238E27FC236}">
                <a16:creationId xmlns:a16="http://schemas.microsoft.com/office/drawing/2014/main" id="{1745CB88-AEAB-4640-AF9B-05404CA742BC}"/>
              </a:ext>
            </a:extLst>
          </p:cNvPr>
          <p:cNvSpPr txBox="1"/>
          <p:nvPr/>
        </p:nvSpPr>
        <p:spPr>
          <a:xfrm>
            <a:off x="9340038" y="4861276"/>
            <a:ext cx="1371576" cy="369332"/>
          </a:xfrm>
          <a:prstGeom prst="rect">
            <a:avLst/>
          </a:prstGeom>
          <a:noFill/>
        </p:spPr>
        <p:txBody>
          <a:bodyPr wrap="square" rtlCol="0">
            <a:spAutoFit/>
          </a:bodyPr>
          <a:lstStyle/>
          <a:p>
            <a:pPr algn="ctr"/>
            <a:r>
              <a:rPr lang="en-US" dirty="0">
                <a:latin typeface="Fira Sans Condensed Black" panose="020B0A03050000020004" pitchFamily="34" charset="0"/>
              </a:rPr>
              <a:t>Treatment</a:t>
            </a:r>
          </a:p>
        </p:txBody>
      </p:sp>
      <p:pic>
        <p:nvPicPr>
          <p:cNvPr id="88" name="Picture 87">
            <a:extLst>
              <a:ext uri="{FF2B5EF4-FFF2-40B4-BE49-F238E27FC236}">
                <a16:creationId xmlns:a16="http://schemas.microsoft.com/office/drawing/2014/main" id="{338245B7-DFFA-E14A-8384-98055272D5A1}"/>
              </a:ext>
            </a:extLst>
          </p:cNvPr>
          <p:cNvPicPr>
            <a:picLocks noChangeAspect="1"/>
          </p:cNvPicPr>
          <p:nvPr/>
        </p:nvPicPr>
        <p:blipFill>
          <a:blip r:embed="rId4"/>
          <a:stretch>
            <a:fillRect/>
          </a:stretch>
        </p:blipFill>
        <p:spPr>
          <a:xfrm>
            <a:off x="8382000" y="2438400"/>
            <a:ext cx="356842" cy="415290"/>
          </a:xfrm>
          <a:prstGeom prst="rect">
            <a:avLst/>
          </a:prstGeom>
        </p:spPr>
      </p:pic>
      <p:pic>
        <p:nvPicPr>
          <p:cNvPr id="89" name="Picture 88">
            <a:extLst>
              <a:ext uri="{FF2B5EF4-FFF2-40B4-BE49-F238E27FC236}">
                <a16:creationId xmlns:a16="http://schemas.microsoft.com/office/drawing/2014/main" id="{0DC6005C-EE54-F84A-AF58-E5ADFE3632CF}"/>
              </a:ext>
            </a:extLst>
          </p:cNvPr>
          <p:cNvPicPr>
            <a:picLocks noChangeAspect="1"/>
          </p:cNvPicPr>
          <p:nvPr/>
        </p:nvPicPr>
        <p:blipFill>
          <a:blip r:embed="rId3"/>
          <a:stretch>
            <a:fillRect/>
          </a:stretch>
        </p:blipFill>
        <p:spPr>
          <a:xfrm>
            <a:off x="8534400" y="4876800"/>
            <a:ext cx="356842" cy="415290"/>
          </a:xfrm>
          <a:prstGeom prst="rect">
            <a:avLst/>
          </a:prstGeom>
        </p:spPr>
      </p:pic>
      <p:pic>
        <p:nvPicPr>
          <p:cNvPr id="90" name="Picture 89">
            <a:extLst>
              <a:ext uri="{FF2B5EF4-FFF2-40B4-BE49-F238E27FC236}">
                <a16:creationId xmlns:a16="http://schemas.microsoft.com/office/drawing/2014/main" id="{2B1F0498-C0AE-6C44-BEEB-A8C837EE6D50}"/>
              </a:ext>
            </a:extLst>
          </p:cNvPr>
          <p:cNvPicPr>
            <a:picLocks noChangeAspect="1"/>
          </p:cNvPicPr>
          <p:nvPr/>
        </p:nvPicPr>
        <p:blipFill>
          <a:blip r:embed="rId3"/>
          <a:stretch>
            <a:fillRect/>
          </a:stretch>
        </p:blipFill>
        <p:spPr>
          <a:xfrm>
            <a:off x="8366760" y="3004457"/>
            <a:ext cx="356842" cy="415290"/>
          </a:xfrm>
          <a:prstGeom prst="rect">
            <a:avLst/>
          </a:prstGeom>
        </p:spPr>
      </p:pic>
    </p:spTree>
    <p:extLst>
      <p:ext uri="{BB962C8B-B14F-4D97-AF65-F5344CB8AC3E}">
        <p14:creationId xmlns:p14="http://schemas.microsoft.com/office/powerpoint/2010/main" val="155528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86" grpId="0"/>
      <p:bldP spid="8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Intuition: How does the sample split into treatment and control affect the treatment effect distribution?</a:t>
            </a:r>
          </a:p>
        </p:txBody>
      </p:sp>
      <p:sp>
        <p:nvSpPr>
          <p:cNvPr id="3" name="Content Placeholder 2"/>
          <p:cNvSpPr>
            <a:spLocks noGrp="1"/>
          </p:cNvSpPr>
          <p:nvPr>
            <p:ph idx="1"/>
          </p:nvPr>
        </p:nvSpPr>
        <p:spPr>
          <a:xfrm>
            <a:off x="609600" y="1470582"/>
            <a:ext cx="10972800" cy="767521"/>
          </a:xfrm>
        </p:spPr>
        <p:txBody>
          <a:bodyPr/>
          <a:lstStyle/>
          <a:p>
            <a:pPr marL="0" indent="0">
              <a:buNone/>
            </a:pPr>
            <a:r>
              <a:rPr lang="en-US" sz="1800" dirty="0"/>
              <a:t>An </a:t>
            </a:r>
            <a:r>
              <a:rPr lang="en-US" sz="1800" dirty="0">
                <a:solidFill>
                  <a:schemeClr val="accent2"/>
                </a:solidFill>
              </a:rPr>
              <a:t>additional subject in the smaller group – a more even split – </a:t>
            </a:r>
            <a:r>
              <a:rPr lang="en-US" sz="1800" dirty="0"/>
              <a:t>reduces the sampling variation by more.</a:t>
            </a:r>
          </a:p>
          <a:p>
            <a:endParaRPr lang="en-US" dirty="0"/>
          </a:p>
        </p:txBody>
      </p:sp>
      <p:sp>
        <p:nvSpPr>
          <p:cNvPr id="5" name="Slide Number Placeholder 4"/>
          <p:cNvSpPr>
            <a:spLocks noGrp="1"/>
          </p:cNvSpPr>
          <p:nvPr>
            <p:ph type="sldNum" sz="quarter" idx="12"/>
          </p:nvPr>
        </p:nvSpPr>
        <p:spPr/>
        <p:txBody>
          <a:bodyPr/>
          <a:lstStyle/>
          <a:p>
            <a:fld id="{2ECB1696-1F23-9849-960D-916B9EF0C8D4}" type="slidenum">
              <a:rPr lang="en-US" smtClean="0"/>
              <a:pPr/>
              <a:t>28</a:t>
            </a:fld>
            <a:endParaRPr lang="en-US" dirty="0"/>
          </a:p>
        </p:txBody>
      </p:sp>
      <p:sp>
        <p:nvSpPr>
          <p:cNvPr id="31" name="TextBox 30"/>
          <p:cNvSpPr txBox="1"/>
          <p:nvPr/>
        </p:nvSpPr>
        <p:spPr>
          <a:xfrm>
            <a:off x="2612461" y="5384404"/>
            <a:ext cx="1641253" cy="369332"/>
          </a:xfrm>
          <a:prstGeom prst="rect">
            <a:avLst/>
          </a:prstGeom>
          <a:noFill/>
        </p:spPr>
        <p:txBody>
          <a:bodyPr wrap="square" rtlCol="0">
            <a:spAutoFit/>
          </a:bodyPr>
          <a:lstStyle/>
          <a:p>
            <a:pPr algn="ctr"/>
            <a:r>
              <a:rPr lang="en-US" dirty="0">
                <a:latin typeface="Fira Sans Condensed Black" panose="020B0A03050000020004" pitchFamily="34" charset="0"/>
              </a:rPr>
              <a:t>Comparison</a:t>
            </a:r>
          </a:p>
        </p:txBody>
      </p:sp>
      <p:cxnSp>
        <p:nvCxnSpPr>
          <p:cNvPr id="67" name="Straight Arrow Connector 66"/>
          <p:cNvCxnSpPr>
            <a:cxnSpLocks/>
          </p:cNvCxnSpPr>
          <p:nvPr/>
        </p:nvCxnSpPr>
        <p:spPr>
          <a:xfrm flipH="1">
            <a:off x="4574711" y="2773357"/>
            <a:ext cx="1316799" cy="613750"/>
          </a:xfrm>
          <a:prstGeom prst="straightConnector1">
            <a:avLst/>
          </a:prstGeom>
          <a:ln w="12700">
            <a:solidFill>
              <a:schemeClr val="tx2"/>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cxnSpLocks/>
          </p:cNvCxnSpPr>
          <p:nvPr/>
        </p:nvCxnSpPr>
        <p:spPr>
          <a:xfrm>
            <a:off x="6351058" y="2764318"/>
            <a:ext cx="1244108" cy="615112"/>
          </a:xfrm>
          <a:prstGeom prst="straightConnector1">
            <a:avLst/>
          </a:prstGeom>
          <a:ln w="12700">
            <a:solidFill>
              <a:schemeClr val="tx2"/>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55" name="Oval 2">
            <a:extLst>
              <a:ext uri="{FF2B5EF4-FFF2-40B4-BE49-F238E27FC236}">
                <a16:creationId xmlns:a16="http://schemas.microsoft.com/office/drawing/2014/main" id="{F7EC4F1E-6A0C-9D40-A335-567D1291D72A}"/>
              </a:ext>
            </a:extLst>
          </p:cNvPr>
          <p:cNvSpPr>
            <a:spLocks noChangeArrowheads="1"/>
          </p:cNvSpPr>
          <p:nvPr/>
        </p:nvSpPr>
        <p:spPr bwMode="auto">
          <a:xfrm>
            <a:off x="2255903" y="2943496"/>
            <a:ext cx="2348970" cy="2354070"/>
          </a:xfrm>
          <a:prstGeom prst="ellipse">
            <a:avLst/>
          </a:prstGeom>
          <a:solidFill>
            <a:schemeClr val="tx2">
              <a:lumMod val="20000"/>
              <a:lumOff val="80000"/>
            </a:schemeClr>
          </a:solidFill>
          <a:ln w="25400">
            <a:noFill/>
            <a:round/>
            <a:headEnd/>
            <a:tailEnd/>
          </a:ln>
        </p:spPr>
        <p:txBody>
          <a:bodyPr wrap="none" anchor="ctr"/>
          <a:lstStyle/>
          <a:p>
            <a:endParaRPr lang="en-US">
              <a:solidFill>
                <a:srgbClr val="000000"/>
              </a:solidFill>
              <a:latin typeface="Calibri"/>
              <a:cs typeface="Arial" charset="0"/>
            </a:endParaRPr>
          </a:p>
        </p:txBody>
      </p:sp>
      <p:pic>
        <p:nvPicPr>
          <p:cNvPr id="58" name="Picture 57">
            <a:extLst>
              <a:ext uri="{FF2B5EF4-FFF2-40B4-BE49-F238E27FC236}">
                <a16:creationId xmlns:a16="http://schemas.microsoft.com/office/drawing/2014/main" id="{BB21F035-1D33-5E4B-AE05-7699053C70DC}"/>
              </a:ext>
            </a:extLst>
          </p:cNvPr>
          <p:cNvPicPr>
            <a:picLocks noChangeAspect="1"/>
          </p:cNvPicPr>
          <p:nvPr/>
        </p:nvPicPr>
        <p:blipFill>
          <a:blip r:embed="rId3"/>
          <a:stretch>
            <a:fillRect/>
          </a:stretch>
        </p:blipFill>
        <p:spPr>
          <a:xfrm>
            <a:off x="2868742" y="4128408"/>
            <a:ext cx="356842" cy="415290"/>
          </a:xfrm>
          <a:prstGeom prst="rect">
            <a:avLst/>
          </a:prstGeom>
        </p:spPr>
      </p:pic>
      <p:pic>
        <p:nvPicPr>
          <p:cNvPr id="61" name="Picture 60">
            <a:extLst>
              <a:ext uri="{FF2B5EF4-FFF2-40B4-BE49-F238E27FC236}">
                <a16:creationId xmlns:a16="http://schemas.microsoft.com/office/drawing/2014/main" id="{39CDAE12-CB08-DD47-96B8-DCC1C63E45F1}"/>
              </a:ext>
            </a:extLst>
          </p:cNvPr>
          <p:cNvPicPr>
            <a:picLocks noChangeAspect="1"/>
          </p:cNvPicPr>
          <p:nvPr/>
        </p:nvPicPr>
        <p:blipFill>
          <a:blip r:embed="rId4"/>
          <a:stretch>
            <a:fillRect/>
          </a:stretch>
        </p:blipFill>
        <p:spPr>
          <a:xfrm>
            <a:off x="3233050" y="4443547"/>
            <a:ext cx="356842" cy="415290"/>
          </a:xfrm>
          <a:prstGeom prst="rect">
            <a:avLst/>
          </a:prstGeom>
        </p:spPr>
      </p:pic>
      <p:pic>
        <p:nvPicPr>
          <p:cNvPr id="62" name="Picture 61">
            <a:extLst>
              <a:ext uri="{FF2B5EF4-FFF2-40B4-BE49-F238E27FC236}">
                <a16:creationId xmlns:a16="http://schemas.microsoft.com/office/drawing/2014/main" id="{A0583E91-E2B4-D941-9FF9-D93BF5766D3E}"/>
              </a:ext>
            </a:extLst>
          </p:cNvPr>
          <p:cNvPicPr>
            <a:picLocks noChangeAspect="1"/>
          </p:cNvPicPr>
          <p:nvPr/>
        </p:nvPicPr>
        <p:blipFill>
          <a:blip r:embed="rId5"/>
          <a:stretch>
            <a:fillRect/>
          </a:stretch>
        </p:blipFill>
        <p:spPr>
          <a:xfrm>
            <a:off x="3633645" y="3666307"/>
            <a:ext cx="356842" cy="415290"/>
          </a:xfrm>
          <a:prstGeom prst="rect">
            <a:avLst/>
          </a:prstGeom>
        </p:spPr>
      </p:pic>
      <p:pic>
        <p:nvPicPr>
          <p:cNvPr id="71" name="Picture 70">
            <a:extLst>
              <a:ext uri="{FF2B5EF4-FFF2-40B4-BE49-F238E27FC236}">
                <a16:creationId xmlns:a16="http://schemas.microsoft.com/office/drawing/2014/main" id="{AB068A8B-6D4F-3A4F-A1D4-C9664AF14CA5}"/>
              </a:ext>
            </a:extLst>
          </p:cNvPr>
          <p:cNvPicPr>
            <a:picLocks noChangeAspect="1"/>
          </p:cNvPicPr>
          <p:nvPr/>
        </p:nvPicPr>
        <p:blipFill>
          <a:blip r:embed="rId6"/>
          <a:stretch>
            <a:fillRect/>
          </a:stretch>
        </p:blipFill>
        <p:spPr>
          <a:xfrm>
            <a:off x="3267883" y="3938450"/>
            <a:ext cx="356842" cy="415290"/>
          </a:xfrm>
          <a:prstGeom prst="rect">
            <a:avLst/>
          </a:prstGeom>
        </p:spPr>
      </p:pic>
      <p:pic>
        <p:nvPicPr>
          <p:cNvPr id="72" name="Picture 71">
            <a:extLst>
              <a:ext uri="{FF2B5EF4-FFF2-40B4-BE49-F238E27FC236}">
                <a16:creationId xmlns:a16="http://schemas.microsoft.com/office/drawing/2014/main" id="{56748B96-81C7-6B49-9AA7-304E33C1122D}"/>
              </a:ext>
            </a:extLst>
          </p:cNvPr>
          <p:cNvPicPr>
            <a:picLocks noChangeAspect="1"/>
          </p:cNvPicPr>
          <p:nvPr/>
        </p:nvPicPr>
        <p:blipFill>
          <a:blip r:embed="rId7"/>
          <a:stretch>
            <a:fillRect/>
          </a:stretch>
        </p:blipFill>
        <p:spPr>
          <a:xfrm>
            <a:off x="2845517" y="3638004"/>
            <a:ext cx="356842" cy="415290"/>
          </a:xfrm>
          <a:prstGeom prst="rect">
            <a:avLst/>
          </a:prstGeom>
        </p:spPr>
      </p:pic>
      <p:pic>
        <p:nvPicPr>
          <p:cNvPr id="73" name="Picture 72">
            <a:extLst>
              <a:ext uri="{FF2B5EF4-FFF2-40B4-BE49-F238E27FC236}">
                <a16:creationId xmlns:a16="http://schemas.microsoft.com/office/drawing/2014/main" id="{4ADC5E8F-0B17-7947-A159-F50AF32D010F}"/>
              </a:ext>
            </a:extLst>
          </p:cNvPr>
          <p:cNvPicPr>
            <a:picLocks noChangeAspect="1"/>
          </p:cNvPicPr>
          <p:nvPr/>
        </p:nvPicPr>
        <p:blipFill>
          <a:blip r:embed="rId3"/>
          <a:stretch>
            <a:fillRect/>
          </a:stretch>
        </p:blipFill>
        <p:spPr>
          <a:xfrm>
            <a:off x="3287478" y="3466009"/>
            <a:ext cx="356842" cy="415290"/>
          </a:xfrm>
          <a:prstGeom prst="rect">
            <a:avLst/>
          </a:prstGeom>
        </p:spPr>
      </p:pic>
      <p:pic>
        <p:nvPicPr>
          <p:cNvPr id="74" name="Picture 73">
            <a:extLst>
              <a:ext uri="{FF2B5EF4-FFF2-40B4-BE49-F238E27FC236}">
                <a16:creationId xmlns:a16="http://schemas.microsoft.com/office/drawing/2014/main" id="{0E92B82D-C4EC-0F4B-97A2-725E55B4905D}"/>
              </a:ext>
            </a:extLst>
          </p:cNvPr>
          <p:cNvPicPr>
            <a:picLocks noChangeAspect="1"/>
          </p:cNvPicPr>
          <p:nvPr/>
        </p:nvPicPr>
        <p:blipFill>
          <a:blip r:embed="rId7"/>
          <a:stretch>
            <a:fillRect/>
          </a:stretch>
        </p:blipFill>
        <p:spPr>
          <a:xfrm>
            <a:off x="3644529" y="4193176"/>
            <a:ext cx="356842" cy="415290"/>
          </a:xfrm>
          <a:prstGeom prst="rect">
            <a:avLst/>
          </a:prstGeom>
        </p:spPr>
      </p:pic>
      <p:pic>
        <p:nvPicPr>
          <p:cNvPr id="79" name="Picture 78">
            <a:extLst>
              <a:ext uri="{FF2B5EF4-FFF2-40B4-BE49-F238E27FC236}">
                <a16:creationId xmlns:a16="http://schemas.microsoft.com/office/drawing/2014/main" id="{D5E905A5-B827-DA47-A2F4-55337C7E6EE5}"/>
              </a:ext>
            </a:extLst>
          </p:cNvPr>
          <p:cNvPicPr>
            <a:picLocks noChangeAspect="1"/>
          </p:cNvPicPr>
          <p:nvPr/>
        </p:nvPicPr>
        <p:blipFill>
          <a:blip r:embed="rId3"/>
          <a:stretch>
            <a:fillRect/>
          </a:stretch>
        </p:blipFill>
        <p:spPr>
          <a:xfrm>
            <a:off x="3609695" y="4724400"/>
            <a:ext cx="356842" cy="415290"/>
          </a:xfrm>
          <a:prstGeom prst="rect">
            <a:avLst/>
          </a:prstGeom>
        </p:spPr>
      </p:pic>
      <p:pic>
        <p:nvPicPr>
          <p:cNvPr id="80" name="Picture 79">
            <a:extLst>
              <a:ext uri="{FF2B5EF4-FFF2-40B4-BE49-F238E27FC236}">
                <a16:creationId xmlns:a16="http://schemas.microsoft.com/office/drawing/2014/main" id="{BCF7A849-3AC7-9540-BA48-33AC2580C635}"/>
              </a:ext>
            </a:extLst>
          </p:cNvPr>
          <p:cNvPicPr>
            <a:picLocks noChangeAspect="1"/>
          </p:cNvPicPr>
          <p:nvPr/>
        </p:nvPicPr>
        <p:blipFill>
          <a:blip r:embed="rId6"/>
          <a:stretch>
            <a:fillRect/>
          </a:stretch>
        </p:blipFill>
        <p:spPr>
          <a:xfrm>
            <a:off x="2771495" y="4648200"/>
            <a:ext cx="356842" cy="415290"/>
          </a:xfrm>
          <a:prstGeom prst="rect">
            <a:avLst/>
          </a:prstGeom>
        </p:spPr>
      </p:pic>
      <p:pic>
        <p:nvPicPr>
          <p:cNvPr id="81" name="Picture 80">
            <a:extLst>
              <a:ext uri="{FF2B5EF4-FFF2-40B4-BE49-F238E27FC236}">
                <a16:creationId xmlns:a16="http://schemas.microsoft.com/office/drawing/2014/main" id="{74D5F844-FCEA-6048-B156-4B601DB763FE}"/>
              </a:ext>
            </a:extLst>
          </p:cNvPr>
          <p:cNvPicPr>
            <a:picLocks noChangeAspect="1"/>
          </p:cNvPicPr>
          <p:nvPr/>
        </p:nvPicPr>
        <p:blipFill>
          <a:blip r:embed="rId5"/>
          <a:stretch>
            <a:fillRect/>
          </a:stretch>
        </p:blipFill>
        <p:spPr>
          <a:xfrm>
            <a:off x="2423153" y="3596640"/>
            <a:ext cx="356842" cy="415290"/>
          </a:xfrm>
          <a:prstGeom prst="rect">
            <a:avLst/>
          </a:prstGeom>
        </p:spPr>
      </p:pic>
      <p:pic>
        <p:nvPicPr>
          <p:cNvPr id="82" name="Picture 81">
            <a:extLst>
              <a:ext uri="{FF2B5EF4-FFF2-40B4-BE49-F238E27FC236}">
                <a16:creationId xmlns:a16="http://schemas.microsoft.com/office/drawing/2014/main" id="{FAE23BD2-0035-5846-81A1-422B410856E8}"/>
              </a:ext>
            </a:extLst>
          </p:cNvPr>
          <p:cNvPicPr>
            <a:picLocks noChangeAspect="1"/>
          </p:cNvPicPr>
          <p:nvPr/>
        </p:nvPicPr>
        <p:blipFill>
          <a:blip r:embed="rId4"/>
          <a:stretch>
            <a:fillRect/>
          </a:stretch>
        </p:blipFill>
        <p:spPr>
          <a:xfrm>
            <a:off x="2923895" y="3124200"/>
            <a:ext cx="356842" cy="415290"/>
          </a:xfrm>
          <a:prstGeom prst="rect">
            <a:avLst/>
          </a:prstGeom>
        </p:spPr>
      </p:pic>
      <p:pic>
        <p:nvPicPr>
          <p:cNvPr id="83" name="Picture 82">
            <a:extLst>
              <a:ext uri="{FF2B5EF4-FFF2-40B4-BE49-F238E27FC236}">
                <a16:creationId xmlns:a16="http://schemas.microsoft.com/office/drawing/2014/main" id="{D919C295-D427-5B4D-9FA9-5D0FE1B8F50C}"/>
              </a:ext>
            </a:extLst>
          </p:cNvPr>
          <p:cNvPicPr>
            <a:picLocks noChangeAspect="1"/>
          </p:cNvPicPr>
          <p:nvPr/>
        </p:nvPicPr>
        <p:blipFill>
          <a:blip r:embed="rId4"/>
          <a:stretch>
            <a:fillRect/>
          </a:stretch>
        </p:blipFill>
        <p:spPr>
          <a:xfrm>
            <a:off x="3685895" y="3124200"/>
            <a:ext cx="356842" cy="415290"/>
          </a:xfrm>
          <a:prstGeom prst="rect">
            <a:avLst/>
          </a:prstGeom>
        </p:spPr>
      </p:pic>
      <p:pic>
        <p:nvPicPr>
          <p:cNvPr id="85" name="Picture 84">
            <a:extLst>
              <a:ext uri="{FF2B5EF4-FFF2-40B4-BE49-F238E27FC236}">
                <a16:creationId xmlns:a16="http://schemas.microsoft.com/office/drawing/2014/main" id="{5CFE1531-568F-BE4D-A75F-E959830322DC}"/>
              </a:ext>
            </a:extLst>
          </p:cNvPr>
          <p:cNvPicPr>
            <a:picLocks noChangeAspect="1"/>
          </p:cNvPicPr>
          <p:nvPr/>
        </p:nvPicPr>
        <p:blipFill>
          <a:blip r:embed="rId5"/>
          <a:stretch>
            <a:fillRect/>
          </a:stretch>
        </p:blipFill>
        <p:spPr>
          <a:xfrm>
            <a:off x="3990695" y="4419600"/>
            <a:ext cx="356842" cy="415290"/>
          </a:xfrm>
          <a:prstGeom prst="rect">
            <a:avLst/>
          </a:prstGeom>
        </p:spPr>
      </p:pic>
      <p:pic>
        <p:nvPicPr>
          <p:cNvPr id="86" name="Picture 85">
            <a:extLst>
              <a:ext uri="{FF2B5EF4-FFF2-40B4-BE49-F238E27FC236}">
                <a16:creationId xmlns:a16="http://schemas.microsoft.com/office/drawing/2014/main" id="{8B0831B4-1C73-E84E-8B7C-FCC2C0E960DC}"/>
              </a:ext>
            </a:extLst>
          </p:cNvPr>
          <p:cNvPicPr>
            <a:picLocks noChangeAspect="1"/>
          </p:cNvPicPr>
          <p:nvPr/>
        </p:nvPicPr>
        <p:blipFill>
          <a:blip r:embed="rId6"/>
          <a:stretch>
            <a:fillRect/>
          </a:stretch>
        </p:blipFill>
        <p:spPr>
          <a:xfrm>
            <a:off x="4066895" y="3810000"/>
            <a:ext cx="356842" cy="415290"/>
          </a:xfrm>
          <a:prstGeom prst="rect">
            <a:avLst/>
          </a:prstGeom>
        </p:spPr>
      </p:pic>
      <p:pic>
        <p:nvPicPr>
          <p:cNvPr id="87" name="Picture 86">
            <a:extLst>
              <a:ext uri="{FF2B5EF4-FFF2-40B4-BE49-F238E27FC236}">
                <a16:creationId xmlns:a16="http://schemas.microsoft.com/office/drawing/2014/main" id="{29732EC7-0E8B-C249-B4EF-A776331B1B4F}"/>
              </a:ext>
            </a:extLst>
          </p:cNvPr>
          <p:cNvPicPr>
            <a:picLocks noChangeAspect="1"/>
          </p:cNvPicPr>
          <p:nvPr/>
        </p:nvPicPr>
        <p:blipFill>
          <a:blip r:embed="rId7"/>
          <a:stretch>
            <a:fillRect/>
          </a:stretch>
        </p:blipFill>
        <p:spPr>
          <a:xfrm>
            <a:off x="2434040" y="4267200"/>
            <a:ext cx="356842" cy="415290"/>
          </a:xfrm>
          <a:prstGeom prst="rect">
            <a:avLst/>
          </a:prstGeom>
        </p:spPr>
      </p:pic>
      <p:pic>
        <p:nvPicPr>
          <p:cNvPr id="88" name="Picture 87">
            <a:extLst>
              <a:ext uri="{FF2B5EF4-FFF2-40B4-BE49-F238E27FC236}">
                <a16:creationId xmlns:a16="http://schemas.microsoft.com/office/drawing/2014/main" id="{4EBCB6AE-CDBA-444A-BC6B-FF046C815837}"/>
              </a:ext>
            </a:extLst>
          </p:cNvPr>
          <p:cNvPicPr>
            <a:picLocks noChangeAspect="1"/>
          </p:cNvPicPr>
          <p:nvPr/>
        </p:nvPicPr>
        <p:blipFill>
          <a:blip r:embed="rId6"/>
          <a:stretch>
            <a:fillRect/>
          </a:stretch>
        </p:blipFill>
        <p:spPr>
          <a:xfrm>
            <a:off x="5943600" y="2514600"/>
            <a:ext cx="356842" cy="415290"/>
          </a:xfrm>
          <a:prstGeom prst="rect">
            <a:avLst/>
          </a:prstGeom>
        </p:spPr>
      </p:pic>
      <p:sp>
        <p:nvSpPr>
          <p:cNvPr id="89" name="TextBox 88">
            <a:extLst>
              <a:ext uri="{FF2B5EF4-FFF2-40B4-BE49-F238E27FC236}">
                <a16:creationId xmlns:a16="http://schemas.microsoft.com/office/drawing/2014/main" id="{254036F1-BFEA-8142-B0C1-965712D832CD}"/>
              </a:ext>
            </a:extLst>
          </p:cNvPr>
          <p:cNvSpPr txBox="1"/>
          <p:nvPr/>
        </p:nvSpPr>
        <p:spPr>
          <a:xfrm>
            <a:off x="7661075" y="5384404"/>
            <a:ext cx="1403973" cy="369332"/>
          </a:xfrm>
          <a:prstGeom prst="rect">
            <a:avLst/>
          </a:prstGeom>
          <a:noFill/>
        </p:spPr>
        <p:txBody>
          <a:bodyPr wrap="square" rtlCol="0">
            <a:spAutoFit/>
          </a:bodyPr>
          <a:lstStyle/>
          <a:p>
            <a:pPr algn="ctr"/>
            <a:r>
              <a:rPr lang="en-US" dirty="0">
                <a:latin typeface="Fira Sans Condensed Black" panose="020B0A03050000020004" pitchFamily="34" charset="0"/>
              </a:rPr>
              <a:t>Treatment</a:t>
            </a:r>
          </a:p>
        </p:txBody>
      </p:sp>
      <p:sp>
        <p:nvSpPr>
          <p:cNvPr id="90" name="Oval 2">
            <a:extLst>
              <a:ext uri="{FF2B5EF4-FFF2-40B4-BE49-F238E27FC236}">
                <a16:creationId xmlns:a16="http://schemas.microsoft.com/office/drawing/2014/main" id="{D815DE7C-BB16-5344-B77F-62B1B0B98BEE}"/>
              </a:ext>
            </a:extLst>
          </p:cNvPr>
          <p:cNvSpPr>
            <a:spLocks noChangeArrowheads="1"/>
          </p:cNvSpPr>
          <p:nvPr/>
        </p:nvSpPr>
        <p:spPr bwMode="auto">
          <a:xfrm>
            <a:off x="7593872" y="3378068"/>
            <a:ext cx="1371657" cy="1374635"/>
          </a:xfrm>
          <a:prstGeom prst="ellipse">
            <a:avLst/>
          </a:prstGeom>
          <a:solidFill>
            <a:schemeClr val="tx2">
              <a:lumMod val="20000"/>
              <a:lumOff val="80000"/>
            </a:schemeClr>
          </a:solidFill>
          <a:ln w="25400">
            <a:noFill/>
            <a:round/>
            <a:headEnd/>
            <a:tailEnd/>
          </a:ln>
        </p:spPr>
        <p:txBody>
          <a:bodyPr wrap="none" anchor="ctr"/>
          <a:lstStyle/>
          <a:p>
            <a:endParaRPr lang="en-US">
              <a:solidFill>
                <a:srgbClr val="000000"/>
              </a:solidFill>
              <a:latin typeface="Calibri"/>
              <a:cs typeface="Arial" charset="0"/>
            </a:endParaRPr>
          </a:p>
        </p:txBody>
      </p:sp>
      <p:pic>
        <p:nvPicPr>
          <p:cNvPr id="66" name="Picture 65">
            <a:extLst>
              <a:ext uri="{FF2B5EF4-FFF2-40B4-BE49-F238E27FC236}">
                <a16:creationId xmlns:a16="http://schemas.microsoft.com/office/drawing/2014/main" id="{785A6C49-D7BD-AE4D-847F-9E72709E1896}"/>
              </a:ext>
            </a:extLst>
          </p:cNvPr>
          <p:cNvPicPr>
            <a:picLocks noChangeAspect="1"/>
          </p:cNvPicPr>
          <p:nvPr/>
        </p:nvPicPr>
        <p:blipFill>
          <a:blip r:embed="rId7"/>
          <a:stretch>
            <a:fillRect/>
          </a:stretch>
        </p:blipFill>
        <p:spPr>
          <a:xfrm>
            <a:off x="8083621" y="4191016"/>
            <a:ext cx="356842" cy="415290"/>
          </a:xfrm>
          <a:prstGeom prst="rect">
            <a:avLst/>
          </a:prstGeom>
        </p:spPr>
      </p:pic>
      <p:pic>
        <p:nvPicPr>
          <p:cNvPr id="70" name="Picture 69">
            <a:extLst>
              <a:ext uri="{FF2B5EF4-FFF2-40B4-BE49-F238E27FC236}">
                <a16:creationId xmlns:a16="http://schemas.microsoft.com/office/drawing/2014/main" id="{A454D5C6-80C9-B245-8753-3B3F5901FC64}"/>
              </a:ext>
            </a:extLst>
          </p:cNvPr>
          <p:cNvPicPr>
            <a:picLocks noChangeAspect="1"/>
          </p:cNvPicPr>
          <p:nvPr/>
        </p:nvPicPr>
        <p:blipFill>
          <a:blip r:embed="rId3"/>
          <a:stretch>
            <a:fillRect/>
          </a:stretch>
        </p:blipFill>
        <p:spPr>
          <a:xfrm>
            <a:off x="7761558" y="3978470"/>
            <a:ext cx="356842" cy="415290"/>
          </a:xfrm>
          <a:prstGeom prst="rect">
            <a:avLst/>
          </a:prstGeom>
        </p:spPr>
      </p:pic>
      <p:pic>
        <p:nvPicPr>
          <p:cNvPr id="76" name="Picture 75">
            <a:extLst>
              <a:ext uri="{FF2B5EF4-FFF2-40B4-BE49-F238E27FC236}">
                <a16:creationId xmlns:a16="http://schemas.microsoft.com/office/drawing/2014/main" id="{89843F83-6D3D-D042-8ABA-868F0BE3AB5E}"/>
              </a:ext>
            </a:extLst>
          </p:cNvPr>
          <p:cNvPicPr>
            <a:picLocks noChangeAspect="1"/>
          </p:cNvPicPr>
          <p:nvPr/>
        </p:nvPicPr>
        <p:blipFill>
          <a:blip r:embed="rId6"/>
          <a:stretch>
            <a:fillRect/>
          </a:stretch>
        </p:blipFill>
        <p:spPr>
          <a:xfrm>
            <a:off x="7812666" y="3515968"/>
            <a:ext cx="356842" cy="415290"/>
          </a:xfrm>
          <a:prstGeom prst="rect">
            <a:avLst/>
          </a:prstGeom>
        </p:spPr>
      </p:pic>
      <p:pic>
        <p:nvPicPr>
          <p:cNvPr id="77" name="Picture 76">
            <a:extLst>
              <a:ext uri="{FF2B5EF4-FFF2-40B4-BE49-F238E27FC236}">
                <a16:creationId xmlns:a16="http://schemas.microsoft.com/office/drawing/2014/main" id="{AA97D198-0A78-9A47-A0E2-BBE856DB052B}"/>
              </a:ext>
            </a:extLst>
          </p:cNvPr>
          <p:cNvPicPr>
            <a:picLocks noChangeAspect="1"/>
          </p:cNvPicPr>
          <p:nvPr/>
        </p:nvPicPr>
        <p:blipFill>
          <a:blip r:embed="rId4"/>
          <a:stretch>
            <a:fillRect/>
          </a:stretch>
        </p:blipFill>
        <p:spPr>
          <a:xfrm>
            <a:off x="8452623" y="3976292"/>
            <a:ext cx="332522" cy="386987"/>
          </a:xfrm>
          <a:prstGeom prst="rect">
            <a:avLst/>
          </a:prstGeom>
        </p:spPr>
      </p:pic>
      <p:pic>
        <p:nvPicPr>
          <p:cNvPr id="98" name="Picture 97">
            <a:extLst>
              <a:ext uri="{FF2B5EF4-FFF2-40B4-BE49-F238E27FC236}">
                <a16:creationId xmlns:a16="http://schemas.microsoft.com/office/drawing/2014/main" id="{BF249A9E-BA91-2540-9D8A-8F8720167F2B}"/>
              </a:ext>
            </a:extLst>
          </p:cNvPr>
          <p:cNvPicPr>
            <a:picLocks noChangeAspect="1"/>
          </p:cNvPicPr>
          <p:nvPr/>
        </p:nvPicPr>
        <p:blipFill>
          <a:blip r:embed="rId5"/>
          <a:stretch>
            <a:fillRect/>
          </a:stretch>
        </p:blipFill>
        <p:spPr>
          <a:xfrm>
            <a:off x="8262042" y="3466009"/>
            <a:ext cx="356842" cy="415290"/>
          </a:xfrm>
          <a:prstGeom prst="rect">
            <a:avLst/>
          </a:prstGeom>
        </p:spPr>
      </p:pic>
      <p:cxnSp>
        <p:nvCxnSpPr>
          <p:cNvPr id="42" name="Straight Arrow Connector 41">
            <a:extLst>
              <a:ext uri="{FF2B5EF4-FFF2-40B4-BE49-F238E27FC236}">
                <a16:creationId xmlns:a16="http://schemas.microsoft.com/office/drawing/2014/main" id="{ADF4937F-B393-8B40-A747-9CD6B1495DD9}"/>
              </a:ext>
            </a:extLst>
          </p:cNvPr>
          <p:cNvCxnSpPr>
            <a:cxnSpLocks/>
          </p:cNvCxnSpPr>
          <p:nvPr/>
        </p:nvCxnSpPr>
        <p:spPr>
          <a:xfrm>
            <a:off x="6352532" y="2765537"/>
            <a:ext cx="1244108" cy="615112"/>
          </a:xfrm>
          <a:prstGeom prst="straightConnector1">
            <a:avLst/>
          </a:prstGeom>
          <a:ln w="12700">
            <a:solidFill>
              <a:schemeClr val="accent1"/>
            </a:solidFill>
            <a:prstDash val="soli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5233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6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6"/>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pPr algn="l"/>
            <a:r>
              <a:rPr lang="en-US" sz="3000" dirty="0"/>
              <a:t>If treatment and control group are more representative, effect estimates from different samples vary less</a:t>
            </a:r>
            <a:endParaRPr lang="en-US" dirty="0"/>
          </a:p>
        </p:txBody>
      </p:sp>
      <p:sp>
        <p:nvSpPr>
          <p:cNvPr id="6" name="Slide Number Placeholder 5"/>
          <p:cNvSpPr>
            <a:spLocks noGrp="1"/>
          </p:cNvSpPr>
          <p:nvPr>
            <p:ph type="sldNum" sz="quarter" idx="4"/>
          </p:nvPr>
        </p:nvSpPr>
        <p:spPr/>
        <p:txBody>
          <a:bodyPr/>
          <a:lstStyle/>
          <a:p>
            <a:fld id="{2ECB1696-1F23-9849-960D-916B9EF0C8D4}" type="slidenum">
              <a:rPr lang="en-US" smtClean="0"/>
              <a:pPr/>
              <a:t>29</a:t>
            </a:fld>
            <a:endParaRPr lang="en-US" dirty="0"/>
          </a:p>
        </p:txBody>
      </p:sp>
      <p:sp>
        <p:nvSpPr>
          <p:cNvPr id="12" name="Multiply 11"/>
          <p:cNvSpPr/>
          <p:nvPr/>
        </p:nvSpPr>
        <p:spPr>
          <a:xfrm>
            <a:off x="6553200" y="5257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13" name="Multiply 12"/>
          <p:cNvSpPr/>
          <p:nvPr/>
        </p:nvSpPr>
        <p:spPr>
          <a:xfrm>
            <a:off x="6863417" y="50292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14" name="Multiply 13"/>
          <p:cNvSpPr/>
          <p:nvPr/>
        </p:nvSpPr>
        <p:spPr>
          <a:xfrm>
            <a:off x="6863417" y="5246914"/>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7" name="Multiply 6"/>
          <p:cNvSpPr/>
          <p:nvPr/>
        </p:nvSpPr>
        <p:spPr>
          <a:xfrm>
            <a:off x="6858052" y="48006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8" name="Multiply 7"/>
          <p:cNvSpPr/>
          <p:nvPr/>
        </p:nvSpPr>
        <p:spPr>
          <a:xfrm>
            <a:off x="7162852" y="5257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9" name="Multiply 8"/>
          <p:cNvSpPr/>
          <p:nvPr/>
        </p:nvSpPr>
        <p:spPr>
          <a:xfrm>
            <a:off x="7162852" y="50292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10" name="Multiply 9"/>
          <p:cNvSpPr/>
          <p:nvPr/>
        </p:nvSpPr>
        <p:spPr>
          <a:xfrm>
            <a:off x="7467652" y="5257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16" name="Multiply 15"/>
          <p:cNvSpPr/>
          <p:nvPr/>
        </p:nvSpPr>
        <p:spPr>
          <a:xfrm>
            <a:off x="6858052" y="45720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17" name="Multiply 16"/>
          <p:cNvSpPr/>
          <p:nvPr/>
        </p:nvSpPr>
        <p:spPr>
          <a:xfrm>
            <a:off x="6553200" y="50292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18" name="Multiply 17"/>
          <p:cNvSpPr/>
          <p:nvPr/>
        </p:nvSpPr>
        <p:spPr>
          <a:xfrm>
            <a:off x="6553200" y="48006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19" name="Multiply 18"/>
          <p:cNvSpPr/>
          <p:nvPr/>
        </p:nvSpPr>
        <p:spPr>
          <a:xfrm>
            <a:off x="6248400" y="52578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0" name="Multiply 19"/>
          <p:cNvSpPr/>
          <p:nvPr/>
        </p:nvSpPr>
        <p:spPr>
          <a:xfrm>
            <a:off x="6248400" y="50292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1" name="Multiply 20"/>
          <p:cNvSpPr/>
          <p:nvPr/>
        </p:nvSpPr>
        <p:spPr>
          <a:xfrm>
            <a:off x="6858052" y="43434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2" name="Multiply 21"/>
          <p:cNvSpPr/>
          <p:nvPr/>
        </p:nvSpPr>
        <p:spPr>
          <a:xfrm>
            <a:off x="6553200" y="45720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3" name="Multiply 22"/>
          <p:cNvSpPr/>
          <p:nvPr/>
        </p:nvSpPr>
        <p:spPr>
          <a:xfrm>
            <a:off x="5943600" y="5257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4" name="Multiply 23"/>
          <p:cNvSpPr/>
          <p:nvPr/>
        </p:nvSpPr>
        <p:spPr>
          <a:xfrm>
            <a:off x="7162800" y="48006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5" name="Multiply 24"/>
          <p:cNvSpPr/>
          <p:nvPr/>
        </p:nvSpPr>
        <p:spPr>
          <a:xfrm>
            <a:off x="6858052" y="4114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6" name="Multiply 25"/>
          <p:cNvSpPr/>
          <p:nvPr/>
        </p:nvSpPr>
        <p:spPr>
          <a:xfrm>
            <a:off x="6553200" y="43434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7" name="Multiply 26"/>
          <p:cNvSpPr/>
          <p:nvPr/>
        </p:nvSpPr>
        <p:spPr>
          <a:xfrm>
            <a:off x="6248400" y="48006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8" name="Multiply 27"/>
          <p:cNvSpPr/>
          <p:nvPr/>
        </p:nvSpPr>
        <p:spPr>
          <a:xfrm>
            <a:off x="6248400" y="45720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9" name="Multiply 28"/>
          <p:cNvSpPr/>
          <p:nvPr/>
        </p:nvSpPr>
        <p:spPr>
          <a:xfrm>
            <a:off x="7467652" y="50292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0" name="Multiply 29"/>
          <p:cNvSpPr/>
          <p:nvPr/>
        </p:nvSpPr>
        <p:spPr>
          <a:xfrm>
            <a:off x="7772452" y="5257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1" name="Multiply 30"/>
          <p:cNvSpPr/>
          <p:nvPr/>
        </p:nvSpPr>
        <p:spPr>
          <a:xfrm>
            <a:off x="5943652" y="50292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2" name="Multiply 31"/>
          <p:cNvSpPr/>
          <p:nvPr/>
        </p:nvSpPr>
        <p:spPr>
          <a:xfrm>
            <a:off x="5638852" y="5246914"/>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3" name="Multiply 32"/>
          <p:cNvSpPr/>
          <p:nvPr/>
        </p:nvSpPr>
        <p:spPr>
          <a:xfrm>
            <a:off x="7467600" y="48006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4" name="Multiply 33"/>
          <p:cNvSpPr/>
          <p:nvPr/>
        </p:nvSpPr>
        <p:spPr>
          <a:xfrm>
            <a:off x="7162852" y="45720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5" name="Multiply 34"/>
          <p:cNvSpPr/>
          <p:nvPr/>
        </p:nvSpPr>
        <p:spPr>
          <a:xfrm>
            <a:off x="6858000" y="38862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6" name="Multiply 35"/>
          <p:cNvSpPr/>
          <p:nvPr/>
        </p:nvSpPr>
        <p:spPr>
          <a:xfrm>
            <a:off x="6858052" y="36576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7" name="Multiply 36"/>
          <p:cNvSpPr/>
          <p:nvPr/>
        </p:nvSpPr>
        <p:spPr>
          <a:xfrm>
            <a:off x="6553200" y="4114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8" name="Multiply 37"/>
          <p:cNvSpPr/>
          <p:nvPr/>
        </p:nvSpPr>
        <p:spPr>
          <a:xfrm>
            <a:off x="7467600" y="45720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9" name="Multiply 38"/>
          <p:cNvSpPr/>
          <p:nvPr/>
        </p:nvSpPr>
        <p:spPr>
          <a:xfrm>
            <a:off x="7467600" y="43434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40" name="Multiply 39"/>
          <p:cNvSpPr/>
          <p:nvPr/>
        </p:nvSpPr>
        <p:spPr>
          <a:xfrm>
            <a:off x="7162800" y="2961328"/>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41" name="Multiply 40"/>
          <p:cNvSpPr/>
          <p:nvPr/>
        </p:nvSpPr>
        <p:spPr>
          <a:xfrm>
            <a:off x="6858052" y="34290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42" name="Multiply 41"/>
          <p:cNvSpPr/>
          <p:nvPr/>
        </p:nvSpPr>
        <p:spPr>
          <a:xfrm>
            <a:off x="7162852" y="43434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43" name="Multiply 42"/>
          <p:cNvSpPr/>
          <p:nvPr/>
        </p:nvSpPr>
        <p:spPr>
          <a:xfrm>
            <a:off x="7162852" y="4114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44" name="Multiply 43"/>
          <p:cNvSpPr/>
          <p:nvPr/>
        </p:nvSpPr>
        <p:spPr>
          <a:xfrm>
            <a:off x="6553200" y="38862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45" name="Multiply 44"/>
          <p:cNvSpPr/>
          <p:nvPr/>
        </p:nvSpPr>
        <p:spPr>
          <a:xfrm>
            <a:off x="7162852" y="38862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46" name="Multiply 45"/>
          <p:cNvSpPr/>
          <p:nvPr/>
        </p:nvSpPr>
        <p:spPr>
          <a:xfrm>
            <a:off x="7154441" y="2722756"/>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47" name="Multiply 46"/>
          <p:cNvSpPr/>
          <p:nvPr/>
        </p:nvSpPr>
        <p:spPr>
          <a:xfrm>
            <a:off x="6248400" y="43434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48" name="Multiply 47"/>
          <p:cNvSpPr/>
          <p:nvPr/>
        </p:nvSpPr>
        <p:spPr>
          <a:xfrm>
            <a:off x="6858000" y="3200411"/>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49" name="Multiply 48"/>
          <p:cNvSpPr/>
          <p:nvPr/>
        </p:nvSpPr>
        <p:spPr>
          <a:xfrm>
            <a:off x="6553252" y="36576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50" name="Multiply 49"/>
          <p:cNvSpPr/>
          <p:nvPr/>
        </p:nvSpPr>
        <p:spPr>
          <a:xfrm>
            <a:off x="7162800" y="36576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51" name="Multiply 50"/>
          <p:cNvSpPr/>
          <p:nvPr/>
        </p:nvSpPr>
        <p:spPr>
          <a:xfrm>
            <a:off x="7154441" y="3191008"/>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52" name="Multiply 51"/>
          <p:cNvSpPr/>
          <p:nvPr/>
        </p:nvSpPr>
        <p:spPr>
          <a:xfrm>
            <a:off x="6548206" y="3436606"/>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53" name="Multiply 52"/>
          <p:cNvSpPr/>
          <p:nvPr/>
        </p:nvSpPr>
        <p:spPr>
          <a:xfrm>
            <a:off x="6553200" y="3200389"/>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54" name="Multiply 53"/>
          <p:cNvSpPr/>
          <p:nvPr/>
        </p:nvSpPr>
        <p:spPr>
          <a:xfrm>
            <a:off x="7772452" y="50292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55" name="Multiply 54"/>
          <p:cNvSpPr/>
          <p:nvPr/>
        </p:nvSpPr>
        <p:spPr>
          <a:xfrm>
            <a:off x="6858000" y="2256613"/>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56" name="Multiply 55"/>
          <p:cNvSpPr/>
          <p:nvPr/>
        </p:nvSpPr>
        <p:spPr>
          <a:xfrm>
            <a:off x="6858000" y="2503633"/>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57" name="Multiply 56"/>
          <p:cNvSpPr/>
          <p:nvPr/>
        </p:nvSpPr>
        <p:spPr>
          <a:xfrm>
            <a:off x="6858000" y="271517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58" name="Multiply 57"/>
          <p:cNvSpPr/>
          <p:nvPr/>
        </p:nvSpPr>
        <p:spPr>
          <a:xfrm>
            <a:off x="6558194" y="2971267"/>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60" name="Multiply 59"/>
          <p:cNvSpPr/>
          <p:nvPr/>
        </p:nvSpPr>
        <p:spPr>
          <a:xfrm>
            <a:off x="7154441" y="3436606"/>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61" name="Multiply 60"/>
          <p:cNvSpPr/>
          <p:nvPr/>
        </p:nvSpPr>
        <p:spPr>
          <a:xfrm>
            <a:off x="6858000" y="2951389"/>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graphicFrame>
        <p:nvGraphicFramePr>
          <p:cNvPr id="62" name="Content Placeholder 6">
            <a:extLst>
              <a:ext uri="{FF2B5EF4-FFF2-40B4-BE49-F238E27FC236}">
                <a16:creationId xmlns:a16="http://schemas.microsoft.com/office/drawing/2014/main" id="{135D534F-1330-0940-A4D0-E8796FCE918E}"/>
              </a:ext>
            </a:extLst>
          </p:cNvPr>
          <p:cNvGraphicFramePr>
            <a:graphicFrameLocks noGrp="1"/>
          </p:cNvGraphicFramePr>
          <p:nvPr>
            <p:ph sz="quarter" idx="14"/>
            <p:extLst>
              <p:ext uri="{D42A27DB-BD31-4B8C-83A1-F6EECF244321}">
                <p14:modId xmlns:p14="http://schemas.microsoft.com/office/powerpoint/2010/main" val="3417427563"/>
              </p:ext>
            </p:extLst>
          </p:nvPr>
        </p:nvGraphicFramePr>
        <p:xfrm>
          <a:off x="609600" y="1471613"/>
          <a:ext cx="10972800" cy="47101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52574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BB559-FF9E-E369-2324-8C0F35D18BE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08EA01E-4FCD-9D53-2C45-7EABD8D53016}"/>
              </a:ext>
            </a:extLst>
          </p:cNvPr>
          <p:cNvSpPr>
            <a:spLocks noGrp="1"/>
          </p:cNvSpPr>
          <p:nvPr>
            <p:ph type="title"/>
          </p:nvPr>
        </p:nvSpPr>
        <p:spPr/>
        <p:txBody>
          <a:bodyPr/>
          <a:lstStyle/>
          <a:p>
            <a:pPr algn="ctr"/>
            <a:r>
              <a:rPr lang="en-US" dirty="0"/>
              <a:t>Q&amp;A</a:t>
            </a:r>
          </a:p>
        </p:txBody>
      </p:sp>
      <p:sp>
        <p:nvSpPr>
          <p:cNvPr id="5" name="Slide Number Placeholder 4">
            <a:extLst>
              <a:ext uri="{FF2B5EF4-FFF2-40B4-BE49-F238E27FC236}">
                <a16:creationId xmlns:a16="http://schemas.microsoft.com/office/drawing/2014/main" id="{C8B6BA7C-0DF3-5D6F-511D-8A7FD19E89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latin typeface="Fira Sans Condensed Black" panose="020B0A03050000020004" pitchFamily="34" charset="0"/>
              </a:rPr>
              <a:t>3</a:t>
            </a:fld>
            <a:endParaRPr lang="en-US" dirty="0">
              <a:latin typeface="Fira Sans Condensed Black" panose="020B0A03050000020004" pitchFamily="34" charset="0"/>
            </a:endParaRPr>
          </a:p>
        </p:txBody>
      </p:sp>
    </p:spTree>
    <p:extLst>
      <p:ext uri="{BB962C8B-B14F-4D97-AF65-F5344CB8AC3E}">
        <p14:creationId xmlns:p14="http://schemas.microsoft.com/office/powerpoint/2010/main" val="11960618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13">
            <a:extLst>
              <a:ext uri="{FF2B5EF4-FFF2-40B4-BE49-F238E27FC236}">
                <a16:creationId xmlns:a16="http://schemas.microsoft.com/office/drawing/2014/main" id="{3C789896-C7B9-0D4B-8B14-9FF0C486F38F}"/>
              </a:ext>
            </a:extLst>
          </p:cNvPr>
          <p:cNvGraphicFramePr>
            <a:graphicFrameLocks noGrp="1"/>
          </p:cNvGraphicFramePr>
          <p:nvPr>
            <p:ph idx="1"/>
            <p:extLst>
              <p:ext uri="{D42A27DB-BD31-4B8C-83A1-F6EECF244321}">
                <p14:modId xmlns:p14="http://schemas.microsoft.com/office/powerpoint/2010/main" val="2559821835"/>
              </p:ext>
            </p:extLst>
          </p:nvPr>
        </p:nvGraphicFramePr>
        <p:xfrm>
          <a:off x="609600" y="1479550"/>
          <a:ext cx="10972800" cy="4240213"/>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a:extLst>
              <a:ext uri="{FF2B5EF4-FFF2-40B4-BE49-F238E27FC236}">
                <a16:creationId xmlns:a16="http://schemas.microsoft.com/office/drawing/2014/main" id="{433A72C1-493C-8F4B-9E1B-5E252FFBE31B}"/>
              </a:ext>
            </a:extLst>
          </p:cNvPr>
          <p:cNvSpPr>
            <a:spLocks noGrp="1"/>
          </p:cNvSpPr>
          <p:nvPr>
            <p:ph type="body" sz="quarter" idx="10"/>
          </p:nvPr>
        </p:nvSpPr>
        <p:spPr/>
        <p:txBody>
          <a:bodyPr/>
          <a:lstStyle/>
          <a:p>
            <a:r>
              <a:rPr lang="en-US" dirty="0"/>
              <a:t>Larger samples or less outcome variation mean that individual estimates </a:t>
            </a:r>
            <a:br>
              <a:rPr lang="en-US" dirty="0"/>
            </a:br>
            <a:r>
              <a:rPr lang="en-US" dirty="0"/>
              <a:t>are closer to the true treatment effect.</a:t>
            </a:r>
            <a:endParaRPr lang="en-US" i="1" dirty="0"/>
          </a:p>
        </p:txBody>
      </p:sp>
      <p:sp>
        <p:nvSpPr>
          <p:cNvPr id="11" name="TextBox 10"/>
          <p:cNvSpPr txBox="1"/>
          <p:nvPr/>
        </p:nvSpPr>
        <p:spPr>
          <a:xfrm>
            <a:off x="7857773" y="549256"/>
            <a:ext cx="2138797" cy="1118255"/>
          </a:xfrm>
          <a:prstGeom prst="rect">
            <a:avLst/>
          </a:prstGeom>
          <a:noFill/>
        </p:spPr>
        <p:txBody>
          <a:bodyPr wrap="square" rtlCol="0">
            <a:spAutoFit/>
          </a:bodyPr>
          <a:lstStyle/>
          <a:p>
            <a:r>
              <a:rPr lang="en-US" sz="4000" b="1" i="1" dirty="0">
                <a:solidFill>
                  <a:schemeClr val="accent2"/>
                </a:solidFill>
                <a:latin typeface="Fira Sans Condensed Black" panose="020B0A03050000020004" pitchFamily="34" charset="0"/>
                <a:ea typeface="Century Gothic" charset="0"/>
                <a:cs typeface="Century Gothic" charset="0"/>
              </a:rPr>
              <a:t> </a:t>
            </a:r>
          </a:p>
          <a:p>
            <a:r>
              <a:rPr lang="el-GR" sz="4000" i="1" baseline="-25000" dirty="0">
                <a:solidFill>
                  <a:schemeClr val="accent2"/>
                </a:solidFill>
                <a:latin typeface="Fira Sans Condensed Black" panose="020B0A03050000020004" pitchFamily="34" charset="0"/>
                <a:ea typeface="Century Gothic" charset="0"/>
                <a:cs typeface="Century Gothic" charset="0"/>
              </a:rPr>
              <a:t>β</a:t>
            </a:r>
            <a:endParaRPr lang="en-US" sz="4000" i="1" baseline="-25000" dirty="0">
              <a:solidFill>
                <a:schemeClr val="accent2"/>
              </a:solidFill>
              <a:latin typeface="Fira Sans Condensed Black" panose="020B0A03050000020004" pitchFamily="34" charset="0"/>
              <a:ea typeface="Century Gothic" charset="0"/>
              <a:cs typeface="Century Gothic" charset="0"/>
            </a:endParaRPr>
          </a:p>
        </p:txBody>
      </p:sp>
      <p:cxnSp>
        <p:nvCxnSpPr>
          <p:cNvPr id="5" name="Straight Arrow Connector 4"/>
          <p:cNvCxnSpPr>
            <a:cxnSpLocks/>
            <a:stCxn id="6" idx="2"/>
          </p:cNvCxnSpPr>
          <p:nvPr/>
        </p:nvCxnSpPr>
        <p:spPr>
          <a:xfrm flipH="1">
            <a:off x="9721921" y="2605845"/>
            <a:ext cx="854886" cy="1535045"/>
          </a:xfrm>
          <a:prstGeom prst="straightConnector1">
            <a:avLst/>
          </a:prstGeom>
          <a:ln w="3175">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p:cNvSpPr txBox="1"/>
              <p:nvPr/>
            </p:nvSpPr>
            <p:spPr>
              <a:xfrm>
                <a:off x="9281160" y="1667511"/>
                <a:ext cx="2591293" cy="938334"/>
              </a:xfrm>
              <a:prstGeom prst="rect">
                <a:avLst/>
              </a:prstGeom>
              <a:noFill/>
            </p:spPr>
            <p:txBody>
              <a:bodyPr wrap="square" rtlCol="0">
                <a:spAutoFit/>
              </a:bodyPr>
              <a:lstStyle/>
              <a:p>
                <a:r>
                  <a:rPr lang="en-US" dirty="0">
                    <a:latin typeface="Fira Sans Condensed Black" panose="020B0A03050000020004" pitchFamily="34" charset="0"/>
                  </a:rPr>
                  <a:t>Possible values </a:t>
                </a:r>
              </a:p>
              <a:p>
                <a:r>
                  <a:rPr lang="en-US" dirty="0">
                    <a:latin typeface="Fira Sans Condensed Black" panose="020B0A03050000020004" pitchFamily="34" charset="0"/>
                  </a:rPr>
                  <a:t>of estimate</a:t>
                </a:r>
                <a:r>
                  <a:rPr lang="en-US" i="1" dirty="0">
                    <a:latin typeface="Fira Sans Condensed Black" panose="020B0A03050000020004" pitchFamily="34" charset="0"/>
                  </a:rPr>
                  <a:t> </a:t>
                </a:r>
                <a14:m>
                  <m:oMath xmlns:m="http://schemas.openxmlformats.org/officeDocument/2006/math">
                    <m:acc>
                      <m:accPr>
                        <m:chr m:val="̂"/>
                        <m:ctrlPr>
                          <a:rPr lang="en-US" i="1">
                            <a:latin typeface="Cambria Math" panose="02040503050406030204" pitchFamily="18" charset="0"/>
                          </a:rPr>
                        </m:ctrlPr>
                      </m:accPr>
                      <m:e>
                        <m:r>
                          <a:rPr lang="el-GR" i="1">
                            <a:latin typeface="Cambria Math" panose="02040503050406030204" pitchFamily="18" charset="0"/>
                          </a:rPr>
                          <m:t>𝛽</m:t>
                        </m:r>
                      </m:e>
                    </m:acc>
                  </m:oMath>
                </a14:m>
                <a:r>
                  <a:rPr lang="en-US" dirty="0">
                    <a:latin typeface="Fira Sans Condensed Black" panose="020B0A03050000020004" pitchFamily="34" charset="0"/>
                  </a:rPr>
                  <a:t> from different experiments</a:t>
                </a:r>
              </a:p>
            </p:txBody>
          </p:sp>
        </mc:Choice>
        <mc:Fallback xmlns="">
          <p:sp>
            <p:nvSpPr>
              <p:cNvPr id="6" name="TextBox 5"/>
              <p:cNvSpPr txBox="1">
                <a:spLocks noRot="1" noChangeAspect="1" noMove="1" noResize="1" noEditPoints="1" noAdjustHandles="1" noChangeArrowheads="1" noChangeShapeType="1" noTextEdit="1"/>
              </p:cNvSpPr>
              <p:nvPr/>
            </p:nvSpPr>
            <p:spPr>
              <a:xfrm>
                <a:off x="9281160" y="1667511"/>
                <a:ext cx="2591293" cy="938334"/>
              </a:xfrm>
              <a:prstGeom prst="rect">
                <a:avLst/>
              </a:prstGeom>
              <a:blipFill>
                <a:blip r:embed="rId4"/>
                <a:stretch>
                  <a:fillRect l="-2118" t="-3922" b="-10458"/>
                </a:stretch>
              </a:blipFill>
            </p:spPr>
            <p:txBody>
              <a:bodyPr/>
              <a:lstStyle/>
              <a:p>
                <a:r>
                  <a:rPr lang="en-US">
                    <a:noFill/>
                  </a:rPr>
                  <a:t> </a:t>
                </a:r>
              </a:p>
            </p:txBody>
          </p:sp>
        </mc:Fallback>
      </mc:AlternateContent>
      <p:sp>
        <p:nvSpPr>
          <p:cNvPr id="13" name="Title 4">
            <a:extLst>
              <a:ext uri="{FF2B5EF4-FFF2-40B4-BE49-F238E27FC236}">
                <a16:creationId xmlns:a16="http://schemas.microsoft.com/office/drawing/2014/main" id="{C99C862A-E9F3-E84B-96F1-E5D26CCE871E}"/>
              </a:ext>
            </a:extLst>
          </p:cNvPr>
          <p:cNvSpPr>
            <a:spLocks noGrp="1"/>
          </p:cNvSpPr>
          <p:nvPr>
            <p:ph type="title"/>
          </p:nvPr>
        </p:nvSpPr>
        <p:spPr>
          <a:xfrm>
            <a:off x="609600" y="195072"/>
            <a:ext cx="10972800" cy="1158240"/>
          </a:xfrm>
        </p:spPr>
        <p:txBody>
          <a:bodyPr>
            <a:noAutofit/>
          </a:bodyPr>
          <a:lstStyle/>
          <a:p>
            <a:pPr algn="l"/>
            <a:r>
              <a:rPr lang="en-US" sz="3000" dirty="0"/>
              <a:t>If treatment and control group are more representative, the effect distribution is more concentrated</a:t>
            </a:r>
            <a:endParaRPr lang="en-US" dirty="0"/>
          </a:p>
        </p:txBody>
      </p:sp>
      <p:cxnSp>
        <p:nvCxnSpPr>
          <p:cNvPr id="15" name="Straight Connector 14">
            <a:extLst>
              <a:ext uri="{FF2B5EF4-FFF2-40B4-BE49-F238E27FC236}">
                <a16:creationId xmlns:a16="http://schemas.microsoft.com/office/drawing/2014/main" id="{D94F4E63-221D-4843-BC08-EA5463071546}"/>
              </a:ext>
            </a:extLst>
          </p:cNvPr>
          <p:cNvCxnSpPr>
            <a:cxnSpLocks/>
          </p:cNvCxnSpPr>
          <p:nvPr/>
        </p:nvCxnSpPr>
        <p:spPr>
          <a:xfrm>
            <a:off x="8229913" y="1479550"/>
            <a:ext cx="0" cy="3819166"/>
          </a:xfrm>
          <a:prstGeom prst="line">
            <a:avLst/>
          </a:prstGeom>
          <a:ln w="28575">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52647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96F67A-C527-CF46-80D0-BB66B92328D3}"/>
              </a:ext>
            </a:extLst>
          </p:cNvPr>
          <p:cNvSpPr>
            <a:spLocks noGrp="1"/>
          </p:cNvSpPr>
          <p:nvPr>
            <p:ph type="body" sz="quarter" idx="10"/>
          </p:nvPr>
        </p:nvSpPr>
        <p:spPr>
          <a:xfrm>
            <a:off x="609600" y="1472338"/>
            <a:ext cx="8607272" cy="4937987"/>
          </a:xfrm>
        </p:spPr>
        <p:txBody>
          <a:bodyPr anchor="t">
            <a:normAutofit/>
          </a:bodyPr>
          <a:lstStyle/>
          <a:p>
            <a:r>
              <a:rPr lang="en-US" sz="2800" dirty="0">
                <a:solidFill>
                  <a:schemeClr val="tx2"/>
                </a:solidFill>
              </a:rPr>
              <a:t>True and Estimated Treatment Effect</a:t>
            </a:r>
          </a:p>
          <a:p>
            <a:r>
              <a:rPr lang="en-US" sz="2800" dirty="0">
                <a:solidFill>
                  <a:schemeClr val="tx2"/>
                </a:solidFill>
              </a:rPr>
              <a:t>Distribution of Treatment Effect Estimates</a:t>
            </a:r>
          </a:p>
          <a:p>
            <a:r>
              <a:rPr lang="en-US" sz="2800" b="1" dirty="0">
                <a:solidFill>
                  <a:schemeClr val="accent2"/>
                </a:solidFill>
              </a:rPr>
              <a:t>Hypothesis Testing</a:t>
            </a:r>
          </a:p>
          <a:p>
            <a:r>
              <a:rPr lang="en-US" sz="2800" dirty="0">
                <a:solidFill>
                  <a:schemeClr val="tx2"/>
                </a:solidFill>
              </a:rPr>
              <a:t>Statistical Power and Sample Size</a:t>
            </a:r>
          </a:p>
          <a:p>
            <a:r>
              <a:rPr lang="en-US" sz="2800" dirty="0">
                <a:solidFill>
                  <a:schemeClr val="tx2"/>
                </a:solidFill>
              </a:rPr>
              <a:t>Power in Clustered Designs</a:t>
            </a:r>
          </a:p>
          <a:p>
            <a:r>
              <a:rPr lang="en-US" sz="2800" dirty="0">
                <a:solidFill>
                  <a:schemeClr val="tx2"/>
                </a:solidFill>
              </a:rPr>
              <a:t>Calculating Power in Practice</a:t>
            </a:r>
          </a:p>
          <a:p>
            <a:endParaRPr lang="en-US" sz="2800" dirty="0"/>
          </a:p>
        </p:txBody>
      </p:sp>
      <p:sp>
        <p:nvSpPr>
          <p:cNvPr id="4" name="Title 4">
            <a:extLst>
              <a:ext uri="{FF2B5EF4-FFF2-40B4-BE49-F238E27FC236}">
                <a16:creationId xmlns:a16="http://schemas.microsoft.com/office/drawing/2014/main" id="{41DE85CC-9BCA-F242-805E-4C293113173E}"/>
              </a:ext>
            </a:extLst>
          </p:cNvPr>
          <p:cNvSpPr txBox="1">
            <a:spLocks/>
          </p:cNvSpPr>
          <p:nvPr/>
        </p:nvSpPr>
        <p:spPr>
          <a:xfrm>
            <a:off x="609600" y="195072"/>
            <a:ext cx="9123336" cy="1158240"/>
          </a:xfrm>
          <a:prstGeom prst="rect">
            <a:avLst/>
          </a:prstGeom>
        </p:spPr>
        <p:txBody>
          <a:bodyPr anchor="ctr">
            <a:noAutofit/>
          </a:bodyPr>
          <a:lstStyle>
            <a:lvl1pPr algn="l" defTabSz="609585" rtl="0" eaLnBrk="1" latinLnBrk="0" hangingPunct="1">
              <a:spcBef>
                <a:spcPct val="0"/>
              </a:spcBef>
              <a:buNone/>
              <a:defRPr sz="3200" u="none" kern="1200" cap="none" spc="0" baseline="0">
                <a:solidFill>
                  <a:schemeClr val="accent1"/>
                </a:solidFill>
                <a:latin typeface="+mj-lt"/>
                <a:ea typeface="+mj-ea"/>
                <a:cs typeface="+mj-cs"/>
              </a:defRPr>
            </a:lvl1pPr>
          </a:lstStyle>
          <a:p>
            <a:r>
              <a:rPr lang="en-US" dirty="0">
                <a:latin typeface="Fira Sans Condensed Black" panose="020B0A03050000020004" pitchFamily="34" charset="0"/>
              </a:rPr>
              <a:t>Outline</a:t>
            </a:r>
          </a:p>
        </p:txBody>
      </p:sp>
    </p:spTree>
    <p:extLst>
      <p:ext uri="{BB962C8B-B14F-4D97-AF65-F5344CB8AC3E}">
        <p14:creationId xmlns:p14="http://schemas.microsoft.com/office/powerpoint/2010/main" val="34154354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9">
            <a:extLst>
              <a:ext uri="{FF2B5EF4-FFF2-40B4-BE49-F238E27FC236}">
                <a16:creationId xmlns:a16="http://schemas.microsoft.com/office/drawing/2014/main" id="{C5349375-1145-E846-9A7D-DBD35150B98A}"/>
              </a:ext>
            </a:extLst>
          </p:cNvPr>
          <p:cNvGraphicFramePr>
            <a:graphicFrameLocks noGrp="1"/>
          </p:cNvGraphicFramePr>
          <p:nvPr>
            <p:ph idx="1"/>
            <p:extLst>
              <p:ext uri="{D42A27DB-BD31-4B8C-83A1-F6EECF244321}">
                <p14:modId xmlns:p14="http://schemas.microsoft.com/office/powerpoint/2010/main" val="2140022510"/>
              </p:ext>
            </p:extLst>
          </p:nvPr>
        </p:nvGraphicFramePr>
        <p:xfrm>
          <a:off x="609600" y="1479550"/>
          <a:ext cx="10972800" cy="4240213"/>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a:xfrm>
            <a:off x="609600" y="188535"/>
            <a:ext cx="10972800" cy="1159497"/>
          </a:xfrm>
        </p:spPr>
        <p:txBody>
          <a:bodyPr/>
          <a:lstStyle/>
          <a:p>
            <a:r>
              <a:rPr lang="en-US" dirty="0"/>
              <a:t>Problem: We only see one estimate, from the experiment at hand. What do we conclude?</a:t>
            </a: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A2586B1E-CC86-E644-AEE6-8B430E2A56F5}"/>
                  </a:ext>
                </a:extLst>
              </p:cNvPr>
              <p:cNvSpPr>
                <a:spLocks noGrp="1"/>
              </p:cNvSpPr>
              <p:nvPr>
                <p:ph type="body" sz="quarter" idx="10"/>
              </p:nvPr>
            </p:nvSpPr>
            <p:spPr/>
            <p:txBody>
              <a:bodyPr/>
              <a:lstStyle/>
              <a:p>
                <a:r>
                  <a:rPr lang="en-US" dirty="0"/>
                  <a:t>The true treatment effect </a:t>
                </a:r>
                <a14:m>
                  <m:oMath xmlns:m="http://schemas.openxmlformats.org/officeDocument/2006/math">
                    <m:r>
                      <a:rPr lang="el-GR" i="1">
                        <a:latin typeface="Cambria Math" panose="02040503050406030204" pitchFamily="18" charset="0"/>
                      </a:rPr>
                      <m:t>𝛽</m:t>
                    </m:r>
                  </m:oMath>
                </a14:m>
                <a:r>
                  <a:rPr lang="en-US" dirty="0"/>
                  <a:t> is unknown. </a:t>
                </a:r>
              </a:p>
            </p:txBody>
          </p:sp>
        </mc:Choice>
        <mc:Fallback xmlns="">
          <p:sp>
            <p:nvSpPr>
              <p:cNvPr id="5" name="Text Placeholder 4">
                <a:extLst>
                  <a:ext uri="{FF2B5EF4-FFF2-40B4-BE49-F238E27FC236}">
                    <a16:creationId xmlns:a16="http://schemas.microsoft.com/office/drawing/2014/main" id="{A2586B1E-CC86-E644-AEE6-8B430E2A56F5}"/>
                  </a:ext>
                </a:extLst>
              </p:cNvPr>
              <p:cNvSpPr>
                <a:spLocks noGrp="1" noRot="1" noChangeAspect="1" noMove="1" noResize="1" noEditPoints="1" noAdjustHandles="1" noChangeArrowheads="1" noChangeShapeType="1" noTextEdit="1"/>
              </p:cNvSpPr>
              <p:nvPr>
                <p:ph type="body" sz="quarter" idx="10"/>
              </p:nvPr>
            </p:nvSpPr>
            <p:spPr>
              <a:blipFill>
                <a:blip r:embed="rId4"/>
                <a:stretch>
                  <a:fillRect l="-8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873083" y="1813961"/>
                <a:ext cx="1056290" cy="4816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chemeClr val="accent2"/>
                              </a:solidFill>
                              <a:latin typeface="Cambria Math" panose="02040503050406030204" pitchFamily="18" charset="0"/>
                            </a:rPr>
                          </m:ctrlPr>
                        </m:accPr>
                        <m:e>
                          <m:r>
                            <a:rPr lang="el-GR" sz="2400" i="1">
                              <a:solidFill>
                                <a:schemeClr val="accent2"/>
                              </a:solidFill>
                              <a:latin typeface="Cambria Math" panose="02040503050406030204" pitchFamily="18" charset="0"/>
                            </a:rPr>
                            <m:t>𝛽</m:t>
                          </m:r>
                        </m:e>
                      </m:acc>
                    </m:oMath>
                  </m:oMathPara>
                </a14:m>
                <a:endParaRPr lang="en-US" sz="2400" i="1" dirty="0">
                  <a:solidFill>
                    <a:schemeClr val="accent2"/>
                  </a:solidFill>
                  <a:latin typeface="Fira Sans Condensed Black" panose="020B0A03050000020004"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873083" y="1813961"/>
                <a:ext cx="1056290" cy="481670"/>
              </a:xfrm>
              <a:prstGeom prst="rect">
                <a:avLst/>
              </a:prstGeom>
              <a:blipFill>
                <a:blip r:embed="rId5"/>
                <a:stretch>
                  <a:fillRect/>
                </a:stretch>
              </a:blipFill>
            </p:spPr>
            <p:txBody>
              <a:bodyPr/>
              <a:lstStyle/>
              <a:p>
                <a:r>
                  <a:rPr lang="en-US">
                    <a:noFill/>
                  </a:rPr>
                  <a:t> </a:t>
                </a:r>
              </a:p>
            </p:txBody>
          </p:sp>
        </mc:Fallback>
      </mc:AlternateContent>
      <p:cxnSp>
        <p:nvCxnSpPr>
          <p:cNvPr id="12" name="Straight Connector 11">
            <a:extLst>
              <a:ext uri="{FF2B5EF4-FFF2-40B4-BE49-F238E27FC236}">
                <a16:creationId xmlns:a16="http://schemas.microsoft.com/office/drawing/2014/main" id="{F45CA4FA-6418-A941-8E1C-0CDADA87EFCE}"/>
              </a:ext>
            </a:extLst>
          </p:cNvPr>
          <p:cNvCxnSpPr/>
          <p:nvPr/>
        </p:nvCxnSpPr>
        <p:spPr>
          <a:xfrm>
            <a:off x="7602590" y="1848454"/>
            <a:ext cx="0" cy="3450262"/>
          </a:xfrm>
          <a:prstGeom prst="line">
            <a:avLst/>
          </a:prstGeom>
          <a:ln w="28575">
            <a:solidFill>
              <a:schemeClr val="accent2"/>
            </a:solidFill>
            <a:prstDash val="lg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358431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04262-3ABE-604C-9A4F-F060A791EB04}"/>
              </a:ext>
            </a:extLst>
          </p:cNvPr>
          <p:cNvSpPr>
            <a:spLocks noGrp="1"/>
          </p:cNvSpPr>
          <p:nvPr>
            <p:ph type="title"/>
          </p:nvPr>
        </p:nvSpPr>
        <p:spPr/>
        <p:txBody>
          <a:bodyPr/>
          <a:lstStyle/>
          <a:p>
            <a:r>
              <a:rPr lang="en-US" dirty="0"/>
              <a:t>Hypothesis testing</a:t>
            </a:r>
          </a:p>
        </p:txBody>
      </p:sp>
      <p:sp>
        <p:nvSpPr>
          <p:cNvPr id="4" name="Slide Number Placeholder 3">
            <a:extLst>
              <a:ext uri="{FF2B5EF4-FFF2-40B4-BE49-F238E27FC236}">
                <a16:creationId xmlns:a16="http://schemas.microsoft.com/office/drawing/2014/main" id="{5E63130D-2B41-044E-A97E-24F91AA46AA1}"/>
              </a:ext>
            </a:extLst>
          </p:cNvPr>
          <p:cNvSpPr>
            <a:spLocks noGrp="1"/>
          </p:cNvSpPr>
          <p:nvPr>
            <p:ph type="sldNum" sz="quarter" idx="4"/>
          </p:nvPr>
        </p:nvSpPr>
        <p:spPr/>
        <p:txBody>
          <a:bodyPr/>
          <a:lstStyle/>
          <a:p>
            <a:fld id="{2ECB1696-1F23-9849-960D-916B9EF0C8D4}" type="slidenum">
              <a:rPr lang="en-US" smtClean="0"/>
              <a:pPr/>
              <a:t>33</a:t>
            </a:fld>
            <a:endParaRPr lang="en-US" dirty="0"/>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3C1F6937-266C-224C-9270-052CB0FE7416}"/>
                  </a:ext>
                </a:extLst>
              </p:cNvPr>
              <p:cNvGraphicFramePr>
                <a:graphicFrameLocks noGrp="1"/>
              </p:cNvGraphicFramePr>
              <p:nvPr>
                <p:extLst>
                  <p:ext uri="{D42A27DB-BD31-4B8C-83A1-F6EECF244321}">
                    <p14:modId xmlns:p14="http://schemas.microsoft.com/office/powerpoint/2010/main" val="2815028451"/>
                  </p:ext>
                </p:extLst>
              </p:nvPr>
            </p:nvGraphicFramePr>
            <p:xfrm>
              <a:off x="700911" y="1483595"/>
              <a:ext cx="10792750" cy="1736440"/>
            </p:xfrm>
            <a:graphic>
              <a:graphicData uri="http://schemas.openxmlformats.org/drawingml/2006/table">
                <a:tbl>
                  <a:tblPr firstRow="1" bandRow="1">
                    <a:tableStyleId>{5C22544A-7EE6-4342-B048-85BDC9FD1C3A}</a:tableStyleId>
                  </a:tblPr>
                  <a:tblGrid>
                    <a:gridCol w="10792750">
                      <a:extLst>
                        <a:ext uri="{9D8B030D-6E8A-4147-A177-3AD203B41FA5}">
                          <a16:colId xmlns:a16="http://schemas.microsoft.com/office/drawing/2014/main" val="2579712724"/>
                        </a:ext>
                      </a:extLst>
                    </a:gridCol>
                  </a:tblGrid>
                  <a:tr h="545230">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2200" b="1" dirty="0">
                              <a:latin typeface="Fira Sans Condensed Black" panose="020B0A03050000020004" pitchFamily="34" charset="0"/>
                            </a:rPr>
                            <a:t>Null hypothesis</a:t>
                          </a:r>
                        </a:p>
                      </a:txBody>
                      <a:tcPr marL="182880" marR="182880" anchor="ctr"/>
                    </a:tc>
                    <a:extLst>
                      <a:ext uri="{0D108BD9-81ED-4DB2-BD59-A6C34878D82A}">
                        <a16:rowId xmlns:a16="http://schemas.microsoft.com/office/drawing/2014/main" val="44582349"/>
                      </a:ext>
                    </a:extLst>
                  </a:tr>
                  <a:tr h="1191210">
                    <a:tc>
                      <a:txBody>
                        <a:bodyPr/>
                        <a:lstStyle/>
                        <a:p>
                          <a:pPr marL="0" lvl="0" indent="0">
                            <a:spcAft>
                              <a:spcPts val="1200"/>
                            </a:spcAft>
                            <a:buFont typeface="Arial" panose="020B0604020202020204" pitchFamily="34" charset="0"/>
                            <a:buNone/>
                          </a:pPr>
                          <a:r>
                            <a:rPr lang="en-US" sz="2200" dirty="0">
                              <a:latin typeface="Fira Sans Condensed Black" panose="020B0A03050000020004" pitchFamily="34" charset="0"/>
                            </a:rPr>
                            <a:t>The null hypothesis (H0) is that there was no (zero) impact of the program on the outcome variable, </a:t>
                          </a:r>
                          <a:r>
                            <a:rPr lang="en-US" sz="2200" dirty="0">
                              <a:latin typeface="Fira Sans Condensed" panose="020B0503050000020004" pitchFamily="34" charset="0"/>
                            </a:rPr>
                            <a:t>i.e. </a:t>
                          </a:r>
                          <a14:m>
                            <m:oMath xmlns:m="http://schemas.openxmlformats.org/officeDocument/2006/math">
                              <m:r>
                                <a:rPr lang="el-GR" sz="2200" i="1" smtClean="0">
                                  <a:latin typeface="Cambria Math" panose="02040503050406030204" pitchFamily="18" charset="0"/>
                                </a:rPr>
                                <m:t>𝛽</m:t>
                              </m:r>
                            </m:oMath>
                          </a14:m>
                          <a:r>
                            <a:rPr lang="en-US" sz="2200" b="0" dirty="0">
                              <a:latin typeface="Fira Sans Condensed" panose="020B0503050000020004" pitchFamily="34" charset="0"/>
                            </a:rPr>
                            <a:t> </a:t>
                          </a:r>
                          <a:r>
                            <a:rPr lang="el-GR" sz="2200" dirty="0"/>
                            <a:t>= 0.</a:t>
                          </a:r>
                        </a:p>
                      </a:txBody>
                      <a:tcPr marL="182880" marR="182880" marT="91440" marB="91440"/>
                    </a:tc>
                    <a:extLst>
                      <a:ext uri="{0D108BD9-81ED-4DB2-BD59-A6C34878D82A}">
                        <a16:rowId xmlns:a16="http://schemas.microsoft.com/office/drawing/2014/main" val="1698390171"/>
                      </a:ext>
                    </a:extLst>
                  </a:tr>
                </a:tbl>
              </a:graphicData>
            </a:graphic>
          </p:graphicFrame>
        </mc:Choice>
        <mc:Fallback xmlns="">
          <p:graphicFrame>
            <p:nvGraphicFramePr>
              <p:cNvPr id="5" name="Table 4">
                <a:extLst>
                  <a:ext uri="{FF2B5EF4-FFF2-40B4-BE49-F238E27FC236}">
                    <a16:creationId xmlns:a16="http://schemas.microsoft.com/office/drawing/2014/main" id="{3C1F6937-266C-224C-9270-052CB0FE7416}"/>
                  </a:ext>
                </a:extLst>
              </p:cNvPr>
              <p:cNvGraphicFramePr>
                <a:graphicFrameLocks noGrp="1"/>
              </p:cNvGraphicFramePr>
              <p:nvPr>
                <p:extLst>
                  <p:ext uri="{D42A27DB-BD31-4B8C-83A1-F6EECF244321}">
                    <p14:modId xmlns:p14="http://schemas.microsoft.com/office/powerpoint/2010/main" val="2815028451"/>
                  </p:ext>
                </p:extLst>
              </p:nvPr>
            </p:nvGraphicFramePr>
            <p:xfrm>
              <a:off x="700911" y="1483595"/>
              <a:ext cx="10792750" cy="1736440"/>
            </p:xfrm>
            <a:graphic>
              <a:graphicData uri="http://schemas.openxmlformats.org/drawingml/2006/table">
                <a:tbl>
                  <a:tblPr firstRow="1" bandRow="1">
                    <a:tableStyleId>{5C22544A-7EE6-4342-B048-85BDC9FD1C3A}</a:tableStyleId>
                  </a:tblPr>
                  <a:tblGrid>
                    <a:gridCol w="10792750">
                      <a:extLst>
                        <a:ext uri="{9D8B030D-6E8A-4147-A177-3AD203B41FA5}">
                          <a16:colId xmlns:a16="http://schemas.microsoft.com/office/drawing/2014/main" val="2579712724"/>
                        </a:ext>
                      </a:extLst>
                    </a:gridCol>
                  </a:tblGrid>
                  <a:tr h="545230">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2200" b="1" dirty="0">
                              <a:latin typeface="Fira Sans Condensed Black" panose="020B0A03050000020004" pitchFamily="34" charset="0"/>
                            </a:rPr>
                            <a:t>Null hypothesis</a:t>
                          </a:r>
                        </a:p>
                      </a:txBody>
                      <a:tcPr marL="182880" marR="182880" anchor="ctr"/>
                    </a:tc>
                    <a:extLst>
                      <a:ext uri="{0D108BD9-81ED-4DB2-BD59-A6C34878D82A}">
                        <a16:rowId xmlns:a16="http://schemas.microsoft.com/office/drawing/2014/main" val="44582349"/>
                      </a:ext>
                    </a:extLst>
                  </a:tr>
                  <a:tr h="1191210">
                    <a:tc>
                      <a:txBody>
                        <a:bodyPr/>
                        <a:lstStyle/>
                        <a:p>
                          <a:endParaRPr lang="en-US"/>
                        </a:p>
                      </a:txBody>
                      <a:tcPr marL="182880" marR="182880" marT="91440" marB="91440">
                        <a:blipFill>
                          <a:blip r:embed="rId3"/>
                          <a:stretch>
                            <a:fillRect l="-56" t="-46429" r="-226" b="-1020"/>
                          </a:stretch>
                        </a:blipFill>
                      </a:tcPr>
                    </a:tc>
                    <a:extLst>
                      <a:ext uri="{0D108BD9-81ED-4DB2-BD59-A6C34878D82A}">
                        <a16:rowId xmlns:a16="http://schemas.microsoft.com/office/drawing/2014/main" val="1698390171"/>
                      </a:ext>
                    </a:extLst>
                  </a:tr>
                </a:tbl>
              </a:graphicData>
            </a:graphic>
          </p:graphicFrame>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98D7005-6CB8-9745-BE7D-0675C4BB2CB0}"/>
                  </a:ext>
                </a:extLst>
              </p:cNvPr>
              <p:cNvSpPr txBox="1"/>
              <p:nvPr/>
            </p:nvSpPr>
            <p:spPr>
              <a:xfrm>
                <a:off x="711479" y="3671446"/>
                <a:ext cx="10732809" cy="2141933"/>
              </a:xfrm>
              <a:prstGeom prst="rect">
                <a:avLst/>
              </a:prstGeom>
              <a:noFill/>
            </p:spPr>
            <p:txBody>
              <a:bodyPr wrap="square" rtlCol="0">
                <a:spAutoFit/>
              </a:bodyPr>
              <a:lstStyle/>
              <a:p>
                <a:pPr marL="342900" indent="-342900">
                  <a:buFont typeface="Arial" panose="020B0604020202020204" pitchFamily="34" charset="0"/>
                  <a:buChar char="•"/>
                </a:pPr>
                <a:r>
                  <a:rPr lang="en-US" sz="2200" dirty="0">
                    <a:latin typeface="Fira Sans Condensed Black" panose="020B0A03050000020004" pitchFamily="34" charset="0"/>
                  </a:rPr>
                  <a:t>Start by assuming that the program did </a:t>
                </a:r>
                <a:r>
                  <a:rPr lang="en-US" sz="2200" i="1" dirty="0">
                    <a:solidFill>
                      <a:schemeClr val="accent1"/>
                    </a:solidFill>
                    <a:latin typeface="Fira Sans Condensed Black" panose="020B0A03050000020004" pitchFamily="34" charset="0"/>
                  </a:rPr>
                  <a:t>not</a:t>
                </a:r>
                <a:r>
                  <a:rPr lang="en-US" sz="2200" dirty="0">
                    <a:latin typeface="Fira Sans Condensed Black" panose="020B0A03050000020004" pitchFamily="34" charset="0"/>
                  </a:rPr>
                  <a:t> cause any change</a:t>
                </a:r>
                <a:endParaRPr lang="el-GR" sz="2200" dirty="0">
                  <a:latin typeface="Fira Sans Condensed Black" panose="020B0A03050000020004" pitchFamily="34" charset="0"/>
                </a:endParaRPr>
              </a:p>
              <a:p>
                <a:endParaRPr lang="el-GR" sz="2200" dirty="0">
                  <a:latin typeface="Fira Sans Condensed Black" panose="020B0A03050000020004" pitchFamily="34" charset="0"/>
                </a:endParaRPr>
              </a:p>
              <a:p>
                <a:pPr marL="342900" indent="-342900">
                  <a:buFont typeface="Arial" panose="020B0604020202020204" pitchFamily="34" charset="0"/>
                  <a:buChar char="•"/>
                </a:pPr>
                <a:r>
                  <a:rPr lang="en-US" sz="2200" dirty="0">
                    <a:latin typeface="Fira Sans Condensed Black" panose="020B0A03050000020004" pitchFamily="34" charset="0"/>
                  </a:rPr>
                  <a:t>The </a:t>
                </a:r>
                <a:r>
                  <a:rPr lang="en-US" sz="2200" dirty="0">
                    <a:solidFill>
                      <a:schemeClr val="accent1"/>
                    </a:solidFill>
                    <a:latin typeface="Fira Sans Condensed Black" panose="020B0A03050000020004" pitchFamily="34" charset="0"/>
                  </a:rPr>
                  <a:t>burden of proof </a:t>
                </a:r>
                <a:r>
                  <a:rPr lang="en-US" sz="2200" dirty="0">
                    <a:latin typeface="Fira Sans Condensed Black" panose="020B0A03050000020004" pitchFamily="34" charset="0"/>
                  </a:rPr>
                  <a:t>is on showing there was an impact</a:t>
                </a:r>
              </a:p>
              <a:p>
                <a:pPr marL="342900" indent="-342900">
                  <a:buFont typeface="Arial" panose="020B0604020202020204" pitchFamily="34" charset="0"/>
                  <a:buChar char="•"/>
                </a:pPr>
                <a:endParaRPr lang="en-US" sz="2200" dirty="0">
                  <a:solidFill>
                    <a:schemeClr val="accent1"/>
                  </a:solidFill>
                  <a:latin typeface="Fira Sans Condensed Black" panose="020B0A03050000020004" pitchFamily="34" charset="0"/>
                </a:endParaRPr>
              </a:p>
              <a:p>
                <a:pPr marL="342900" indent="-342900">
                  <a:buFont typeface="Arial" panose="020B0604020202020204" pitchFamily="34" charset="0"/>
                  <a:buChar char="•"/>
                </a:pPr>
                <a:r>
                  <a:rPr lang="en-US" sz="2200" b="1" dirty="0">
                    <a:latin typeface="Fira Sans Condensed Black" panose="020B0A03050000020004" pitchFamily="34" charset="0"/>
                  </a:rPr>
                  <a:t>Ask: how likely is it that we would see</a:t>
                </a:r>
                <a:r>
                  <a:rPr lang="el-GR" sz="2200" b="1" dirty="0">
                    <a:latin typeface="Fira Sans Condensed Black" panose="020B0A03050000020004" pitchFamily="34" charset="0"/>
                  </a:rPr>
                  <a:t> </a:t>
                </a:r>
                <a:r>
                  <a:rPr lang="en-US" sz="2200" b="1" dirty="0">
                    <a:latin typeface="Fira Sans Condensed Black" panose="020B0A03050000020004" pitchFamily="34" charset="0"/>
                  </a:rPr>
                  <a:t>an estimate as large as </a:t>
                </a:r>
                <a14:m>
                  <m:oMath xmlns:m="http://schemas.openxmlformats.org/officeDocument/2006/math">
                    <m:acc>
                      <m:accPr>
                        <m:chr m:val="̂"/>
                        <m:ctrlPr>
                          <a:rPr lang="el-GR" sz="2200" b="1" i="1" dirty="0">
                            <a:latin typeface="Cambria Math" panose="02040503050406030204" pitchFamily="18" charset="0"/>
                          </a:rPr>
                        </m:ctrlPr>
                      </m:accPr>
                      <m:e>
                        <m:r>
                          <a:rPr lang="el-GR" sz="2200" b="1" i="1" dirty="0">
                            <a:latin typeface="Cambria Math" panose="02040503050406030204" pitchFamily="18" charset="0"/>
                          </a:rPr>
                          <m:t>𝜷</m:t>
                        </m:r>
                      </m:e>
                    </m:acc>
                  </m:oMath>
                </a14:m>
                <a:r>
                  <a:rPr lang="en-US" sz="2200" b="1" dirty="0">
                    <a:latin typeface="Fira Sans Condensed Black" panose="020B0A03050000020004" pitchFamily="34" charset="0"/>
                  </a:rPr>
                  <a:t> in an experiment, if the true effect was actually zero?</a:t>
                </a:r>
              </a:p>
            </p:txBody>
          </p:sp>
        </mc:Choice>
        <mc:Fallback xmlns="">
          <p:sp>
            <p:nvSpPr>
              <p:cNvPr id="23" name="TextBox 22">
                <a:extLst>
                  <a:ext uri="{FF2B5EF4-FFF2-40B4-BE49-F238E27FC236}">
                    <a16:creationId xmlns:a16="http://schemas.microsoft.com/office/drawing/2014/main" id="{E98D7005-6CB8-9745-BE7D-0675C4BB2CB0}"/>
                  </a:ext>
                </a:extLst>
              </p:cNvPr>
              <p:cNvSpPr txBox="1">
                <a:spLocks noRot="1" noChangeAspect="1" noMove="1" noResize="1" noEditPoints="1" noAdjustHandles="1" noChangeArrowheads="1" noChangeShapeType="1" noTextEdit="1"/>
              </p:cNvSpPr>
              <p:nvPr/>
            </p:nvSpPr>
            <p:spPr>
              <a:xfrm>
                <a:off x="711479" y="3671446"/>
                <a:ext cx="10732809" cy="2141933"/>
              </a:xfrm>
              <a:prstGeom prst="rect">
                <a:avLst/>
              </a:prstGeom>
              <a:blipFill>
                <a:blip r:embed="rId4"/>
                <a:stretch>
                  <a:fillRect l="-682" t="-1705" r="-511" b="-4830"/>
                </a:stretch>
              </a:blipFill>
            </p:spPr>
            <p:txBody>
              <a:bodyPr/>
              <a:lstStyle/>
              <a:p>
                <a:r>
                  <a:rPr lang="en-US">
                    <a:noFill/>
                  </a:rPr>
                  <a:t> </a:t>
                </a:r>
              </a:p>
            </p:txBody>
          </p:sp>
        </mc:Fallback>
      </mc:AlternateContent>
    </p:spTree>
    <p:extLst>
      <p:ext uri="{BB962C8B-B14F-4D97-AF65-F5344CB8AC3E}">
        <p14:creationId xmlns:p14="http://schemas.microsoft.com/office/powerpoint/2010/main" val="141683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12">
            <a:extLst>
              <a:ext uri="{FF2B5EF4-FFF2-40B4-BE49-F238E27FC236}">
                <a16:creationId xmlns:a16="http://schemas.microsoft.com/office/drawing/2014/main" id="{582A8DE0-EBF8-154C-8271-A1BD63481389}"/>
              </a:ext>
            </a:extLst>
          </p:cNvPr>
          <p:cNvGraphicFramePr>
            <a:graphicFrameLocks noGrp="1"/>
          </p:cNvGraphicFramePr>
          <p:nvPr>
            <p:ph idx="1"/>
            <p:extLst>
              <p:ext uri="{D42A27DB-BD31-4B8C-83A1-F6EECF244321}">
                <p14:modId xmlns:p14="http://schemas.microsoft.com/office/powerpoint/2010/main" val="951926202"/>
              </p:ext>
            </p:extLst>
          </p:nvPr>
        </p:nvGraphicFramePr>
        <p:xfrm>
          <a:off x="609600" y="1479550"/>
          <a:ext cx="10972800" cy="4240213"/>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dirty="0"/>
              <a:t>Distribution of estimates if the true effect is zero</a:t>
            </a: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5584B7D3-D8E2-5646-90F5-F109413140C1}"/>
                  </a:ext>
                </a:extLst>
              </p:cNvPr>
              <p:cNvSpPr>
                <a:spLocks noGrp="1"/>
              </p:cNvSpPr>
              <p:nvPr>
                <p:ph type="body" sz="quarter" idx="10"/>
              </p:nvPr>
            </p:nvSpPr>
            <p:spPr/>
            <p:txBody>
              <a:bodyPr/>
              <a:lstStyle/>
              <a:p>
                <a:r>
                  <a:rPr lang="en-US" i="1" dirty="0"/>
                  <a:t>Assume</a:t>
                </a:r>
                <a:r>
                  <a:rPr lang="en-US" dirty="0"/>
                  <a:t> a treatment effect of  </a:t>
                </a:r>
                <a14:m>
                  <m:oMath xmlns:m="http://schemas.openxmlformats.org/officeDocument/2006/math">
                    <m:r>
                      <a:rPr lang="el-GR" i="1">
                        <a:latin typeface="Cambria Math" panose="02040503050406030204" pitchFamily="18" charset="0"/>
                      </a:rPr>
                      <m:t>𝛽</m:t>
                    </m:r>
                  </m:oMath>
                </a14:m>
                <a:r>
                  <a:rPr lang="en-US" dirty="0"/>
                  <a:t> = 0.</a:t>
                </a:r>
                <a:endParaRPr lang="en-US" i="1" dirty="0"/>
              </a:p>
            </p:txBody>
          </p:sp>
        </mc:Choice>
        <mc:Fallback xmlns="">
          <p:sp>
            <p:nvSpPr>
              <p:cNvPr id="5" name="Text Placeholder 4">
                <a:extLst>
                  <a:ext uri="{FF2B5EF4-FFF2-40B4-BE49-F238E27FC236}">
                    <a16:creationId xmlns:a16="http://schemas.microsoft.com/office/drawing/2014/main" id="{5584B7D3-D8E2-5646-90F5-F109413140C1}"/>
                  </a:ext>
                </a:extLst>
              </p:cNvPr>
              <p:cNvSpPr>
                <a:spLocks noGrp="1" noRot="1" noChangeAspect="1" noMove="1" noResize="1" noEditPoints="1" noAdjustHandles="1" noChangeArrowheads="1" noChangeShapeType="1" noTextEdit="1"/>
              </p:cNvSpPr>
              <p:nvPr>
                <p:ph type="body" sz="quarter" idx="10"/>
              </p:nvPr>
            </p:nvSpPr>
            <p:spPr>
              <a:blipFill>
                <a:blip r:embed="rId4"/>
                <a:stretch>
                  <a:fillRect l="-810"/>
                </a:stretch>
              </a:blipFill>
            </p:spPr>
            <p:txBody>
              <a:bodyPr/>
              <a:lstStyle/>
              <a:p>
                <a:r>
                  <a:rPr lang="en-US">
                    <a:noFill/>
                  </a:rPr>
                  <a:t> </a:t>
                </a:r>
              </a:p>
            </p:txBody>
          </p:sp>
        </mc:Fallback>
      </mc:AlternateContent>
      <p:cxnSp>
        <p:nvCxnSpPr>
          <p:cNvPr id="6" name="Straight Connector 5"/>
          <p:cNvCxnSpPr/>
          <p:nvPr/>
        </p:nvCxnSpPr>
        <p:spPr>
          <a:xfrm>
            <a:off x="5040956" y="1858511"/>
            <a:ext cx="0" cy="3519949"/>
          </a:xfrm>
          <a:prstGeom prst="line">
            <a:avLst/>
          </a:prstGeom>
          <a:ln>
            <a:tailEnd type="none"/>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09495B86-A74E-254F-B17B-24BDD21648CD}"/>
              </a:ext>
            </a:extLst>
          </p:cNvPr>
          <p:cNvSpPr txBox="1"/>
          <p:nvPr/>
        </p:nvSpPr>
        <p:spPr>
          <a:xfrm>
            <a:off x="7747000" y="1951564"/>
            <a:ext cx="2777744" cy="923330"/>
          </a:xfrm>
          <a:prstGeom prst="rect">
            <a:avLst/>
          </a:prstGeom>
          <a:noFill/>
        </p:spPr>
        <p:txBody>
          <a:bodyPr wrap="square" rtlCol="0">
            <a:spAutoFit/>
          </a:bodyPr>
          <a:lstStyle/>
          <a:p>
            <a:r>
              <a:rPr lang="en-US" dirty="0">
                <a:latin typeface="Fira Sans Condensed Black" panose="020B0A03050000020004" pitchFamily="34" charset="0"/>
              </a:rPr>
              <a:t>Estimates as large or larger than this one </a:t>
            </a:r>
            <a:br>
              <a:rPr lang="en-US" dirty="0">
                <a:latin typeface="Fira Sans Condensed Black" panose="020B0A03050000020004" pitchFamily="34" charset="0"/>
              </a:rPr>
            </a:br>
            <a:r>
              <a:rPr lang="en-US" dirty="0">
                <a:latin typeface="Fira Sans Condensed Black" panose="020B0A03050000020004" pitchFamily="34" charset="0"/>
              </a:rPr>
              <a:t>are very unlikely</a:t>
            </a:r>
          </a:p>
        </p:txBody>
      </p:sp>
      <p:sp>
        <p:nvSpPr>
          <p:cNvPr id="10" name="TextBox 9">
            <a:extLst>
              <a:ext uri="{FF2B5EF4-FFF2-40B4-BE49-F238E27FC236}">
                <a16:creationId xmlns:a16="http://schemas.microsoft.com/office/drawing/2014/main" id="{AD606B12-81C9-AD49-A3FA-2E001FDBD395}"/>
              </a:ext>
            </a:extLst>
          </p:cNvPr>
          <p:cNvSpPr txBox="1"/>
          <p:nvPr/>
        </p:nvSpPr>
        <p:spPr>
          <a:xfrm>
            <a:off x="5181600" y="1666794"/>
            <a:ext cx="463826" cy="502702"/>
          </a:xfrm>
          <a:prstGeom prst="rect">
            <a:avLst/>
          </a:prstGeom>
          <a:noFill/>
        </p:spPr>
        <p:txBody>
          <a:bodyPr wrap="square" rtlCol="0">
            <a:spAutoFit/>
          </a:bodyPr>
          <a:lstStyle/>
          <a:p>
            <a:r>
              <a:rPr lang="en-US" sz="4000" baseline="-25000" dirty="0">
                <a:solidFill>
                  <a:schemeClr val="accent1"/>
                </a:solidFill>
                <a:latin typeface="Fira Sans Condensed Black" panose="020B0A03050000020004" pitchFamily="34" charset="0"/>
                <a:ea typeface="Century Gothic" charset="0"/>
                <a:cs typeface="Century Gothic" charset="0"/>
              </a:rPr>
              <a:t>0</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1AD1F32-0155-AD40-AF55-E02A7EA6A281}"/>
                  </a:ext>
                </a:extLst>
              </p:cNvPr>
              <p:cNvSpPr txBox="1"/>
              <p:nvPr/>
            </p:nvSpPr>
            <p:spPr>
              <a:xfrm>
                <a:off x="6873083" y="1813961"/>
                <a:ext cx="1056290" cy="4816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chemeClr val="accent2"/>
                              </a:solidFill>
                              <a:latin typeface="Cambria Math" panose="02040503050406030204" pitchFamily="18" charset="0"/>
                            </a:rPr>
                          </m:ctrlPr>
                        </m:accPr>
                        <m:e>
                          <m:r>
                            <a:rPr lang="el-GR" sz="2400" i="1">
                              <a:solidFill>
                                <a:schemeClr val="accent2"/>
                              </a:solidFill>
                              <a:latin typeface="Cambria Math" panose="02040503050406030204" pitchFamily="18" charset="0"/>
                            </a:rPr>
                            <m:t>𝛽</m:t>
                          </m:r>
                        </m:e>
                      </m:acc>
                    </m:oMath>
                  </m:oMathPara>
                </a14:m>
                <a:endParaRPr lang="en-US" sz="2400" i="1" dirty="0">
                  <a:solidFill>
                    <a:schemeClr val="accent2"/>
                  </a:solidFill>
                  <a:latin typeface="Fira Sans Condensed Black" panose="020B0A03050000020004" pitchFamily="34" charset="0"/>
                </a:endParaRPr>
              </a:p>
            </p:txBody>
          </p:sp>
        </mc:Choice>
        <mc:Fallback xmlns="">
          <p:sp>
            <p:nvSpPr>
              <p:cNvPr id="14" name="TextBox 13">
                <a:extLst>
                  <a:ext uri="{FF2B5EF4-FFF2-40B4-BE49-F238E27FC236}">
                    <a16:creationId xmlns:a16="http://schemas.microsoft.com/office/drawing/2014/main" id="{91AD1F32-0155-AD40-AF55-E02A7EA6A281}"/>
                  </a:ext>
                </a:extLst>
              </p:cNvPr>
              <p:cNvSpPr txBox="1">
                <a:spLocks noRot="1" noChangeAspect="1" noMove="1" noResize="1" noEditPoints="1" noAdjustHandles="1" noChangeArrowheads="1" noChangeShapeType="1" noTextEdit="1"/>
              </p:cNvSpPr>
              <p:nvPr/>
            </p:nvSpPr>
            <p:spPr>
              <a:xfrm>
                <a:off x="6873083" y="1813961"/>
                <a:ext cx="1056290" cy="481670"/>
              </a:xfrm>
              <a:prstGeom prst="rect">
                <a:avLst/>
              </a:prstGeom>
              <a:blipFill>
                <a:blip r:embed="rId4"/>
                <a:stretch>
                  <a:fillRect/>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8D142BC5-7DE4-8B47-9493-458F2D89E720}"/>
              </a:ext>
            </a:extLst>
          </p:cNvPr>
          <p:cNvCxnSpPr/>
          <p:nvPr/>
        </p:nvCxnSpPr>
        <p:spPr>
          <a:xfrm>
            <a:off x="7602590" y="1848454"/>
            <a:ext cx="0" cy="3450262"/>
          </a:xfrm>
          <a:prstGeom prst="line">
            <a:avLst/>
          </a:prstGeom>
          <a:ln w="28575">
            <a:solidFill>
              <a:schemeClr val="accent2"/>
            </a:solidFill>
            <a:prstDash val="lg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53785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12">
            <a:extLst>
              <a:ext uri="{FF2B5EF4-FFF2-40B4-BE49-F238E27FC236}">
                <a16:creationId xmlns:a16="http://schemas.microsoft.com/office/drawing/2014/main" id="{EBF3F4EA-4332-574D-B57D-29441964014A}"/>
              </a:ext>
            </a:extLst>
          </p:cNvPr>
          <p:cNvGraphicFramePr>
            <a:graphicFrameLocks noGrp="1"/>
          </p:cNvGraphicFramePr>
          <p:nvPr>
            <p:ph idx="1"/>
            <p:extLst>
              <p:ext uri="{D42A27DB-BD31-4B8C-83A1-F6EECF244321}">
                <p14:modId xmlns:p14="http://schemas.microsoft.com/office/powerpoint/2010/main" val="4174224791"/>
              </p:ext>
            </p:extLst>
          </p:nvPr>
        </p:nvGraphicFramePr>
        <p:xfrm>
          <a:off x="609600" y="1479550"/>
          <a:ext cx="10972800" cy="4240213"/>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dirty="0"/>
              <a:t>Distribution of estimates if the true effect is zero</a:t>
            </a:r>
          </a:p>
        </p:txBody>
      </p:sp>
      <mc:AlternateContent xmlns:mc="http://schemas.openxmlformats.org/markup-compatibility/2006" xmlns:a14="http://schemas.microsoft.com/office/drawing/2010/main">
        <mc:Choice Requires="a14">
          <p:sp>
            <p:nvSpPr>
              <p:cNvPr id="15" name="Text Placeholder 14">
                <a:extLst>
                  <a:ext uri="{FF2B5EF4-FFF2-40B4-BE49-F238E27FC236}">
                    <a16:creationId xmlns:a16="http://schemas.microsoft.com/office/drawing/2014/main" id="{DB6DE1A0-2CCD-C74E-A23A-826E5FD05D5E}"/>
                  </a:ext>
                </a:extLst>
              </p:cNvPr>
              <p:cNvSpPr>
                <a:spLocks noGrp="1"/>
              </p:cNvSpPr>
              <p:nvPr>
                <p:ph type="body" sz="quarter" idx="10"/>
              </p:nvPr>
            </p:nvSpPr>
            <p:spPr/>
            <p:txBody>
              <a:bodyPr/>
              <a:lstStyle/>
              <a:p>
                <a:r>
                  <a:rPr lang="en-US" i="1" dirty="0"/>
                  <a:t>Assume</a:t>
                </a:r>
                <a:r>
                  <a:rPr lang="en-US" dirty="0"/>
                  <a:t> a treatment effect of  </a:t>
                </a:r>
                <a14:m>
                  <m:oMath xmlns:m="http://schemas.openxmlformats.org/officeDocument/2006/math">
                    <m:r>
                      <a:rPr lang="el-GR" i="1">
                        <a:latin typeface="Cambria Math" panose="02040503050406030204" pitchFamily="18" charset="0"/>
                      </a:rPr>
                      <m:t>𝛽</m:t>
                    </m:r>
                  </m:oMath>
                </a14:m>
                <a:r>
                  <a:rPr lang="en-US" dirty="0"/>
                  <a:t> = 0.</a:t>
                </a:r>
                <a:endParaRPr lang="en-US" i="1" dirty="0"/>
              </a:p>
            </p:txBody>
          </p:sp>
        </mc:Choice>
        <mc:Fallback xmlns="">
          <p:sp>
            <p:nvSpPr>
              <p:cNvPr id="15" name="Text Placeholder 14">
                <a:extLst>
                  <a:ext uri="{FF2B5EF4-FFF2-40B4-BE49-F238E27FC236}">
                    <a16:creationId xmlns:a16="http://schemas.microsoft.com/office/drawing/2014/main" id="{DB6DE1A0-2CCD-C74E-A23A-826E5FD05D5E}"/>
                  </a:ext>
                </a:extLst>
              </p:cNvPr>
              <p:cNvSpPr>
                <a:spLocks noGrp="1" noRot="1" noChangeAspect="1" noMove="1" noResize="1" noEditPoints="1" noAdjustHandles="1" noChangeArrowheads="1" noChangeShapeType="1" noTextEdit="1"/>
              </p:cNvSpPr>
              <p:nvPr>
                <p:ph type="body" sz="quarter" idx="10"/>
              </p:nvPr>
            </p:nvSpPr>
            <p:spPr>
              <a:blipFill>
                <a:blip r:embed="rId4"/>
                <a:stretch>
                  <a:fillRect l="-810"/>
                </a:stretch>
              </a:blipFill>
            </p:spPr>
            <p:txBody>
              <a:bodyPr/>
              <a:lstStyle/>
              <a:p>
                <a:r>
                  <a:rPr lang="en-US">
                    <a:noFill/>
                  </a:rPr>
                  <a:t> </a:t>
                </a:r>
              </a:p>
            </p:txBody>
          </p:sp>
        </mc:Fallback>
      </mc:AlternateContent>
      <p:cxnSp>
        <p:nvCxnSpPr>
          <p:cNvPr id="6" name="Straight Connector 5"/>
          <p:cNvCxnSpPr/>
          <p:nvPr/>
        </p:nvCxnSpPr>
        <p:spPr>
          <a:xfrm>
            <a:off x="5040957" y="1838633"/>
            <a:ext cx="0" cy="3519949"/>
          </a:xfrm>
          <a:prstGeom prst="line">
            <a:avLst/>
          </a:prstGeom>
          <a:ln>
            <a:tailEnd type="none"/>
          </a:ln>
          <a:effectLst/>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6286988" y="1497210"/>
            <a:ext cx="2738139" cy="646331"/>
          </a:xfrm>
          <a:prstGeom prst="rect">
            <a:avLst/>
          </a:prstGeom>
          <a:noFill/>
        </p:spPr>
        <p:txBody>
          <a:bodyPr wrap="square" rtlCol="0">
            <a:spAutoFit/>
          </a:bodyPr>
          <a:lstStyle/>
          <a:p>
            <a:r>
              <a:rPr lang="en-US" dirty="0">
                <a:latin typeface="Fira Sans Condensed Black" panose="020B0A03050000020004" pitchFamily="34" charset="0"/>
              </a:rPr>
              <a:t>But lower values may easily happen.</a:t>
            </a:r>
          </a:p>
        </p:txBody>
      </p:sp>
      <p:sp>
        <p:nvSpPr>
          <p:cNvPr id="17" name="TextBox 16">
            <a:extLst>
              <a:ext uri="{FF2B5EF4-FFF2-40B4-BE49-F238E27FC236}">
                <a16:creationId xmlns:a16="http://schemas.microsoft.com/office/drawing/2014/main" id="{87C7A9FD-7BB3-2142-BED4-121176B05C96}"/>
              </a:ext>
            </a:extLst>
          </p:cNvPr>
          <p:cNvSpPr txBox="1"/>
          <p:nvPr/>
        </p:nvSpPr>
        <p:spPr>
          <a:xfrm>
            <a:off x="5181600" y="1666794"/>
            <a:ext cx="463826" cy="502702"/>
          </a:xfrm>
          <a:prstGeom prst="rect">
            <a:avLst/>
          </a:prstGeom>
          <a:noFill/>
        </p:spPr>
        <p:txBody>
          <a:bodyPr wrap="square" rtlCol="0">
            <a:spAutoFit/>
          </a:bodyPr>
          <a:lstStyle/>
          <a:p>
            <a:r>
              <a:rPr lang="en-US" sz="4000" baseline="-25000" dirty="0">
                <a:solidFill>
                  <a:schemeClr val="accent1"/>
                </a:solidFill>
                <a:latin typeface="Fira Sans Condensed Black" panose="020B0A03050000020004" pitchFamily="34" charset="0"/>
                <a:ea typeface="Century Gothic" charset="0"/>
                <a:cs typeface="Century Gothic" charset="0"/>
              </a:rPr>
              <a:t>0</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61D6DB3-1AD7-824D-814F-F24040876038}"/>
                  </a:ext>
                </a:extLst>
              </p:cNvPr>
              <p:cNvSpPr txBox="1"/>
              <p:nvPr/>
            </p:nvSpPr>
            <p:spPr>
              <a:xfrm>
                <a:off x="5278202" y="1813961"/>
                <a:ext cx="1056290" cy="4816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chemeClr val="accent2"/>
                              </a:solidFill>
                              <a:latin typeface="Cambria Math" panose="02040503050406030204" pitchFamily="18" charset="0"/>
                            </a:rPr>
                          </m:ctrlPr>
                        </m:accPr>
                        <m:e>
                          <m:r>
                            <a:rPr lang="el-GR" sz="2400" i="1">
                              <a:solidFill>
                                <a:schemeClr val="accent2"/>
                              </a:solidFill>
                              <a:latin typeface="Cambria Math" panose="02040503050406030204" pitchFamily="18" charset="0"/>
                            </a:rPr>
                            <m:t>𝛽</m:t>
                          </m:r>
                        </m:e>
                      </m:acc>
                    </m:oMath>
                  </m:oMathPara>
                </a14:m>
                <a:endParaRPr lang="en-US" sz="2400" i="1" dirty="0">
                  <a:solidFill>
                    <a:schemeClr val="accent2"/>
                  </a:solidFill>
                  <a:latin typeface="Fira Sans Condensed Black" panose="020B0A03050000020004" pitchFamily="34" charset="0"/>
                </a:endParaRPr>
              </a:p>
            </p:txBody>
          </p:sp>
        </mc:Choice>
        <mc:Fallback xmlns="">
          <p:sp>
            <p:nvSpPr>
              <p:cNvPr id="16" name="TextBox 15">
                <a:extLst>
                  <a:ext uri="{FF2B5EF4-FFF2-40B4-BE49-F238E27FC236}">
                    <a16:creationId xmlns:a16="http://schemas.microsoft.com/office/drawing/2014/main" id="{961D6DB3-1AD7-824D-814F-F24040876038}"/>
                  </a:ext>
                </a:extLst>
              </p:cNvPr>
              <p:cNvSpPr txBox="1">
                <a:spLocks noRot="1" noChangeAspect="1" noMove="1" noResize="1" noEditPoints="1" noAdjustHandles="1" noChangeArrowheads="1" noChangeShapeType="1" noTextEdit="1"/>
              </p:cNvSpPr>
              <p:nvPr/>
            </p:nvSpPr>
            <p:spPr>
              <a:xfrm>
                <a:off x="5278202" y="1813961"/>
                <a:ext cx="1056290" cy="481670"/>
              </a:xfrm>
              <a:prstGeom prst="rect">
                <a:avLst/>
              </a:prstGeom>
              <a:blipFill>
                <a:blip r:embed="rId5"/>
                <a:stretch>
                  <a:fillRect/>
                </a:stretch>
              </a:blipFill>
            </p:spPr>
            <p:txBody>
              <a:bodyPr/>
              <a:lstStyle/>
              <a:p>
                <a:r>
                  <a:rPr lang="en-US">
                    <a:noFill/>
                  </a:rPr>
                  <a:t> </a:t>
                </a:r>
              </a:p>
            </p:txBody>
          </p:sp>
        </mc:Fallback>
      </mc:AlternateContent>
      <p:cxnSp>
        <p:nvCxnSpPr>
          <p:cNvPr id="18" name="Straight Connector 17">
            <a:extLst>
              <a:ext uri="{FF2B5EF4-FFF2-40B4-BE49-F238E27FC236}">
                <a16:creationId xmlns:a16="http://schemas.microsoft.com/office/drawing/2014/main" id="{263C875B-08DE-7F4D-9A14-44FE5EF1DB56}"/>
              </a:ext>
            </a:extLst>
          </p:cNvPr>
          <p:cNvCxnSpPr/>
          <p:nvPr/>
        </p:nvCxnSpPr>
        <p:spPr>
          <a:xfrm>
            <a:off x="6007709" y="1848454"/>
            <a:ext cx="0" cy="3450262"/>
          </a:xfrm>
          <a:prstGeom prst="line">
            <a:avLst/>
          </a:prstGeom>
          <a:ln w="28575">
            <a:solidFill>
              <a:schemeClr val="accent2"/>
            </a:solidFill>
            <a:prstDash val="lg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90279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04262-3ABE-604C-9A4F-F060A791EB04}"/>
              </a:ext>
            </a:extLst>
          </p:cNvPr>
          <p:cNvSpPr>
            <a:spLocks noGrp="1"/>
          </p:cNvSpPr>
          <p:nvPr>
            <p:ph type="title"/>
          </p:nvPr>
        </p:nvSpPr>
        <p:spPr/>
        <p:txBody>
          <a:bodyPr/>
          <a:lstStyle/>
          <a:p>
            <a:r>
              <a:rPr lang="en-US" dirty="0"/>
              <a:t>Definition: Significance level</a:t>
            </a:r>
          </a:p>
        </p:txBody>
      </p:sp>
      <p:sp>
        <p:nvSpPr>
          <p:cNvPr id="4" name="Slide Number Placeholder 3">
            <a:extLst>
              <a:ext uri="{FF2B5EF4-FFF2-40B4-BE49-F238E27FC236}">
                <a16:creationId xmlns:a16="http://schemas.microsoft.com/office/drawing/2014/main" id="{5E63130D-2B41-044E-A97E-24F91AA46AA1}"/>
              </a:ext>
            </a:extLst>
          </p:cNvPr>
          <p:cNvSpPr>
            <a:spLocks noGrp="1"/>
          </p:cNvSpPr>
          <p:nvPr>
            <p:ph type="sldNum" sz="quarter" idx="4"/>
          </p:nvPr>
        </p:nvSpPr>
        <p:spPr/>
        <p:txBody>
          <a:bodyPr/>
          <a:lstStyle/>
          <a:p>
            <a:fld id="{2ECB1696-1F23-9849-960D-916B9EF0C8D4}" type="slidenum">
              <a:rPr lang="en-US" smtClean="0"/>
              <a:pPr/>
              <a:t>36</a:t>
            </a:fld>
            <a:endParaRPr lang="en-US" dirty="0"/>
          </a:p>
        </p:txBody>
      </p:sp>
      <p:graphicFrame>
        <p:nvGraphicFramePr>
          <p:cNvPr id="5" name="Table 4">
            <a:extLst>
              <a:ext uri="{FF2B5EF4-FFF2-40B4-BE49-F238E27FC236}">
                <a16:creationId xmlns:a16="http://schemas.microsoft.com/office/drawing/2014/main" id="{3C1F6937-266C-224C-9270-052CB0FE7416}"/>
              </a:ext>
            </a:extLst>
          </p:cNvPr>
          <p:cNvGraphicFramePr>
            <a:graphicFrameLocks noGrp="1"/>
          </p:cNvGraphicFramePr>
          <p:nvPr>
            <p:extLst>
              <p:ext uri="{D42A27DB-BD31-4B8C-83A1-F6EECF244321}">
                <p14:modId xmlns:p14="http://schemas.microsoft.com/office/powerpoint/2010/main" val="2945383419"/>
              </p:ext>
            </p:extLst>
          </p:nvPr>
        </p:nvGraphicFramePr>
        <p:xfrm>
          <a:off x="700911" y="1483595"/>
          <a:ext cx="10792750" cy="1736440"/>
        </p:xfrm>
        <a:graphic>
          <a:graphicData uri="http://schemas.openxmlformats.org/drawingml/2006/table">
            <a:tbl>
              <a:tblPr firstRow="1" bandRow="1">
                <a:tableStyleId>{5C22544A-7EE6-4342-B048-85BDC9FD1C3A}</a:tableStyleId>
              </a:tblPr>
              <a:tblGrid>
                <a:gridCol w="10792750">
                  <a:extLst>
                    <a:ext uri="{9D8B030D-6E8A-4147-A177-3AD203B41FA5}">
                      <a16:colId xmlns:a16="http://schemas.microsoft.com/office/drawing/2014/main" val="2579712724"/>
                    </a:ext>
                  </a:extLst>
                </a:gridCol>
              </a:tblGrid>
              <a:tr h="545230">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2200" b="1" dirty="0">
                          <a:latin typeface="Fira Sans Condensed Black" panose="020B0A03050000020004" pitchFamily="34" charset="0"/>
                        </a:rPr>
                        <a:t>Type I error (false positive)</a:t>
                      </a:r>
                    </a:p>
                  </a:txBody>
                  <a:tcPr marL="182880" marR="182880" anchor="ctr"/>
                </a:tc>
                <a:extLst>
                  <a:ext uri="{0D108BD9-81ED-4DB2-BD59-A6C34878D82A}">
                    <a16:rowId xmlns:a16="http://schemas.microsoft.com/office/drawing/2014/main" val="44582349"/>
                  </a:ext>
                </a:extLst>
              </a:tr>
              <a:tr h="1191210">
                <a:tc>
                  <a:txBody>
                    <a:bodyPr/>
                    <a:lstStyle/>
                    <a:p>
                      <a:pPr marL="0" lvl="0" indent="0">
                        <a:spcAft>
                          <a:spcPts val="1200"/>
                        </a:spcAft>
                        <a:buFont typeface="Arial" panose="020B0604020202020204" pitchFamily="34" charset="0"/>
                        <a:buNone/>
                      </a:pPr>
                      <a:r>
                        <a:rPr lang="en-US" sz="2200" dirty="0">
                          <a:latin typeface="Fira Sans Condensed Black" panose="020B0A03050000020004" pitchFamily="34" charset="0"/>
                        </a:rPr>
                        <a:t>The probability of falsely concluding that there is a treatment effect.</a:t>
                      </a:r>
                    </a:p>
                    <a:p>
                      <a:pPr marL="0" lvl="0" indent="0">
                        <a:spcAft>
                          <a:spcPts val="1200"/>
                        </a:spcAft>
                        <a:buFont typeface="Arial" panose="020B0604020202020204" pitchFamily="34" charset="0"/>
                        <a:buNone/>
                      </a:pPr>
                      <a:r>
                        <a:rPr lang="en-US" sz="2200" dirty="0">
                          <a:latin typeface="Fira Sans Condensed" panose="020B0503050000020004" pitchFamily="34" charset="0"/>
                        </a:rPr>
                        <a:t>The probability of rejecting the null hypothesis (H0) that </a:t>
                      </a:r>
                      <a:r>
                        <a:rPr lang="el-GR" sz="2200" dirty="0">
                          <a:latin typeface="Fira Sans Condensed" panose="020B0503050000020004" pitchFamily="34" charset="0"/>
                        </a:rPr>
                        <a:t>β = 0, </a:t>
                      </a:r>
                      <a:r>
                        <a:rPr lang="en-US" sz="2200" dirty="0">
                          <a:latin typeface="Fira Sans Condensed" panose="020B0503050000020004" pitchFamily="34" charset="0"/>
                        </a:rPr>
                        <a:t>even if it is true.</a:t>
                      </a:r>
                    </a:p>
                  </a:txBody>
                  <a:tcPr marL="182880" marR="182880" marT="91440" marB="91440"/>
                </a:tc>
                <a:extLst>
                  <a:ext uri="{0D108BD9-81ED-4DB2-BD59-A6C34878D82A}">
                    <a16:rowId xmlns:a16="http://schemas.microsoft.com/office/drawing/2014/main" val="1698390171"/>
                  </a:ext>
                </a:extLst>
              </a:tr>
            </a:tbl>
          </a:graphicData>
        </a:graphic>
      </p:graphicFrame>
      <p:sp>
        <p:nvSpPr>
          <p:cNvPr id="23" name="TextBox 22">
            <a:extLst>
              <a:ext uri="{FF2B5EF4-FFF2-40B4-BE49-F238E27FC236}">
                <a16:creationId xmlns:a16="http://schemas.microsoft.com/office/drawing/2014/main" id="{E98D7005-6CB8-9745-BE7D-0675C4BB2CB0}"/>
              </a:ext>
            </a:extLst>
          </p:cNvPr>
          <p:cNvSpPr txBox="1"/>
          <p:nvPr/>
        </p:nvSpPr>
        <p:spPr>
          <a:xfrm>
            <a:off x="711479" y="3299971"/>
            <a:ext cx="10732809" cy="369332"/>
          </a:xfrm>
          <a:prstGeom prst="rect">
            <a:avLst/>
          </a:prstGeom>
          <a:noFill/>
        </p:spPr>
        <p:txBody>
          <a:bodyPr wrap="square" rtlCol="0">
            <a:spAutoFit/>
          </a:bodyPr>
          <a:lstStyle/>
          <a:p>
            <a:r>
              <a:rPr lang="en-US" i="1" dirty="0">
                <a:latin typeface="Fira Sans Condensed Black" panose="020B0A03050000020004" pitchFamily="34" charset="0"/>
              </a:rPr>
              <a:t>With any estimate, there will be some chance of a Type I error.</a:t>
            </a:r>
            <a:endParaRPr lang="en-US" b="1" i="1" dirty="0">
              <a:latin typeface="Fira Sans Condensed Black" panose="020B0A03050000020004" pitchFamily="34" charset="0"/>
            </a:endParaRPr>
          </a:p>
        </p:txBody>
      </p:sp>
      <p:graphicFrame>
        <p:nvGraphicFramePr>
          <p:cNvPr id="14" name="Table 13">
            <a:extLst>
              <a:ext uri="{FF2B5EF4-FFF2-40B4-BE49-F238E27FC236}">
                <a16:creationId xmlns:a16="http://schemas.microsoft.com/office/drawing/2014/main" id="{FD0E85D7-A57F-FD4D-B736-C64CFD6EDFDF}"/>
              </a:ext>
            </a:extLst>
          </p:cNvPr>
          <p:cNvGraphicFramePr>
            <a:graphicFrameLocks noGrp="1"/>
          </p:cNvGraphicFramePr>
          <p:nvPr>
            <p:extLst>
              <p:ext uri="{D42A27DB-BD31-4B8C-83A1-F6EECF244321}">
                <p14:modId xmlns:p14="http://schemas.microsoft.com/office/powerpoint/2010/main" val="2023305762"/>
              </p:ext>
            </p:extLst>
          </p:nvPr>
        </p:nvGraphicFramePr>
        <p:xfrm>
          <a:off x="700911" y="3881438"/>
          <a:ext cx="10792750" cy="1736440"/>
        </p:xfrm>
        <a:graphic>
          <a:graphicData uri="http://schemas.openxmlformats.org/drawingml/2006/table">
            <a:tbl>
              <a:tblPr firstRow="1" bandRow="1">
                <a:tableStyleId>{5C22544A-7EE6-4342-B048-85BDC9FD1C3A}</a:tableStyleId>
              </a:tblPr>
              <a:tblGrid>
                <a:gridCol w="10792750">
                  <a:extLst>
                    <a:ext uri="{9D8B030D-6E8A-4147-A177-3AD203B41FA5}">
                      <a16:colId xmlns:a16="http://schemas.microsoft.com/office/drawing/2014/main" val="2579712724"/>
                    </a:ext>
                  </a:extLst>
                </a:gridCol>
              </a:tblGrid>
              <a:tr h="545230">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2200" b="1" dirty="0">
                          <a:latin typeface="Fira Sans Condensed Black" panose="020B0A03050000020004" pitchFamily="34" charset="0"/>
                        </a:rPr>
                        <a:t>Significance level</a:t>
                      </a:r>
                    </a:p>
                  </a:txBody>
                  <a:tcPr marL="182880" marR="182880" anchor="ctr"/>
                </a:tc>
                <a:extLst>
                  <a:ext uri="{0D108BD9-81ED-4DB2-BD59-A6C34878D82A}">
                    <a16:rowId xmlns:a16="http://schemas.microsoft.com/office/drawing/2014/main" val="44582349"/>
                  </a:ext>
                </a:extLst>
              </a:tr>
              <a:tr h="1191210">
                <a:tc>
                  <a:txBody>
                    <a:bodyPr/>
                    <a:lstStyle/>
                    <a:p>
                      <a:pPr marL="0" lvl="0" indent="0">
                        <a:spcAft>
                          <a:spcPts val="1200"/>
                        </a:spcAft>
                        <a:buFont typeface="Arial" panose="020B0604020202020204" pitchFamily="34" charset="0"/>
                        <a:buNone/>
                      </a:pPr>
                      <a:r>
                        <a:rPr lang="en-US" sz="2200" dirty="0">
                          <a:latin typeface="Fira Sans Condensed Black" panose="020B0A03050000020004" pitchFamily="34" charset="0"/>
                        </a:rPr>
                        <a:t>The maximal probability of a Type I error we want to allow.</a:t>
                      </a:r>
                    </a:p>
                    <a:p>
                      <a:pPr marL="0" lvl="0" indent="0">
                        <a:spcAft>
                          <a:spcPts val="1200"/>
                        </a:spcAft>
                        <a:buFont typeface="Arial" panose="020B0604020202020204" pitchFamily="34" charset="0"/>
                        <a:buNone/>
                      </a:pPr>
                      <a:r>
                        <a:rPr lang="en-US" sz="2200" dirty="0">
                          <a:latin typeface="Fira Sans Condensed" panose="020B0503050000020004" pitchFamily="34" charset="0"/>
                        </a:rPr>
                        <a:t>5% is most commonly used, but also 1% and 10%.</a:t>
                      </a:r>
                    </a:p>
                  </a:txBody>
                  <a:tcPr marL="182880" marR="182880" marT="91440" marB="91440"/>
                </a:tc>
                <a:extLst>
                  <a:ext uri="{0D108BD9-81ED-4DB2-BD59-A6C34878D82A}">
                    <a16:rowId xmlns:a16="http://schemas.microsoft.com/office/drawing/2014/main" val="1698390171"/>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72FD2D6-953F-A456-FE69-4C859E37D3FE}"/>
                  </a:ext>
                </a:extLst>
              </p:cNvPr>
              <p:cNvSpPr txBox="1"/>
              <p:nvPr/>
            </p:nvSpPr>
            <p:spPr>
              <a:xfrm>
                <a:off x="711479" y="5697814"/>
                <a:ext cx="10732809" cy="938334"/>
              </a:xfrm>
              <a:prstGeom prst="rect">
                <a:avLst/>
              </a:prstGeom>
              <a:noFill/>
            </p:spPr>
            <p:txBody>
              <a:bodyPr wrap="square" rtlCol="0">
                <a:spAutoFit/>
              </a:bodyPr>
              <a:lstStyle/>
              <a:p>
                <a:r>
                  <a:rPr lang="en-US" i="1" dirty="0">
                    <a:latin typeface="Fira Sans Condensed Black" panose="020B0A03050000020004" pitchFamily="34" charset="0"/>
                  </a:rPr>
                  <a:t>We say “</a:t>
                </a:r>
                <a14:m>
                  <m:oMath xmlns:m="http://schemas.openxmlformats.org/officeDocument/2006/math">
                    <m:acc>
                      <m:accPr>
                        <m:chr m:val="̂"/>
                        <m:ctrlPr>
                          <a:rPr lang="en-US" i="1">
                            <a:latin typeface="Cambria Math" panose="02040503050406030204" pitchFamily="18" charset="0"/>
                          </a:rPr>
                        </m:ctrlPr>
                      </m:accPr>
                      <m:e>
                        <m:r>
                          <a:rPr lang="el-GR" b="0" i="1">
                            <a:latin typeface="Cambria Math" panose="02040503050406030204" pitchFamily="18" charset="0"/>
                          </a:rPr>
                          <m:t>𝛽</m:t>
                        </m:r>
                      </m:e>
                    </m:acc>
                    <m:r>
                      <a:rPr lang="el-GR" b="0" i="1">
                        <a:latin typeface="Cambria Math" panose="02040503050406030204" pitchFamily="18" charset="0"/>
                      </a:rPr>
                      <m:t> </m:t>
                    </m:r>
                  </m:oMath>
                </a14:m>
                <a:r>
                  <a:rPr lang="en-US" i="1" dirty="0">
                    <a:latin typeface="Fira Sans Condensed Black" panose="020B0A03050000020004" pitchFamily="34" charset="0"/>
                  </a:rPr>
                  <a:t>is statistically significantly different from zero at the 5% level” if it is less than 5% likely </a:t>
                </a:r>
                <a:r>
                  <a:rPr lang="en-US" i="1" dirty="0">
                    <a:solidFill>
                      <a:schemeClr val="accent1"/>
                    </a:solidFill>
                    <a:latin typeface="Fira Sans Condensed Black" panose="020B0A03050000020004" pitchFamily="34" charset="0"/>
                  </a:rPr>
                  <a:t>that there is no effect</a:t>
                </a:r>
                <a:r>
                  <a:rPr lang="en-US" i="1" dirty="0">
                    <a:latin typeface="Fira Sans Condensed Black" panose="020B0A03050000020004" pitchFamily="34" charset="0"/>
                  </a:rPr>
                  <a:t>.</a:t>
                </a:r>
              </a:p>
              <a:p>
                <a:endParaRPr lang="en-US" i="1" dirty="0">
                  <a:latin typeface="Fira Sans Condensed Black" panose="020B0A03050000020004" pitchFamily="34" charset="0"/>
                </a:endParaRPr>
              </a:p>
            </p:txBody>
          </p:sp>
        </mc:Choice>
        <mc:Fallback xmlns="">
          <p:sp>
            <p:nvSpPr>
              <p:cNvPr id="6" name="TextBox 5">
                <a:extLst>
                  <a:ext uri="{FF2B5EF4-FFF2-40B4-BE49-F238E27FC236}">
                    <a16:creationId xmlns:a16="http://schemas.microsoft.com/office/drawing/2014/main" id="{E72FD2D6-953F-A456-FE69-4C859E37D3FE}"/>
                  </a:ext>
                </a:extLst>
              </p:cNvPr>
              <p:cNvSpPr txBox="1">
                <a:spLocks noRot="1" noChangeAspect="1" noMove="1" noResize="1" noEditPoints="1" noAdjustHandles="1" noChangeArrowheads="1" noChangeShapeType="1" noTextEdit="1"/>
              </p:cNvSpPr>
              <p:nvPr/>
            </p:nvSpPr>
            <p:spPr>
              <a:xfrm>
                <a:off x="711479" y="5697814"/>
                <a:ext cx="10732809" cy="938334"/>
              </a:xfrm>
              <a:prstGeom prst="rect">
                <a:avLst/>
              </a:prstGeom>
              <a:blipFill>
                <a:blip r:embed="rId3"/>
                <a:stretch>
                  <a:fillRect l="-511" t="-3247"/>
                </a:stretch>
              </a:blipFill>
            </p:spPr>
            <p:txBody>
              <a:bodyPr/>
              <a:lstStyle/>
              <a:p>
                <a:r>
                  <a:rPr lang="en-US">
                    <a:noFill/>
                  </a:rPr>
                  <a:t> </a:t>
                </a:r>
              </a:p>
            </p:txBody>
          </p:sp>
        </mc:Fallback>
      </mc:AlternateContent>
    </p:spTree>
    <p:extLst>
      <p:ext uri="{BB962C8B-B14F-4D97-AF65-F5344CB8AC3E}">
        <p14:creationId xmlns:p14="http://schemas.microsoft.com/office/powerpoint/2010/main" val="90025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32D3B6B-D961-4ABE-992B-7D6398AEDE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00" y="0"/>
            <a:ext cx="10795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57859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sz="2800" dirty="0"/>
                  <a:t>Is </a:t>
                </a:r>
                <a14:m>
                  <m:oMath xmlns:m="http://schemas.openxmlformats.org/officeDocument/2006/math">
                    <m:acc>
                      <m:accPr>
                        <m:chr m:val="̂"/>
                        <m:ctrlPr>
                          <a:rPr lang="en-US" sz="2800" i="1">
                            <a:latin typeface="Cambria Math" panose="02040503050406030204" pitchFamily="18" charset="0"/>
                          </a:rPr>
                        </m:ctrlPr>
                      </m:accPr>
                      <m:e>
                        <m:r>
                          <a:rPr lang="el-GR" sz="2800" b="0" i="1">
                            <a:latin typeface="Cambria Math" panose="02040503050406030204" pitchFamily="18" charset="0"/>
                          </a:rPr>
                          <m:t>𝛽</m:t>
                        </m:r>
                      </m:e>
                    </m:acc>
                  </m:oMath>
                </a14:m>
                <a:r>
                  <a:rPr lang="en-US" dirty="0"/>
                  <a:t> statistically significantly different from zero </a:t>
                </a:r>
                <a:br>
                  <a:rPr lang="en-US" dirty="0"/>
                </a:br>
                <a:r>
                  <a:rPr lang="en-US" dirty="0"/>
                  <a:t>at the 5% level?</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389" b="-58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 Placeholder 14">
                <a:extLst>
                  <a:ext uri="{FF2B5EF4-FFF2-40B4-BE49-F238E27FC236}">
                    <a16:creationId xmlns:a16="http://schemas.microsoft.com/office/drawing/2014/main" id="{DB6DE1A0-2CCD-C74E-A23A-826E5FD05D5E}"/>
                  </a:ext>
                </a:extLst>
              </p:cNvPr>
              <p:cNvSpPr>
                <a:spLocks noGrp="1"/>
              </p:cNvSpPr>
              <p:nvPr>
                <p:ph type="body" sz="quarter" idx="10"/>
              </p:nvPr>
            </p:nvSpPr>
            <p:spPr/>
            <p:txBody>
              <a:bodyPr/>
              <a:lstStyle/>
              <a:p>
                <a:r>
                  <a:rPr lang="en-US" dirty="0"/>
                  <a:t>Only </a:t>
                </a:r>
                <a14:m>
                  <m:oMath xmlns:m="http://schemas.openxmlformats.org/officeDocument/2006/math">
                    <m:acc>
                      <m:accPr>
                        <m:chr m:val="̂"/>
                        <m:ctrlPr>
                          <a:rPr lang="en-US" sz="2400" i="1">
                            <a:latin typeface="Cambria Math" panose="02040503050406030204" pitchFamily="18" charset="0"/>
                          </a:rPr>
                        </m:ctrlPr>
                      </m:accPr>
                      <m:e>
                        <m:r>
                          <a:rPr lang="el-GR" sz="2400" i="1">
                            <a:latin typeface="Cambria Math" panose="02040503050406030204" pitchFamily="18" charset="0"/>
                          </a:rPr>
                          <m:t>𝛽</m:t>
                        </m:r>
                      </m:e>
                    </m:acc>
                  </m:oMath>
                </a14:m>
                <a:r>
                  <a:rPr lang="en-US" dirty="0"/>
                  <a:t> that are large or small enough lead us to reject the null hypothesis of no treatment effect.</a:t>
                </a:r>
              </a:p>
            </p:txBody>
          </p:sp>
        </mc:Choice>
        <mc:Fallback xmlns="">
          <p:sp>
            <p:nvSpPr>
              <p:cNvPr id="15" name="Text Placeholder 14">
                <a:extLst>
                  <a:ext uri="{FF2B5EF4-FFF2-40B4-BE49-F238E27FC236}">
                    <a16:creationId xmlns:a16="http://schemas.microsoft.com/office/drawing/2014/main" id="{DB6DE1A0-2CCD-C74E-A23A-826E5FD05D5E}"/>
                  </a:ext>
                </a:extLst>
              </p:cNvPr>
              <p:cNvSpPr>
                <a:spLocks noGrp="1" noRot="1" noChangeAspect="1" noMove="1" noResize="1" noEditPoints="1" noAdjustHandles="1" noChangeArrowheads="1" noChangeShapeType="1" noTextEdit="1"/>
              </p:cNvSpPr>
              <p:nvPr>
                <p:ph type="body" sz="quarter" idx="10"/>
              </p:nvPr>
            </p:nvSpPr>
            <p:spPr>
              <a:blipFill>
                <a:blip r:embed="rId5"/>
                <a:stretch>
                  <a:fillRect l="-810" b="-6667"/>
                </a:stretch>
              </a:blipFill>
            </p:spPr>
            <p:txBody>
              <a:bodyPr/>
              <a:lstStyle/>
              <a:p>
                <a:r>
                  <a:rPr lang="en-US">
                    <a:noFill/>
                  </a:rPr>
                  <a:t> </a:t>
                </a:r>
              </a:p>
            </p:txBody>
          </p:sp>
        </mc:Fallback>
      </mc:AlternateContent>
      <p:cxnSp>
        <p:nvCxnSpPr>
          <p:cNvPr id="6" name="Straight Connector 5"/>
          <p:cNvCxnSpPr/>
          <p:nvPr/>
        </p:nvCxnSpPr>
        <p:spPr>
          <a:xfrm>
            <a:off x="5040957" y="1838633"/>
            <a:ext cx="0" cy="3519949"/>
          </a:xfrm>
          <a:prstGeom prst="line">
            <a:avLst/>
          </a:prstGeom>
          <a:ln>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ABC8489D-0E1C-3D4C-8762-EA786C360789}"/>
              </a:ext>
            </a:extLst>
          </p:cNvPr>
          <p:cNvCxnSpPr>
            <a:cxnSpLocks/>
          </p:cNvCxnSpPr>
          <p:nvPr/>
        </p:nvCxnSpPr>
        <p:spPr>
          <a:xfrm>
            <a:off x="7047579" y="2182461"/>
            <a:ext cx="0" cy="3191852"/>
          </a:xfrm>
          <a:prstGeom prst="line">
            <a:avLst/>
          </a:prstGeom>
          <a:ln w="285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0" name="Left Brace 9">
            <a:extLst>
              <a:ext uri="{FF2B5EF4-FFF2-40B4-BE49-F238E27FC236}">
                <a16:creationId xmlns:a16="http://schemas.microsoft.com/office/drawing/2014/main" id="{9481F537-87B0-BF4D-9D5D-256408995F4A}"/>
              </a:ext>
            </a:extLst>
          </p:cNvPr>
          <p:cNvSpPr/>
          <p:nvPr/>
        </p:nvSpPr>
        <p:spPr>
          <a:xfrm rot="5400000">
            <a:off x="8025652" y="3919333"/>
            <a:ext cx="403858" cy="2241832"/>
          </a:xfrm>
          <a:prstGeom prst="leftBrace">
            <a:avLst/>
          </a:prstGeom>
          <a:noFill/>
          <a:ln w="28575">
            <a:solidFill>
              <a:schemeClr val="accent6"/>
            </a:solidFill>
          </a:ln>
          <a:effectLst/>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dirty="0">
              <a:latin typeface="Fira Sans Condensed Black" panose="020B0A03050000020004" pitchFamily="34" charset="0"/>
            </a:endParaRPr>
          </a:p>
        </p:txBody>
      </p:sp>
      <p:sp>
        <p:nvSpPr>
          <p:cNvPr id="12" name="Left Brace 11">
            <a:extLst>
              <a:ext uri="{FF2B5EF4-FFF2-40B4-BE49-F238E27FC236}">
                <a16:creationId xmlns:a16="http://schemas.microsoft.com/office/drawing/2014/main" id="{62A94CE6-A109-C74F-A2EC-415F27B213B3}"/>
              </a:ext>
            </a:extLst>
          </p:cNvPr>
          <p:cNvSpPr/>
          <p:nvPr/>
        </p:nvSpPr>
        <p:spPr>
          <a:xfrm rot="5400000">
            <a:off x="1790324" y="4045168"/>
            <a:ext cx="412355" cy="1981664"/>
          </a:xfrm>
          <a:prstGeom prst="leftBrace">
            <a:avLst/>
          </a:prstGeom>
          <a:noFill/>
          <a:ln w="28575">
            <a:solidFill>
              <a:schemeClr val="accent6"/>
            </a:solidFill>
          </a:ln>
          <a:effectLst/>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dirty="0">
              <a:latin typeface="Fira Sans Condensed Black" panose="020B0A03050000020004" pitchFamily="34" charset="0"/>
            </a:endParaRPr>
          </a:p>
        </p:txBody>
      </p:sp>
      <p:sp>
        <p:nvSpPr>
          <p:cNvPr id="16" name="Rectangle 15">
            <a:extLst>
              <a:ext uri="{FF2B5EF4-FFF2-40B4-BE49-F238E27FC236}">
                <a16:creationId xmlns:a16="http://schemas.microsoft.com/office/drawing/2014/main" id="{F9DD2182-98A5-154C-AAC7-D4964C65E436}"/>
              </a:ext>
            </a:extLst>
          </p:cNvPr>
          <p:cNvSpPr/>
          <p:nvPr/>
        </p:nvSpPr>
        <p:spPr>
          <a:xfrm>
            <a:off x="9285885" y="5020056"/>
            <a:ext cx="228600" cy="3017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Fira Sans Condensed Black" panose="020B0A03050000020004" pitchFamily="34" charset="0"/>
            </a:endParaRPr>
          </a:p>
        </p:txBody>
      </p:sp>
      <p:sp>
        <p:nvSpPr>
          <p:cNvPr id="18" name="Rectangle 17">
            <a:extLst>
              <a:ext uri="{FF2B5EF4-FFF2-40B4-BE49-F238E27FC236}">
                <a16:creationId xmlns:a16="http://schemas.microsoft.com/office/drawing/2014/main" id="{9B68B5C0-FDC0-8B4F-9B8C-0082724EAF16}"/>
              </a:ext>
            </a:extLst>
          </p:cNvPr>
          <p:cNvSpPr/>
          <p:nvPr/>
        </p:nvSpPr>
        <p:spPr>
          <a:xfrm>
            <a:off x="816330" y="5020757"/>
            <a:ext cx="372126" cy="241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Fira Sans Condensed Black" panose="020B0A03050000020004" pitchFamily="34" charset="0"/>
            </a:endParaRPr>
          </a:p>
        </p:txBody>
      </p:sp>
      <p:cxnSp>
        <p:nvCxnSpPr>
          <p:cNvPr id="19" name="Straight Connector 18">
            <a:extLst>
              <a:ext uri="{FF2B5EF4-FFF2-40B4-BE49-F238E27FC236}">
                <a16:creationId xmlns:a16="http://schemas.microsoft.com/office/drawing/2014/main" id="{3921878A-1353-F84D-82B3-4D11B71C44CE}"/>
              </a:ext>
            </a:extLst>
          </p:cNvPr>
          <p:cNvCxnSpPr>
            <a:cxnSpLocks/>
          </p:cNvCxnSpPr>
          <p:nvPr/>
        </p:nvCxnSpPr>
        <p:spPr>
          <a:xfrm>
            <a:off x="3012291" y="2182461"/>
            <a:ext cx="0" cy="3191852"/>
          </a:xfrm>
          <a:prstGeom prst="line">
            <a:avLst/>
          </a:prstGeom>
          <a:ln w="285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21" name="TextBox 1">
            <a:extLst>
              <a:ext uri="{FF2B5EF4-FFF2-40B4-BE49-F238E27FC236}">
                <a16:creationId xmlns:a16="http://schemas.microsoft.com/office/drawing/2014/main" id="{1300D385-B1B7-E043-9142-139AF36448AF}"/>
              </a:ext>
            </a:extLst>
          </p:cNvPr>
          <p:cNvSpPr txBox="1"/>
          <p:nvPr/>
        </p:nvSpPr>
        <p:spPr>
          <a:xfrm>
            <a:off x="1331847" y="4360735"/>
            <a:ext cx="1351536" cy="449208"/>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400" dirty="0">
                <a:latin typeface="Fira Sans Condensed Black" panose="020B0A03050000020004" pitchFamily="34" charset="0"/>
              </a:rPr>
              <a:t>Reject null </a:t>
            </a:r>
            <a:br>
              <a:rPr lang="en-US" sz="1400" dirty="0">
                <a:latin typeface="Fira Sans Condensed Black" panose="020B0A03050000020004" pitchFamily="34" charset="0"/>
              </a:rPr>
            </a:br>
            <a:r>
              <a:rPr lang="en-US" sz="1400" dirty="0">
                <a:latin typeface="Fira Sans Condensed Black" panose="020B0A03050000020004" pitchFamily="34" charset="0"/>
              </a:rPr>
              <a:t>(&lt; 5% likely)</a:t>
            </a:r>
          </a:p>
        </p:txBody>
      </p:sp>
      <p:sp>
        <p:nvSpPr>
          <p:cNvPr id="22" name="TextBox 1">
            <a:extLst>
              <a:ext uri="{FF2B5EF4-FFF2-40B4-BE49-F238E27FC236}">
                <a16:creationId xmlns:a16="http://schemas.microsoft.com/office/drawing/2014/main" id="{1B7C457A-C166-3D49-BC8C-9A153F82A824}"/>
              </a:ext>
            </a:extLst>
          </p:cNvPr>
          <p:cNvSpPr txBox="1"/>
          <p:nvPr/>
        </p:nvSpPr>
        <p:spPr>
          <a:xfrm>
            <a:off x="7551813" y="4360735"/>
            <a:ext cx="1351536" cy="449208"/>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400" dirty="0">
                <a:latin typeface="Fira Sans Condensed Black" panose="020B0A03050000020004" pitchFamily="34" charset="0"/>
              </a:rPr>
              <a:t>Reject null </a:t>
            </a:r>
            <a:br>
              <a:rPr lang="en-US" sz="1400" dirty="0">
                <a:latin typeface="Fira Sans Condensed Black" panose="020B0A03050000020004" pitchFamily="34" charset="0"/>
              </a:rPr>
            </a:br>
            <a:r>
              <a:rPr lang="en-US" sz="1400" dirty="0">
                <a:latin typeface="Fira Sans Condensed Black" panose="020B0A03050000020004" pitchFamily="34" charset="0"/>
              </a:rPr>
              <a:t>(&lt; 5% likely)</a:t>
            </a:r>
          </a:p>
        </p:txBody>
      </p:sp>
      <p:sp>
        <p:nvSpPr>
          <p:cNvPr id="20" name="TextBox 19">
            <a:extLst>
              <a:ext uri="{FF2B5EF4-FFF2-40B4-BE49-F238E27FC236}">
                <a16:creationId xmlns:a16="http://schemas.microsoft.com/office/drawing/2014/main" id="{BA25B98E-E0B2-3E4B-B601-BC420EFB5D95}"/>
              </a:ext>
            </a:extLst>
          </p:cNvPr>
          <p:cNvSpPr txBox="1"/>
          <p:nvPr/>
        </p:nvSpPr>
        <p:spPr>
          <a:xfrm>
            <a:off x="5181600" y="1666794"/>
            <a:ext cx="463826" cy="502702"/>
          </a:xfrm>
          <a:prstGeom prst="rect">
            <a:avLst/>
          </a:prstGeom>
          <a:noFill/>
        </p:spPr>
        <p:txBody>
          <a:bodyPr wrap="square" rtlCol="0">
            <a:spAutoFit/>
          </a:bodyPr>
          <a:lstStyle/>
          <a:p>
            <a:r>
              <a:rPr lang="en-US" sz="4000" baseline="-25000" dirty="0">
                <a:solidFill>
                  <a:schemeClr val="accent1"/>
                </a:solidFill>
                <a:latin typeface="Fira Sans Condensed Black" panose="020B0A03050000020004" pitchFamily="34" charset="0"/>
                <a:ea typeface="Century Gothic" charset="0"/>
                <a:cs typeface="Century Gothic" charset="0"/>
              </a:rPr>
              <a:t>0</a:t>
            </a:r>
          </a:p>
        </p:txBody>
      </p:sp>
      <p:graphicFrame>
        <p:nvGraphicFramePr>
          <p:cNvPr id="17" name="Content Placeholder 12">
            <a:extLst>
              <a:ext uri="{FF2B5EF4-FFF2-40B4-BE49-F238E27FC236}">
                <a16:creationId xmlns:a16="http://schemas.microsoft.com/office/drawing/2014/main" id="{268B92E9-D22C-574C-A574-CFFD724FF795}"/>
              </a:ext>
            </a:extLst>
          </p:cNvPr>
          <p:cNvGraphicFramePr>
            <a:graphicFrameLocks noGrp="1"/>
          </p:cNvGraphicFramePr>
          <p:nvPr>
            <p:ph idx="1"/>
            <p:extLst>
              <p:ext uri="{D42A27DB-BD31-4B8C-83A1-F6EECF244321}">
                <p14:modId xmlns:p14="http://schemas.microsoft.com/office/powerpoint/2010/main" val="3729048416"/>
              </p:ext>
            </p:extLst>
          </p:nvPr>
        </p:nvGraphicFramePr>
        <p:xfrm>
          <a:off x="609600" y="1479550"/>
          <a:ext cx="10972800" cy="424021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455455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Content Placeholder 12">
            <a:extLst>
              <a:ext uri="{FF2B5EF4-FFF2-40B4-BE49-F238E27FC236}">
                <a16:creationId xmlns:a16="http://schemas.microsoft.com/office/drawing/2014/main" id="{EC908416-905D-9247-A6D1-5283F1AF45C8}"/>
              </a:ext>
            </a:extLst>
          </p:cNvPr>
          <p:cNvGraphicFramePr>
            <a:graphicFrameLocks noGrp="1"/>
          </p:cNvGraphicFramePr>
          <p:nvPr>
            <p:ph idx="1"/>
            <p:extLst>
              <p:ext uri="{D42A27DB-BD31-4B8C-83A1-F6EECF244321}">
                <p14:modId xmlns:p14="http://schemas.microsoft.com/office/powerpoint/2010/main" val="3215929816"/>
              </p:ext>
            </p:extLst>
          </p:nvPr>
        </p:nvGraphicFramePr>
        <p:xfrm>
          <a:off x="609600" y="1479550"/>
          <a:ext cx="10972800" cy="4240213"/>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sz="2800" dirty="0"/>
                  <a:t>Is </a:t>
                </a:r>
                <a14:m>
                  <m:oMath xmlns:m="http://schemas.openxmlformats.org/officeDocument/2006/math">
                    <m:acc>
                      <m:accPr>
                        <m:chr m:val="̂"/>
                        <m:ctrlPr>
                          <a:rPr lang="en-US" sz="2800" i="1">
                            <a:latin typeface="Cambria Math" panose="02040503050406030204" pitchFamily="18" charset="0"/>
                          </a:rPr>
                        </m:ctrlPr>
                      </m:accPr>
                      <m:e>
                        <m:r>
                          <a:rPr lang="el-GR" sz="2800" b="0" i="1">
                            <a:latin typeface="Cambria Math" panose="02040503050406030204" pitchFamily="18" charset="0"/>
                          </a:rPr>
                          <m:t>𝛽</m:t>
                        </m:r>
                      </m:e>
                    </m:acc>
                  </m:oMath>
                </a14:m>
                <a:r>
                  <a:rPr lang="en-US" dirty="0"/>
                  <a:t> statistically significantly different from zero </a:t>
                </a:r>
                <a:br>
                  <a:rPr lang="en-US" dirty="0"/>
                </a:br>
                <a:r>
                  <a:rPr lang="en-US" dirty="0"/>
                  <a:t>at the 5% level?</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4"/>
                <a:stretch>
                  <a:fillRect l="-1389" b="-58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 Placeholder 14">
                <a:extLst>
                  <a:ext uri="{FF2B5EF4-FFF2-40B4-BE49-F238E27FC236}">
                    <a16:creationId xmlns:a16="http://schemas.microsoft.com/office/drawing/2014/main" id="{DB6DE1A0-2CCD-C74E-A23A-826E5FD05D5E}"/>
                  </a:ext>
                </a:extLst>
              </p:cNvPr>
              <p:cNvSpPr>
                <a:spLocks noGrp="1"/>
              </p:cNvSpPr>
              <p:nvPr>
                <p:ph type="body" sz="quarter" idx="10"/>
              </p:nvPr>
            </p:nvSpPr>
            <p:spPr/>
            <p:txBody>
              <a:bodyPr/>
              <a:lstStyle/>
              <a:p>
                <a:r>
                  <a:rPr lang="en-US" dirty="0"/>
                  <a:t>Only </a:t>
                </a:r>
                <a14:m>
                  <m:oMath xmlns:m="http://schemas.openxmlformats.org/officeDocument/2006/math">
                    <m:acc>
                      <m:accPr>
                        <m:chr m:val="̂"/>
                        <m:ctrlPr>
                          <a:rPr lang="en-US" sz="2400" i="1">
                            <a:latin typeface="Cambria Math" panose="02040503050406030204" pitchFamily="18" charset="0"/>
                          </a:rPr>
                        </m:ctrlPr>
                      </m:accPr>
                      <m:e>
                        <m:r>
                          <a:rPr lang="el-GR" sz="2400" i="1">
                            <a:latin typeface="Cambria Math" panose="02040503050406030204" pitchFamily="18" charset="0"/>
                          </a:rPr>
                          <m:t>𝛽</m:t>
                        </m:r>
                      </m:e>
                    </m:acc>
                  </m:oMath>
                </a14:m>
                <a:r>
                  <a:rPr lang="en-US" dirty="0"/>
                  <a:t> that are large or small enough lead us to reject the null hypothesis of no treatment effect.</a:t>
                </a:r>
              </a:p>
            </p:txBody>
          </p:sp>
        </mc:Choice>
        <mc:Fallback xmlns="">
          <p:sp>
            <p:nvSpPr>
              <p:cNvPr id="15" name="Text Placeholder 14">
                <a:extLst>
                  <a:ext uri="{FF2B5EF4-FFF2-40B4-BE49-F238E27FC236}">
                    <a16:creationId xmlns:a16="http://schemas.microsoft.com/office/drawing/2014/main" id="{DB6DE1A0-2CCD-C74E-A23A-826E5FD05D5E}"/>
                  </a:ext>
                </a:extLst>
              </p:cNvPr>
              <p:cNvSpPr>
                <a:spLocks noGrp="1" noRot="1" noChangeAspect="1" noMove="1" noResize="1" noEditPoints="1" noAdjustHandles="1" noChangeArrowheads="1" noChangeShapeType="1" noTextEdit="1"/>
              </p:cNvSpPr>
              <p:nvPr>
                <p:ph type="body" sz="quarter" idx="10"/>
              </p:nvPr>
            </p:nvSpPr>
            <p:spPr>
              <a:blipFill>
                <a:blip r:embed="rId5"/>
                <a:stretch>
                  <a:fillRect l="-810" b="-6667"/>
                </a:stretch>
              </a:blipFill>
            </p:spPr>
            <p:txBody>
              <a:bodyPr/>
              <a:lstStyle/>
              <a:p>
                <a:r>
                  <a:rPr lang="en-US">
                    <a:noFill/>
                  </a:rPr>
                  <a:t> </a:t>
                </a:r>
              </a:p>
            </p:txBody>
          </p:sp>
        </mc:Fallback>
      </mc:AlternateContent>
      <p:cxnSp>
        <p:nvCxnSpPr>
          <p:cNvPr id="6" name="Straight Connector 5"/>
          <p:cNvCxnSpPr/>
          <p:nvPr/>
        </p:nvCxnSpPr>
        <p:spPr>
          <a:xfrm>
            <a:off x="5040957" y="1838633"/>
            <a:ext cx="0" cy="3519949"/>
          </a:xfrm>
          <a:prstGeom prst="line">
            <a:avLst/>
          </a:prstGeom>
          <a:ln>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ABC8489D-0E1C-3D4C-8762-EA786C360789}"/>
              </a:ext>
            </a:extLst>
          </p:cNvPr>
          <p:cNvCxnSpPr>
            <a:cxnSpLocks/>
          </p:cNvCxnSpPr>
          <p:nvPr/>
        </p:nvCxnSpPr>
        <p:spPr>
          <a:xfrm>
            <a:off x="7047579" y="2182461"/>
            <a:ext cx="0" cy="3191852"/>
          </a:xfrm>
          <a:prstGeom prst="line">
            <a:avLst/>
          </a:prstGeom>
          <a:ln w="285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0" name="Left Brace 9">
            <a:extLst>
              <a:ext uri="{FF2B5EF4-FFF2-40B4-BE49-F238E27FC236}">
                <a16:creationId xmlns:a16="http://schemas.microsoft.com/office/drawing/2014/main" id="{9481F537-87B0-BF4D-9D5D-256408995F4A}"/>
              </a:ext>
            </a:extLst>
          </p:cNvPr>
          <p:cNvSpPr/>
          <p:nvPr/>
        </p:nvSpPr>
        <p:spPr>
          <a:xfrm rot="5400000">
            <a:off x="8025652" y="3919333"/>
            <a:ext cx="403858" cy="2241832"/>
          </a:xfrm>
          <a:prstGeom prst="leftBrace">
            <a:avLst/>
          </a:prstGeom>
          <a:noFill/>
          <a:ln w="28575">
            <a:solidFill>
              <a:schemeClr val="accent6"/>
            </a:solidFill>
          </a:ln>
          <a:effectLst/>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dirty="0">
              <a:latin typeface="Fira Sans Condensed Black" panose="020B0A03050000020004" pitchFamily="34" charset="0"/>
            </a:endParaRPr>
          </a:p>
        </p:txBody>
      </p:sp>
      <p:sp>
        <p:nvSpPr>
          <p:cNvPr id="12" name="Left Brace 11">
            <a:extLst>
              <a:ext uri="{FF2B5EF4-FFF2-40B4-BE49-F238E27FC236}">
                <a16:creationId xmlns:a16="http://schemas.microsoft.com/office/drawing/2014/main" id="{62A94CE6-A109-C74F-A2EC-415F27B213B3}"/>
              </a:ext>
            </a:extLst>
          </p:cNvPr>
          <p:cNvSpPr/>
          <p:nvPr/>
        </p:nvSpPr>
        <p:spPr>
          <a:xfrm rot="5400000">
            <a:off x="1790324" y="4045168"/>
            <a:ext cx="412355" cy="1981664"/>
          </a:xfrm>
          <a:prstGeom prst="leftBrace">
            <a:avLst/>
          </a:prstGeom>
          <a:noFill/>
          <a:ln w="28575">
            <a:solidFill>
              <a:schemeClr val="accent6"/>
            </a:solidFill>
          </a:ln>
          <a:effectLst/>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dirty="0">
              <a:latin typeface="Fira Sans Condensed Black" panose="020B0A03050000020004" pitchFamily="34" charset="0"/>
            </a:endParaRPr>
          </a:p>
        </p:txBody>
      </p:sp>
      <p:sp>
        <p:nvSpPr>
          <p:cNvPr id="16" name="Rectangle 15">
            <a:extLst>
              <a:ext uri="{FF2B5EF4-FFF2-40B4-BE49-F238E27FC236}">
                <a16:creationId xmlns:a16="http://schemas.microsoft.com/office/drawing/2014/main" id="{F9DD2182-98A5-154C-AAC7-D4964C65E436}"/>
              </a:ext>
            </a:extLst>
          </p:cNvPr>
          <p:cNvSpPr/>
          <p:nvPr/>
        </p:nvSpPr>
        <p:spPr>
          <a:xfrm>
            <a:off x="9285885" y="5028310"/>
            <a:ext cx="228600" cy="241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Fira Sans Condensed Black" panose="020B0A03050000020004" pitchFamily="34" charset="0"/>
            </a:endParaRPr>
          </a:p>
        </p:txBody>
      </p:sp>
      <p:sp>
        <p:nvSpPr>
          <p:cNvPr id="18" name="Rectangle 17">
            <a:extLst>
              <a:ext uri="{FF2B5EF4-FFF2-40B4-BE49-F238E27FC236}">
                <a16:creationId xmlns:a16="http://schemas.microsoft.com/office/drawing/2014/main" id="{9B68B5C0-FDC0-8B4F-9B8C-0082724EAF16}"/>
              </a:ext>
            </a:extLst>
          </p:cNvPr>
          <p:cNvSpPr/>
          <p:nvPr/>
        </p:nvSpPr>
        <p:spPr>
          <a:xfrm>
            <a:off x="816330" y="5020757"/>
            <a:ext cx="372126" cy="241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Fira Sans Condensed Black" panose="020B0A03050000020004" pitchFamily="34" charset="0"/>
            </a:endParaRPr>
          </a:p>
        </p:txBody>
      </p:sp>
      <p:cxnSp>
        <p:nvCxnSpPr>
          <p:cNvPr id="19" name="Straight Connector 18">
            <a:extLst>
              <a:ext uri="{FF2B5EF4-FFF2-40B4-BE49-F238E27FC236}">
                <a16:creationId xmlns:a16="http://schemas.microsoft.com/office/drawing/2014/main" id="{3921878A-1353-F84D-82B3-4D11B71C44CE}"/>
              </a:ext>
            </a:extLst>
          </p:cNvPr>
          <p:cNvCxnSpPr>
            <a:cxnSpLocks/>
          </p:cNvCxnSpPr>
          <p:nvPr/>
        </p:nvCxnSpPr>
        <p:spPr>
          <a:xfrm>
            <a:off x="3012291" y="2182461"/>
            <a:ext cx="0" cy="3191852"/>
          </a:xfrm>
          <a:prstGeom prst="line">
            <a:avLst/>
          </a:prstGeom>
          <a:ln w="285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21" name="TextBox 1">
            <a:extLst>
              <a:ext uri="{FF2B5EF4-FFF2-40B4-BE49-F238E27FC236}">
                <a16:creationId xmlns:a16="http://schemas.microsoft.com/office/drawing/2014/main" id="{1300D385-B1B7-E043-9142-139AF36448AF}"/>
              </a:ext>
            </a:extLst>
          </p:cNvPr>
          <p:cNvSpPr txBox="1"/>
          <p:nvPr/>
        </p:nvSpPr>
        <p:spPr>
          <a:xfrm>
            <a:off x="1331847" y="4360735"/>
            <a:ext cx="1351536" cy="449208"/>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400" dirty="0">
                <a:latin typeface="Fira Sans Condensed Black" panose="020B0A03050000020004" pitchFamily="34" charset="0"/>
              </a:rPr>
              <a:t>Reject null </a:t>
            </a:r>
            <a:br>
              <a:rPr lang="en-US" sz="1400" dirty="0">
                <a:latin typeface="Fira Sans Condensed Black" panose="020B0A03050000020004" pitchFamily="34" charset="0"/>
              </a:rPr>
            </a:br>
            <a:r>
              <a:rPr lang="en-US" sz="1400" dirty="0">
                <a:latin typeface="Fira Sans Condensed Black" panose="020B0A03050000020004" pitchFamily="34" charset="0"/>
              </a:rPr>
              <a:t>(&lt; 5% likely)</a:t>
            </a:r>
          </a:p>
        </p:txBody>
      </p:sp>
      <p:sp>
        <p:nvSpPr>
          <p:cNvPr id="22" name="TextBox 1">
            <a:extLst>
              <a:ext uri="{FF2B5EF4-FFF2-40B4-BE49-F238E27FC236}">
                <a16:creationId xmlns:a16="http://schemas.microsoft.com/office/drawing/2014/main" id="{1B7C457A-C166-3D49-BC8C-9A153F82A824}"/>
              </a:ext>
            </a:extLst>
          </p:cNvPr>
          <p:cNvSpPr txBox="1"/>
          <p:nvPr/>
        </p:nvSpPr>
        <p:spPr>
          <a:xfrm>
            <a:off x="7551813" y="4360735"/>
            <a:ext cx="1351536" cy="449208"/>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400" dirty="0">
                <a:latin typeface="Fira Sans Condensed Black" panose="020B0A03050000020004" pitchFamily="34" charset="0"/>
              </a:rPr>
              <a:t>Reject null </a:t>
            </a:r>
            <a:br>
              <a:rPr lang="en-US" sz="1400" dirty="0">
                <a:latin typeface="Fira Sans Condensed Black" panose="020B0A03050000020004" pitchFamily="34" charset="0"/>
              </a:rPr>
            </a:br>
            <a:r>
              <a:rPr lang="en-US" sz="1400" dirty="0">
                <a:latin typeface="Fira Sans Condensed Black" panose="020B0A03050000020004" pitchFamily="34" charset="0"/>
              </a:rPr>
              <a:t>(&lt; 5% likely)</a:t>
            </a:r>
          </a:p>
        </p:txBody>
      </p:sp>
      <p:sp>
        <p:nvSpPr>
          <p:cNvPr id="20" name="TextBox 19">
            <a:extLst>
              <a:ext uri="{FF2B5EF4-FFF2-40B4-BE49-F238E27FC236}">
                <a16:creationId xmlns:a16="http://schemas.microsoft.com/office/drawing/2014/main" id="{B1AEA77A-0590-0D44-8B0B-1351BCE7BF55}"/>
              </a:ext>
            </a:extLst>
          </p:cNvPr>
          <p:cNvSpPr txBox="1"/>
          <p:nvPr/>
        </p:nvSpPr>
        <p:spPr>
          <a:xfrm>
            <a:off x="5181600" y="1666794"/>
            <a:ext cx="463826" cy="502702"/>
          </a:xfrm>
          <a:prstGeom prst="rect">
            <a:avLst/>
          </a:prstGeom>
          <a:noFill/>
        </p:spPr>
        <p:txBody>
          <a:bodyPr wrap="square" rtlCol="0">
            <a:spAutoFit/>
          </a:bodyPr>
          <a:lstStyle/>
          <a:p>
            <a:r>
              <a:rPr lang="en-US" sz="4000" baseline="-25000" dirty="0">
                <a:solidFill>
                  <a:schemeClr val="accent1"/>
                </a:solidFill>
                <a:latin typeface="Fira Sans Condensed Black" panose="020B0A03050000020004" pitchFamily="34" charset="0"/>
                <a:ea typeface="Century Gothic" charset="0"/>
                <a:cs typeface="Century Gothic" charset="0"/>
              </a:rPr>
              <a:t>0</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F894B56-DAF7-4E42-A6D3-198B650D3386}"/>
                  </a:ext>
                </a:extLst>
              </p:cNvPr>
              <p:cNvSpPr txBox="1"/>
              <p:nvPr/>
            </p:nvSpPr>
            <p:spPr>
              <a:xfrm>
                <a:off x="5278202" y="1813961"/>
                <a:ext cx="1056290" cy="4816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chemeClr val="accent2"/>
                              </a:solidFill>
                              <a:latin typeface="Cambria Math" panose="02040503050406030204" pitchFamily="18" charset="0"/>
                            </a:rPr>
                          </m:ctrlPr>
                        </m:accPr>
                        <m:e>
                          <m:r>
                            <a:rPr lang="el-GR" sz="2400" i="1">
                              <a:solidFill>
                                <a:schemeClr val="accent2"/>
                              </a:solidFill>
                              <a:latin typeface="Cambria Math" panose="02040503050406030204" pitchFamily="18" charset="0"/>
                            </a:rPr>
                            <m:t>𝛽</m:t>
                          </m:r>
                        </m:e>
                      </m:acc>
                    </m:oMath>
                  </m:oMathPara>
                </a14:m>
                <a:endParaRPr lang="en-US" sz="2400" i="1" dirty="0">
                  <a:solidFill>
                    <a:schemeClr val="accent2"/>
                  </a:solidFill>
                  <a:latin typeface="Fira Sans Condensed Black" panose="020B0A03050000020004" pitchFamily="34" charset="0"/>
                </a:endParaRPr>
              </a:p>
            </p:txBody>
          </p:sp>
        </mc:Choice>
        <mc:Fallback xmlns="">
          <p:sp>
            <p:nvSpPr>
              <p:cNvPr id="31" name="TextBox 30">
                <a:extLst>
                  <a:ext uri="{FF2B5EF4-FFF2-40B4-BE49-F238E27FC236}">
                    <a16:creationId xmlns:a16="http://schemas.microsoft.com/office/drawing/2014/main" id="{BF894B56-DAF7-4E42-A6D3-198B650D3386}"/>
                  </a:ext>
                </a:extLst>
              </p:cNvPr>
              <p:cNvSpPr txBox="1">
                <a:spLocks noRot="1" noChangeAspect="1" noMove="1" noResize="1" noEditPoints="1" noAdjustHandles="1" noChangeArrowheads="1" noChangeShapeType="1" noTextEdit="1"/>
              </p:cNvSpPr>
              <p:nvPr/>
            </p:nvSpPr>
            <p:spPr>
              <a:xfrm>
                <a:off x="5278202" y="1813961"/>
                <a:ext cx="1056290" cy="481670"/>
              </a:xfrm>
              <a:prstGeom prst="rect">
                <a:avLst/>
              </a:prstGeom>
              <a:blipFill>
                <a:blip r:embed="rId6"/>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14F3201-C6AE-3C40-88DB-78D44E1365A6}"/>
              </a:ext>
            </a:extLst>
          </p:cNvPr>
          <p:cNvCxnSpPr/>
          <p:nvPr/>
        </p:nvCxnSpPr>
        <p:spPr>
          <a:xfrm>
            <a:off x="6007709" y="1848454"/>
            <a:ext cx="0" cy="3450262"/>
          </a:xfrm>
          <a:prstGeom prst="line">
            <a:avLst/>
          </a:prstGeom>
          <a:ln w="28575">
            <a:solidFill>
              <a:schemeClr val="accent2"/>
            </a:solidFill>
            <a:prstDash val="lg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4085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a:extLst>
              <a:ext uri="{FF2B5EF4-FFF2-40B4-BE49-F238E27FC236}">
                <a16:creationId xmlns:a16="http://schemas.microsoft.com/office/drawing/2014/main" id="{8CFA60DA-D410-E333-D1CD-AFF7E55D4981}"/>
              </a:ext>
            </a:extLst>
          </p:cNvPr>
          <p:cNvSpPr>
            <a:spLocks noGrp="1"/>
          </p:cNvSpPr>
          <p:nvPr>
            <p:ph type="sldNum" idx="12"/>
          </p:nvPr>
        </p:nvSpPr>
        <p:spPr>
          <a:xfrm>
            <a:off x="11409045" y="6333134"/>
            <a:ext cx="731700" cy="525000"/>
          </a:xfrm>
        </p:spPr>
        <p:txBody>
          <a:bodyPr/>
          <a:lstStyle/>
          <a:p>
            <a:fld id="{00000000-1234-1234-1234-123412341234}" type="slidenum">
              <a:rPr lang="en-US" smtClean="0">
                <a:latin typeface="Fira Sans Condensed Black" panose="020B0A03050000020004" pitchFamily="34" charset="0"/>
              </a:rPr>
              <a:pPr/>
              <a:t>4</a:t>
            </a:fld>
            <a:endParaRPr lang="en-US" dirty="0">
              <a:latin typeface="Fira Sans Condensed Black" panose="020B0A03050000020004" pitchFamily="34" charset="0"/>
            </a:endParaRPr>
          </a:p>
        </p:txBody>
      </p:sp>
      <p:pic>
        <p:nvPicPr>
          <p:cNvPr id="3" name="Picture 2">
            <a:extLst>
              <a:ext uri="{FF2B5EF4-FFF2-40B4-BE49-F238E27FC236}">
                <a16:creationId xmlns:a16="http://schemas.microsoft.com/office/drawing/2014/main" id="{9B573824-DA79-991F-A8CF-F03BD280C9BC}"/>
              </a:ext>
            </a:extLst>
          </p:cNvPr>
          <p:cNvPicPr>
            <a:picLocks noChangeAspect="1"/>
          </p:cNvPicPr>
          <p:nvPr/>
        </p:nvPicPr>
        <p:blipFill>
          <a:blip r:embed="rId2"/>
          <a:stretch>
            <a:fillRect/>
          </a:stretch>
        </p:blipFill>
        <p:spPr>
          <a:xfrm>
            <a:off x="288626" y="526901"/>
            <a:ext cx="11614747" cy="5804198"/>
          </a:xfrm>
          <a:prstGeom prst="rect">
            <a:avLst/>
          </a:prstGeom>
        </p:spPr>
      </p:pic>
    </p:spTree>
    <p:extLst>
      <p:ext uri="{BB962C8B-B14F-4D97-AF65-F5344CB8AC3E}">
        <p14:creationId xmlns:p14="http://schemas.microsoft.com/office/powerpoint/2010/main" val="3426140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Content Placeholder 12">
            <a:extLst>
              <a:ext uri="{FF2B5EF4-FFF2-40B4-BE49-F238E27FC236}">
                <a16:creationId xmlns:a16="http://schemas.microsoft.com/office/drawing/2014/main" id="{00051764-181B-4244-801D-83C70D75F9E9}"/>
              </a:ext>
            </a:extLst>
          </p:cNvPr>
          <p:cNvGraphicFramePr>
            <a:graphicFrameLocks noGrp="1"/>
          </p:cNvGraphicFramePr>
          <p:nvPr>
            <p:ph idx="1"/>
            <p:extLst>
              <p:ext uri="{D42A27DB-BD31-4B8C-83A1-F6EECF244321}">
                <p14:modId xmlns:p14="http://schemas.microsoft.com/office/powerpoint/2010/main" val="1099213694"/>
              </p:ext>
            </p:extLst>
          </p:nvPr>
        </p:nvGraphicFramePr>
        <p:xfrm>
          <a:off x="609600" y="1479550"/>
          <a:ext cx="10972800" cy="4240213"/>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sz="2800" dirty="0"/>
                  <a:t>Is </a:t>
                </a:r>
                <a14:m>
                  <m:oMath xmlns:m="http://schemas.openxmlformats.org/officeDocument/2006/math">
                    <m:acc>
                      <m:accPr>
                        <m:chr m:val="̂"/>
                        <m:ctrlPr>
                          <a:rPr lang="en-US" sz="2800" i="1">
                            <a:latin typeface="Cambria Math" panose="02040503050406030204" pitchFamily="18" charset="0"/>
                          </a:rPr>
                        </m:ctrlPr>
                      </m:accPr>
                      <m:e>
                        <m:r>
                          <a:rPr lang="el-GR" sz="2800" b="0" i="1">
                            <a:latin typeface="Cambria Math" panose="02040503050406030204" pitchFamily="18" charset="0"/>
                          </a:rPr>
                          <m:t>𝛽</m:t>
                        </m:r>
                      </m:e>
                    </m:acc>
                  </m:oMath>
                </a14:m>
                <a:r>
                  <a:rPr lang="en-US" dirty="0"/>
                  <a:t> statistically significantly different from zero </a:t>
                </a:r>
                <a:br>
                  <a:rPr lang="en-US" dirty="0"/>
                </a:br>
                <a:r>
                  <a:rPr lang="en-US" dirty="0"/>
                  <a:t>at the 5% level?</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4"/>
                <a:stretch>
                  <a:fillRect l="-1389" b="-58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 Placeholder 14">
                <a:extLst>
                  <a:ext uri="{FF2B5EF4-FFF2-40B4-BE49-F238E27FC236}">
                    <a16:creationId xmlns:a16="http://schemas.microsoft.com/office/drawing/2014/main" id="{DB6DE1A0-2CCD-C74E-A23A-826E5FD05D5E}"/>
                  </a:ext>
                </a:extLst>
              </p:cNvPr>
              <p:cNvSpPr>
                <a:spLocks noGrp="1"/>
              </p:cNvSpPr>
              <p:nvPr>
                <p:ph type="body" sz="quarter" idx="10"/>
              </p:nvPr>
            </p:nvSpPr>
            <p:spPr/>
            <p:txBody>
              <a:bodyPr/>
              <a:lstStyle/>
              <a:p>
                <a:r>
                  <a:rPr lang="en-US" dirty="0"/>
                  <a:t>Only </a:t>
                </a:r>
                <a14:m>
                  <m:oMath xmlns:m="http://schemas.openxmlformats.org/officeDocument/2006/math">
                    <m:acc>
                      <m:accPr>
                        <m:chr m:val="̂"/>
                        <m:ctrlPr>
                          <a:rPr lang="en-US" sz="2400" i="1">
                            <a:latin typeface="Cambria Math" panose="02040503050406030204" pitchFamily="18" charset="0"/>
                          </a:rPr>
                        </m:ctrlPr>
                      </m:accPr>
                      <m:e>
                        <m:r>
                          <a:rPr lang="el-GR" sz="2400" i="1">
                            <a:latin typeface="Cambria Math" panose="02040503050406030204" pitchFamily="18" charset="0"/>
                          </a:rPr>
                          <m:t>𝛽</m:t>
                        </m:r>
                      </m:e>
                    </m:acc>
                  </m:oMath>
                </a14:m>
                <a:r>
                  <a:rPr lang="en-US" dirty="0"/>
                  <a:t> that are large or small enough lead us to reject the null hypothesis of no treatment effect.</a:t>
                </a:r>
              </a:p>
            </p:txBody>
          </p:sp>
        </mc:Choice>
        <mc:Fallback xmlns="">
          <p:sp>
            <p:nvSpPr>
              <p:cNvPr id="15" name="Text Placeholder 14">
                <a:extLst>
                  <a:ext uri="{FF2B5EF4-FFF2-40B4-BE49-F238E27FC236}">
                    <a16:creationId xmlns:a16="http://schemas.microsoft.com/office/drawing/2014/main" id="{DB6DE1A0-2CCD-C74E-A23A-826E5FD05D5E}"/>
                  </a:ext>
                </a:extLst>
              </p:cNvPr>
              <p:cNvSpPr>
                <a:spLocks noGrp="1" noRot="1" noChangeAspect="1" noMove="1" noResize="1" noEditPoints="1" noAdjustHandles="1" noChangeArrowheads="1" noChangeShapeType="1" noTextEdit="1"/>
              </p:cNvSpPr>
              <p:nvPr>
                <p:ph type="body" sz="quarter" idx="10"/>
              </p:nvPr>
            </p:nvSpPr>
            <p:spPr>
              <a:blipFill>
                <a:blip r:embed="rId5"/>
                <a:stretch>
                  <a:fillRect l="-810" b="-6667"/>
                </a:stretch>
              </a:blipFill>
            </p:spPr>
            <p:txBody>
              <a:bodyPr/>
              <a:lstStyle/>
              <a:p>
                <a:r>
                  <a:rPr lang="en-US">
                    <a:noFill/>
                  </a:rPr>
                  <a:t> </a:t>
                </a:r>
              </a:p>
            </p:txBody>
          </p:sp>
        </mc:Fallback>
      </mc:AlternateContent>
      <p:cxnSp>
        <p:nvCxnSpPr>
          <p:cNvPr id="6" name="Straight Connector 5"/>
          <p:cNvCxnSpPr/>
          <p:nvPr/>
        </p:nvCxnSpPr>
        <p:spPr>
          <a:xfrm>
            <a:off x="5040957" y="1838633"/>
            <a:ext cx="0" cy="3519949"/>
          </a:xfrm>
          <a:prstGeom prst="line">
            <a:avLst/>
          </a:prstGeom>
          <a:ln>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ABC8489D-0E1C-3D4C-8762-EA786C360789}"/>
              </a:ext>
            </a:extLst>
          </p:cNvPr>
          <p:cNvCxnSpPr>
            <a:cxnSpLocks/>
          </p:cNvCxnSpPr>
          <p:nvPr/>
        </p:nvCxnSpPr>
        <p:spPr>
          <a:xfrm>
            <a:off x="7047579" y="2182461"/>
            <a:ext cx="0" cy="3191852"/>
          </a:xfrm>
          <a:prstGeom prst="line">
            <a:avLst/>
          </a:prstGeom>
          <a:ln w="285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0" name="Left Brace 9">
            <a:extLst>
              <a:ext uri="{FF2B5EF4-FFF2-40B4-BE49-F238E27FC236}">
                <a16:creationId xmlns:a16="http://schemas.microsoft.com/office/drawing/2014/main" id="{9481F537-87B0-BF4D-9D5D-256408995F4A}"/>
              </a:ext>
            </a:extLst>
          </p:cNvPr>
          <p:cNvSpPr/>
          <p:nvPr/>
        </p:nvSpPr>
        <p:spPr>
          <a:xfrm rot="5400000">
            <a:off x="8025652" y="3919333"/>
            <a:ext cx="403858" cy="2241832"/>
          </a:xfrm>
          <a:prstGeom prst="leftBrace">
            <a:avLst/>
          </a:prstGeom>
          <a:noFill/>
          <a:ln w="28575">
            <a:solidFill>
              <a:schemeClr val="accent6"/>
            </a:solidFill>
          </a:ln>
          <a:effectLst/>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dirty="0">
              <a:latin typeface="Fira Sans Condensed Black" panose="020B0A03050000020004" pitchFamily="34" charset="0"/>
            </a:endParaRPr>
          </a:p>
        </p:txBody>
      </p:sp>
      <p:sp>
        <p:nvSpPr>
          <p:cNvPr id="12" name="Left Brace 11">
            <a:extLst>
              <a:ext uri="{FF2B5EF4-FFF2-40B4-BE49-F238E27FC236}">
                <a16:creationId xmlns:a16="http://schemas.microsoft.com/office/drawing/2014/main" id="{62A94CE6-A109-C74F-A2EC-415F27B213B3}"/>
              </a:ext>
            </a:extLst>
          </p:cNvPr>
          <p:cNvSpPr/>
          <p:nvPr/>
        </p:nvSpPr>
        <p:spPr>
          <a:xfrm rot="5400000">
            <a:off x="1790324" y="4045168"/>
            <a:ext cx="412355" cy="1981664"/>
          </a:xfrm>
          <a:prstGeom prst="leftBrace">
            <a:avLst/>
          </a:prstGeom>
          <a:noFill/>
          <a:ln w="28575">
            <a:solidFill>
              <a:schemeClr val="accent6"/>
            </a:solidFill>
          </a:ln>
          <a:effectLst/>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dirty="0">
              <a:latin typeface="Fira Sans Condensed Black" panose="020B0A03050000020004" pitchFamily="34" charset="0"/>
            </a:endParaRPr>
          </a:p>
        </p:txBody>
      </p:sp>
      <p:sp>
        <p:nvSpPr>
          <p:cNvPr id="16" name="Rectangle 15">
            <a:extLst>
              <a:ext uri="{FF2B5EF4-FFF2-40B4-BE49-F238E27FC236}">
                <a16:creationId xmlns:a16="http://schemas.microsoft.com/office/drawing/2014/main" id="{F9DD2182-98A5-154C-AAC7-D4964C65E436}"/>
              </a:ext>
            </a:extLst>
          </p:cNvPr>
          <p:cNvSpPr/>
          <p:nvPr/>
        </p:nvSpPr>
        <p:spPr>
          <a:xfrm>
            <a:off x="9285885" y="5028310"/>
            <a:ext cx="228600" cy="241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Fira Sans Condensed Black" panose="020B0A03050000020004" pitchFamily="34" charset="0"/>
            </a:endParaRPr>
          </a:p>
        </p:txBody>
      </p:sp>
      <p:sp>
        <p:nvSpPr>
          <p:cNvPr id="18" name="Rectangle 17">
            <a:extLst>
              <a:ext uri="{FF2B5EF4-FFF2-40B4-BE49-F238E27FC236}">
                <a16:creationId xmlns:a16="http://schemas.microsoft.com/office/drawing/2014/main" id="{9B68B5C0-FDC0-8B4F-9B8C-0082724EAF16}"/>
              </a:ext>
            </a:extLst>
          </p:cNvPr>
          <p:cNvSpPr/>
          <p:nvPr/>
        </p:nvSpPr>
        <p:spPr>
          <a:xfrm>
            <a:off x="816330" y="5020757"/>
            <a:ext cx="372126" cy="241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Fira Sans Condensed Black" panose="020B0A03050000020004" pitchFamily="34" charset="0"/>
            </a:endParaRPr>
          </a:p>
        </p:txBody>
      </p:sp>
      <p:cxnSp>
        <p:nvCxnSpPr>
          <p:cNvPr id="19" name="Straight Connector 18">
            <a:extLst>
              <a:ext uri="{FF2B5EF4-FFF2-40B4-BE49-F238E27FC236}">
                <a16:creationId xmlns:a16="http://schemas.microsoft.com/office/drawing/2014/main" id="{3921878A-1353-F84D-82B3-4D11B71C44CE}"/>
              </a:ext>
            </a:extLst>
          </p:cNvPr>
          <p:cNvCxnSpPr>
            <a:cxnSpLocks/>
          </p:cNvCxnSpPr>
          <p:nvPr/>
        </p:nvCxnSpPr>
        <p:spPr>
          <a:xfrm>
            <a:off x="3012291" y="2182461"/>
            <a:ext cx="0" cy="3191852"/>
          </a:xfrm>
          <a:prstGeom prst="line">
            <a:avLst/>
          </a:prstGeom>
          <a:ln w="285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21" name="TextBox 1">
            <a:extLst>
              <a:ext uri="{FF2B5EF4-FFF2-40B4-BE49-F238E27FC236}">
                <a16:creationId xmlns:a16="http://schemas.microsoft.com/office/drawing/2014/main" id="{1300D385-B1B7-E043-9142-139AF36448AF}"/>
              </a:ext>
            </a:extLst>
          </p:cNvPr>
          <p:cNvSpPr txBox="1"/>
          <p:nvPr/>
        </p:nvSpPr>
        <p:spPr>
          <a:xfrm>
            <a:off x="1331847" y="4360735"/>
            <a:ext cx="1351536" cy="449208"/>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400" dirty="0">
                <a:latin typeface="Fira Sans Condensed Black" panose="020B0A03050000020004" pitchFamily="34" charset="0"/>
              </a:rPr>
              <a:t>Reject null </a:t>
            </a:r>
            <a:br>
              <a:rPr lang="en-US" sz="1400" dirty="0">
                <a:latin typeface="Fira Sans Condensed Black" panose="020B0A03050000020004" pitchFamily="34" charset="0"/>
              </a:rPr>
            </a:br>
            <a:r>
              <a:rPr lang="en-US" sz="1400" dirty="0">
                <a:latin typeface="Fira Sans Condensed Black" panose="020B0A03050000020004" pitchFamily="34" charset="0"/>
              </a:rPr>
              <a:t>(&lt; 5% likely)</a:t>
            </a:r>
          </a:p>
        </p:txBody>
      </p:sp>
      <p:sp>
        <p:nvSpPr>
          <p:cNvPr id="22" name="TextBox 1">
            <a:extLst>
              <a:ext uri="{FF2B5EF4-FFF2-40B4-BE49-F238E27FC236}">
                <a16:creationId xmlns:a16="http://schemas.microsoft.com/office/drawing/2014/main" id="{1B7C457A-C166-3D49-BC8C-9A153F82A824}"/>
              </a:ext>
            </a:extLst>
          </p:cNvPr>
          <p:cNvSpPr txBox="1"/>
          <p:nvPr/>
        </p:nvSpPr>
        <p:spPr>
          <a:xfrm>
            <a:off x="7551813" y="4360735"/>
            <a:ext cx="1351536" cy="449208"/>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400" dirty="0">
                <a:latin typeface="Fira Sans Condensed Black" panose="020B0A03050000020004" pitchFamily="34" charset="0"/>
              </a:rPr>
              <a:t>Reject null </a:t>
            </a:r>
            <a:br>
              <a:rPr lang="en-US" sz="1400" dirty="0">
                <a:latin typeface="Fira Sans Condensed Black" panose="020B0A03050000020004" pitchFamily="34" charset="0"/>
              </a:rPr>
            </a:br>
            <a:r>
              <a:rPr lang="en-US" sz="1400" dirty="0">
                <a:latin typeface="Fira Sans Condensed Black" panose="020B0A03050000020004" pitchFamily="34" charset="0"/>
              </a:rPr>
              <a:t>(&lt; 5% likely)</a:t>
            </a:r>
          </a:p>
        </p:txBody>
      </p:sp>
      <p:sp>
        <p:nvSpPr>
          <p:cNvPr id="24" name="TextBox 23">
            <a:extLst>
              <a:ext uri="{FF2B5EF4-FFF2-40B4-BE49-F238E27FC236}">
                <a16:creationId xmlns:a16="http://schemas.microsoft.com/office/drawing/2014/main" id="{526DEEEB-D90D-584E-9CFA-AEDE31F2430A}"/>
              </a:ext>
            </a:extLst>
          </p:cNvPr>
          <p:cNvSpPr txBox="1"/>
          <p:nvPr/>
        </p:nvSpPr>
        <p:spPr>
          <a:xfrm>
            <a:off x="5181600" y="1666794"/>
            <a:ext cx="463826" cy="502702"/>
          </a:xfrm>
          <a:prstGeom prst="rect">
            <a:avLst/>
          </a:prstGeom>
          <a:noFill/>
        </p:spPr>
        <p:txBody>
          <a:bodyPr wrap="square" rtlCol="0">
            <a:spAutoFit/>
          </a:bodyPr>
          <a:lstStyle/>
          <a:p>
            <a:r>
              <a:rPr lang="en-US" sz="4000" baseline="-25000" dirty="0">
                <a:solidFill>
                  <a:schemeClr val="accent1"/>
                </a:solidFill>
                <a:latin typeface="Fira Sans Condensed Black" panose="020B0A03050000020004" pitchFamily="34" charset="0"/>
                <a:ea typeface="Century Gothic" charset="0"/>
                <a:cs typeface="Century Gothic" charset="0"/>
              </a:rPr>
              <a:t>0</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B70945B-2C7D-A647-B00F-2EAE7B6E9E67}"/>
                  </a:ext>
                </a:extLst>
              </p:cNvPr>
              <p:cNvSpPr txBox="1"/>
              <p:nvPr/>
            </p:nvSpPr>
            <p:spPr>
              <a:xfrm>
                <a:off x="6873083" y="1813961"/>
                <a:ext cx="1056290" cy="4816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chemeClr val="accent2"/>
                              </a:solidFill>
                              <a:latin typeface="Cambria Math" panose="02040503050406030204" pitchFamily="18" charset="0"/>
                            </a:rPr>
                          </m:ctrlPr>
                        </m:accPr>
                        <m:e>
                          <m:r>
                            <a:rPr lang="el-GR" sz="2400" i="1">
                              <a:solidFill>
                                <a:schemeClr val="accent2"/>
                              </a:solidFill>
                              <a:latin typeface="Cambria Math" panose="02040503050406030204" pitchFamily="18" charset="0"/>
                            </a:rPr>
                            <m:t>𝛽</m:t>
                          </m:r>
                        </m:e>
                      </m:acc>
                    </m:oMath>
                  </m:oMathPara>
                </a14:m>
                <a:endParaRPr lang="en-US" sz="2400" i="1" dirty="0">
                  <a:solidFill>
                    <a:schemeClr val="accent2"/>
                  </a:solidFill>
                  <a:latin typeface="Fira Sans Condensed Black" panose="020B0A03050000020004" pitchFamily="34" charset="0"/>
                </a:endParaRPr>
              </a:p>
            </p:txBody>
          </p:sp>
        </mc:Choice>
        <mc:Fallback xmlns="">
          <p:sp>
            <p:nvSpPr>
              <p:cNvPr id="26" name="TextBox 25">
                <a:extLst>
                  <a:ext uri="{FF2B5EF4-FFF2-40B4-BE49-F238E27FC236}">
                    <a16:creationId xmlns:a16="http://schemas.microsoft.com/office/drawing/2014/main" id="{CB70945B-2C7D-A647-B00F-2EAE7B6E9E67}"/>
                  </a:ext>
                </a:extLst>
              </p:cNvPr>
              <p:cNvSpPr txBox="1">
                <a:spLocks noRot="1" noChangeAspect="1" noMove="1" noResize="1" noEditPoints="1" noAdjustHandles="1" noChangeArrowheads="1" noChangeShapeType="1" noTextEdit="1"/>
              </p:cNvSpPr>
              <p:nvPr/>
            </p:nvSpPr>
            <p:spPr>
              <a:xfrm>
                <a:off x="6873083" y="1813961"/>
                <a:ext cx="1056290" cy="481670"/>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B3E31D10-F631-C045-95CE-D78FE4266B89}"/>
              </a:ext>
            </a:extLst>
          </p:cNvPr>
          <p:cNvCxnSpPr/>
          <p:nvPr/>
        </p:nvCxnSpPr>
        <p:spPr>
          <a:xfrm>
            <a:off x="7602590" y="1848454"/>
            <a:ext cx="0" cy="3450262"/>
          </a:xfrm>
          <a:prstGeom prst="line">
            <a:avLst/>
          </a:prstGeom>
          <a:ln w="28575">
            <a:solidFill>
              <a:schemeClr val="accent2"/>
            </a:solidFill>
            <a:prstDash val="lg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44374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Content Placeholder 12">
            <a:extLst>
              <a:ext uri="{FF2B5EF4-FFF2-40B4-BE49-F238E27FC236}">
                <a16:creationId xmlns:a16="http://schemas.microsoft.com/office/drawing/2014/main" id="{F9291EFF-75FC-CD4B-8698-5327B9799DE8}"/>
              </a:ext>
            </a:extLst>
          </p:cNvPr>
          <p:cNvGraphicFramePr>
            <a:graphicFrameLocks noGrp="1"/>
          </p:cNvGraphicFramePr>
          <p:nvPr>
            <p:ph idx="1"/>
            <p:extLst>
              <p:ext uri="{D42A27DB-BD31-4B8C-83A1-F6EECF244321}">
                <p14:modId xmlns:p14="http://schemas.microsoft.com/office/powerpoint/2010/main" val="3578505384"/>
              </p:ext>
            </p:extLst>
          </p:nvPr>
        </p:nvGraphicFramePr>
        <p:xfrm>
          <a:off x="609600" y="1479550"/>
          <a:ext cx="10972800" cy="4240213"/>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Critical values for </a:t>
                </a:r>
                <a14:m>
                  <m:oMath xmlns:m="http://schemas.openxmlformats.org/officeDocument/2006/math">
                    <m:acc>
                      <m:accPr>
                        <m:chr m:val="̂"/>
                        <m:ctrlPr>
                          <a:rPr lang="el-GR" i="1" dirty="0">
                            <a:latin typeface="Cambria Math" panose="02040503050406030204" pitchFamily="18" charset="0"/>
                          </a:rPr>
                        </m:ctrlPr>
                      </m:accPr>
                      <m:e>
                        <m:r>
                          <a:rPr lang="el-GR" i="1" dirty="0">
                            <a:latin typeface="Cambria Math" panose="02040503050406030204" pitchFamily="18" charset="0"/>
                          </a:rPr>
                          <m:t>𝛽</m:t>
                        </m:r>
                      </m:e>
                    </m:acc>
                  </m:oMath>
                </a14:m>
                <a:r>
                  <a:rPr lang="en-US" dirty="0"/>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4"/>
                <a:stretch>
                  <a:fillRect l="-13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 Placeholder 14">
                <a:extLst>
                  <a:ext uri="{FF2B5EF4-FFF2-40B4-BE49-F238E27FC236}">
                    <a16:creationId xmlns:a16="http://schemas.microsoft.com/office/drawing/2014/main" id="{DB6DE1A0-2CCD-C74E-A23A-826E5FD05D5E}"/>
                  </a:ext>
                </a:extLst>
              </p:cNvPr>
              <p:cNvSpPr>
                <a:spLocks noGrp="1"/>
              </p:cNvSpPr>
              <p:nvPr>
                <p:ph type="body" sz="quarter" idx="10"/>
              </p:nvPr>
            </p:nvSpPr>
            <p:spPr/>
            <p:txBody>
              <a:bodyPr/>
              <a:lstStyle/>
              <a:p>
                <a:r>
                  <a:rPr lang="en-US" dirty="0">
                    <a:solidFill>
                      <a:schemeClr val="bg1"/>
                    </a:solidFill>
                  </a:rPr>
                  <a:t>The critical values give us a “cut-off” for </a:t>
                </a:r>
                <a14:m>
                  <m:oMath xmlns:m="http://schemas.openxmlformats.org/officeDocument/2006/math">
                    <m:acc>
                      <m:accPr>
                        <m:chr m:val="̂"/>
                        <m:ctrlPr>
                          <a:rPr lang="en-US" sz="2400" i="1">
                            <a:solidFill>
                              <a:schemeClr val="bg1"/>
                            </a:solidFill>
                            <a:latin typeface="Cambria Math" panose="02040503050406030204" pitchFamily="18" charset="0"/>
                          </a:rPr>
                        </m:ctrlPr>
                      </m:accPr>
                      <m:e>
                        <m:r>
                          <a:rPr lang="el-GR" sz="2400" i="1">
                            <a:solidFill>
                              <a:schemeClr val="bg1"/>
                            </a:solidFill>
                            <a:latin typeface="Cambria Math" panose="02040503050406030204" pitchFamily="18" charset="0"/>
                          </a:rPr>
                          <m:t>𝛽</m:t>
                        </m:r>
                      </m:e>
                    </m:acc>
                    <m:r>
                      <a:rPr lang="en-US" sz="2400" b="0" i="0" smtClean="0">
                        <a:solidFill>
                          <a:schemeClr val="bg1"/>
                        </a:solidFill>
                        <a:latin typeface="Cambria Math" panose="02040503050406030204" pitchFamily="18" charset="0"/>
                      </a:rPr>
                      <m:t>.</m:t>
                    </m:r>
                  </m:oMath>
                </a14:m>
                <a:r>
                  <a:rPr lang="en-US" dirty="0">
                    <a:solidFill>
                      <a:schemeClr val="bg1"/>
                    </a:solidFill>
                  </a:rPr>
                  <a:t> The estimate is statistically significant at the 5% level if it lies outside the critical values.</a:t>
                </a:r>
              </a:p>
            </p:txBody>
          </p:sp>
        </mc:Choice>
        <mc:Fallback xmlns="">
          <p:sp>
            <p:nvSpPr>
              <p:cNvPr id="15" name="Text Placeholder 14">
                <a:extLst>
                  <a:ext uri="{FF2B5EF4-FFF2-40B4-BE49-F238E27FC236}">
                    <a16:creationId xmlns:a16="http://schemas.microsoft.com/office/drawing/2014/main" id="{DB6DE1A0-2CCD-C74E-A23A-826E5FD05D5E}"/>
                  </a:ext>
                </a:extLst>
              </p:cNvPr>
              <p:cNvSpPr>
                <a:spLocks noGrp="1" noRot="1" noChangeAspect="1" noMove="1" noResize="1" noEditPoints="1" noAdjustHandles="1" noChangeArrowheads="1" noChangeShapeType="1" noTextEdit="1"/>
              </p:cNvSpPr>
              <p:nvPr>
                <p:ph type="body" sz="quarter" idx="10"/>
              </p:nvPr>
            </p:nvSpPr>
            <p:spPr>
              <a:blipFill>
                <a:blip r:embed="rId5"/>
                <a:stretch>
                  <a:fillRect l="-810" b="-6667"/>
                </a:stretch>
              </a:blipFill>
            </p:spPr>
            <p:txBody>
              <a:bodyPr/>
              <a:lstStyle/>
              <a:p>
                <a:r>
                  <a:rPr lang="en-US">
                    <a:noFill/>
                  </a:rPr>
                  <a:t> </a:t>
                </a:r>
              </a:p>
            </p:txBody>
          </p:sp>
        </mc:Fallback>
      </mc:AlternateContent>
      <p:cxnSp>
        <p:nvCxnSpPr>
          <p:cNvPr id="6" name="Straight Connector 5"/>
          <p:cNvCxnSpPr/>
          <p:nvPr/>
        </p:nvCxnSpPr>
        <p:spPr>
          <a:xfrm>
            <a:off x="5040957" y="1838633"/>
            <a:ext cx="0" cy="3519949"/>
          </a:xfrm>
          <a:prstGeom prst="line">
            <a:avLst/>
          </a:prstGeom>
          <a:ln>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ABC8489D-0E1C-3D4C-8762-EA786C360789}"/>
              </a:ext>
            </a:extLst>
          </p:cNvPr>
          <p:cNvCxnSpPr>
            <a:cxnSpLocks/>
          </p:cNvCxnSpPr>
          <p:nvPr/>
        </p:nvCxnSpPr>
        <p:spPr>
          <a:xfrm>
            <a:off x="7047579" y="2182461"/>
            <a:ext cx="0" cy="3191852"/>
          </a:xfrm>
          <a:prstGeom prst="line">
            <a:avLst/>
          </a:prstGeom>
          <a:ln w="285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0" name="Left Brace 9">
            <a:extLst>
              <a:ext uri="{FF2B5EF4-FFF2-40B4-BE49-F238E27FC236}">
                <a16:creationId xmlns:a16="http://schemas.microsoft.com/office/drawing/2014/main" id="{9481F537-87B0-BF4D-9D5D-256408995F4A}"/>
              </a:ext>
            </a:extLst>
          </p:cNvPr>
          <p:cNvSpPr/>
          <p:nvPr/>
        </p:nvSpPr>
        <p:spPr>
          <a:xfrm rot="5400000">
            <a:off x="8025652" y="3919333"/>
            <a:ext cx="403858" cy="2241832"/>
          </a:xfrm>
          <a:prstGeom prst="leftBrace">
            <a:avLst/>
          </a:prstGeom>
          <a:noFill/>
          <a:ln w="28575">
            <a:solidFill>
              <a:schemeClr val="accent6"/>
            </a:solidFill>
          </a:ln>
          <a:effectLst/>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dirty="0">
              <a:latin typeface="Fira Sans Condensed Black" panose="020B0A03050000020004" pitchFamily="34" charset="0"/>
            </a:endParaRPr>
          </a:p>
        </p:txBody>
      </p:sp>
      <p:sp>
        <p:nvSpPr>
          <p:cNvPr id="12" name="Left Brace 11">
            <a:extLst>
              <a:ext uri="{FF2B5EF4-FFF2-40B4-BE49-F238E27FC236}">
                <a16:creationId xmlns:a16="http://schemas.microsoft.com/office/drawing/2014/main" id="{62A94CE6-A109-C74F-A2EC-415F27B213B3}"/>
              </a:ext>
            </a:extLst>
          </p:cNvPr>
          <p:cNvSpPr/>
          <p:nvPr/>
        </p:nvSpPr>
        <p:spPr>
          <a:xfrm rot="5400000">
            <a:off x="1790324" y="4045168"/>
            <a:ext cx="412355" cy="1981664"/>
          </a:xfrm>
          <a:prstGeom prst="leftBrace">
            <a:avLst/>
          </a:prstGeom>
          <a:noFill/>
          <a:ln w="28575">
            <a:solidFill>
              <a:schemeClr val="accent6"/>
            </a:solidFill>
          </a:ln>
          <a:effectLst/>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dirty="0">
              <a:latin typeface="Fira Sans Condensed Black" panose="020B0A03050000020004" pitchFamily="34" charset="0"/>
            </a:endParaRPr>
          </a:p>
        </p:txBody>
      </p:sp>
      <p:sp>
        <p:nvSpPr>
          <p:cNvPr id="16" name="Rectangle 15">
            <a:extLst>
              <a:ext uri="{FF2B5EF4-FFF2-40B4-BE49-F238E27FC236}">
                <a16:creationId xmlns:a16="http://schemas.microsoft.com/office/drawing/2014/main" id="{F9DD2182-98A5-154C-AAC7-D4964C65E436}"/>
              </a:ext>
            </a:extLst>
          </p:cNvPr>
          <p:cNvSpPr/>
          <p:nvPr/>
        </p:nvSpPr>
        <p:spPr>
          <a:xfrm>
            <a:off x="9285885" y="5037454"/>
            <a:ext cx="228600" cy="241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Fira Sans Condensed Black" panose="020B0A03050000020004" pitchFamily="34" charset="0"/>
            </a:endParaRPr>
          </a:p>
        </p:txBody>
      </p:sp>
      <p:sp>
        <p:nvSpPr>
          <p:cNvPr id="18" name="Rectangle 17">
            <a:extLst>
              <a:ext uri="{FF2B5EF4-FFF2-40B4-BE49-F238E27FC236}">
                <a16:creationId xmlns:a16="http://schemas.microsoft.com/office/drawing/2014/main" id="{9B68B5C0-FDC0-8B4F-9B8C-0082724EAF16}"/>
              </a:ext>
            </a:extLst>
          </p:cNvPr>
          <p:cNvSpPr/>
          <p:nvPr/>
        </p:nvSpPr>
        <p:spPr>
          <a:xfrm>
            <a:off x="816330" y="5020757"/>
            <a:ext cx="372126" cy="241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Fira Sans Condensed Black" panose="020B0A03050000020004" pitchFamily="34" charset="0"/>
            </a:endParaRPr>
          </a:p>
        </p:txBody>
      </p:sp>
      <p:cxnSp>
        <p:nvCxnSpPr>
          <p:cNvPr id="19" name="Straight Connector 18">
            <a:extLst>
              <a:ext uri="{FF2B5EF4-FFF2-40B4-BE49-F238E27FC236}">
                <a16:creationId xmlns:a16="http://schemas.microsoft.com/office/drawing/2014/main" id="{3921878A-1353-F84D-82B3-4D11B71C44CE}"/>
              </a:ext>
            </a:extLst>
          </p:cNvPr>
          <p:cNvCxnSpPr>
            <a:cxnSpLocks/>
          </p:cNvCxnSpPr>
          <p:nvPr/>
        </p:nvCxnSpPr>
        <p:spPr>
          <a:xfrm>
            <a:off x="3012291" y="2182461"/>
            <a:ext cx="0" cy="3191852"/>
          </a:xfrm>
          <a:prstGeom prst="line">
            <a:avLst/>
          </a:prstGeom>
          <a:ln w="285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21" name="TextBox 1">
            <a:extLst>
              <a:ext uri="{FF2B5EF4-FFF2-40B4-BE49-F238E27FC236}">
                <a16:creationId xmlns:a16="http://schemas.microsoft.com/office/drawing/2014/main" id="{1300D385-B1B7-E043-9142-139AF36448AF}"/>
              </a:ext>
            </a:extLst>
          </p:cNvPr>
          <p:cNvSpPr txBox="1"/>
          <p:nvPr/>
        </p:nvSpPr>
        <p:spPr>
          <a:xfrm>
            <a:off x="1331847" y="4360735"/>
            <a:ext cx="1351536" cy="449208"/>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400" dirty="0">
                <a:latin typeface="Fira Sans Condensed Black" panose="020B0A03050000020004" pitchFamily="34" charset="0"/>
              </a:rPr>
              <a:t>Reject null </a:t>
            </a:r>
            <a:br>
              <a:rPr lang="en-US" sz="1400" dirty="0">
                <a:latin typeface="Fira Sans Condensed Black" panose="020B0A03050000020004" pitchFamily="34" charset="0"/>
              </a:rPr>
            </a:br>
            <a:r>
              <a:rPr lang="en-US" sz="1400" dirty="0">
                <a:latin typeface="Fira Sans Condensed Black" panose="020B0A03050000020004" pitchFamily="34" charset="0"/>
              </a:rPr>
              <a:t>(&lt; 5% likely)</a:t>
            </a:r>
          </a:p>
        </p:txBody>
      </p:sp>
      <p:sp>
        <p:nvSpPr>
          <p:cNvPr id="22" name="TextBox 1">
            <a:extLst>
              <a:ext uri="{FF2B5EF4-FFF2-40B4-BE49-F238E27FC236}">
                <a16:creationId xmlns:a16="http://schemas.microsoft.com/office/drawing/2014/main" id="{1B7C457A-C166-3D49-BC8C-9A153F82A824}"/>
              </a:ext>
            </a:extLst>
          </p:cNvPr>
          <p:cNvSpPr txBox="1"/>
          <p:nvPr/>
        </p:nvSpPr>
        <p:spPr>
          <a:xfrm>
            <a:off x="7551813" y="4360735"/>
            <a:ext cx="1351536" cy="449208"/>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400" dirty="0">
                <a:latin typeface="Fira Sans Condensed Black" panose="020B0A03050000020004" pitchFamily="34" charset="0"/>
              </a:rPr>
              <a:t>Reject null </a:t>
            </a:r>
            <a:br>
              <a:rPr lang="en-US" sz="1400" dirty="0">
                <a:latin typeface="Fira Sans Condensed Black" panose="020B0A03050000020004" pitchFamily="34" charset="0"/>
              </a:rPr>
            </a:br>
            <a:r>
              <a:rPr lang="en-US" sz="1400" dirty="0">
                <a:latin typeface="Fira Sans Condensed Black" panose="020B0A03050000020004" pitchFamily="34" charset="0"/>
              </a:rPr>
              <a:t>(&lt; 5% likely)</a:t>
            </a:r>
          </a:p>
        </p:txBody>
      </p:sp>
      <p:sp>
        <p:nvSpPr>
          <p:cNvPr id="3" name="Rectangle 2">
            <a:extLst>
              <a:ext uri="{FF2B5EF4-FFF2-40B4-BE49-F238E27FC236}">
                <a16:creationId xmlns:a16="http://schemas.microsoft.com/office/drawing/2014/main" id="{BD3D750D-6900-2D46-A32F-D2C521348434}"/>
              </a:ext>
            </a:extLst>
          </p:cNvPr>
          <p:cNvSpPr/>
          <p:nvPr/>
        </p:nvSpPr>
        <p:spPr>
          <a:xfrm>
            <a:off x="7524522" y="1574826"/>
            <a:ext cx="4015206" cy="923330"/>
          </a:xfrm>
          <a:prstGeom prst="rect">
            <a:avLst/>
          </a:prstGeom>
        </p:spPr>
        <p:txBody>
          <a:bodyPr wrap="square">
            <a:spAutoFit/>
          </a:bodyPr>
          <a:lstStyle/>
          <a:p>
            <a:r>
              <a:rPr lang="en-US" dirty="0">
                <a:latin typeface="Fira Sans Condensed Black" panose="020B0A03050000020004" pitchFamily="34" charset="0"/>
              </a:rPr>
              <a:t>Values </a:t>
            </a:r>
            <a:r>
              <a:rPr lang="en-US" dirty="0">
                <a:solidFill>
                  <a:schemeClr val="accent1"/>
                </a:solidFill>
                <a:latin typeface="Fira Sans Condensed Black" panose="020B0A03050000020004" pitchFamily="34" charset="0"/>
              </a:rPr>
              <a:t>closer to zero</a:t>
            </a:r>
            <a:r>
              <a:rPr lang="en-US" dirty="0">
                <a:latin typeface="Fira Sans Condensed Black" panose="020B0A03050000020004" pitchFamily="34" charset="0"/>
              </a:rPr>
              <a:t> than the critical values have a probability of 95%, those </a:t>
            </a:r>
            <a:r>
              <a:rPr lang="en-US" dirty="0">
                <a:solidFill>
                  <a:schemeClr val="accent1"/>
                </a:solidFill>
                <a:latin typeface="Fira Sans Condensed Black" panose="020B0A03050000020004" pitchFamily="34" charset="0"/>
              </a:rPr>
              <a:t>further away </a:t>
            </a:r>
            <a:r>
              <a:rPr lang="en-US" dirty="0">
                <a:latin typeface="Fira Sans Condensed Black" panose="020B0A03050000020004" pitchFamily="34" charset="0"/>
              </a:rPr>
              <a:t>have 5% probability.</a:t>
            </a:r>
          </a:p>
        </p:txBody>
      </p:sp>
      <p:sp>
        <p:nvSpPr>
          <p:cNvPr id="4" name="Down Arrow 3">
            <a:extLst>
              <a:ext uri="{FF2B5EF4-FFF2-40B4-BE49-F238E27FC236}">
                <a16:creationId xmlns:a16="http://schemas.microsoft.com/office/drawing/2014/main" id="{1990EB68-D110-4144-8FF6-0BE26E192625}"/>
              </a:ext>
            </a:extLst>
          </p:cNvPr>
          <p:cNvSpPr/>
          <p:nvPr/>
        </p:nvSpPr>
        <p:spPr>
          <a:xfrm>
            <a:off x="2721403" y="1391339"/>
            <a:ext cx="581776" cy="663677"/>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ira Sans Condensed Black" panose="020B0A03050000020004" pitchFamily="34" charset="0"/>
            </a:endParaRPr>
          </a:p>
        </p:txBody>
      </p:sp>
      <p:sp>
        <p:nvSpPr>
          <p:cNvPr id="24" name="Down Arrow 23">
            <a:extLst>
              <a:ext uri="{FF2B5EF4-FFF2-40B4-BE49-F238E27FC236}">
                <a16:creationId xmlns:a16="http://schemas.microsoft.com/office/drawing/2014/main" id="{ED321D3F-FA89-AC46-A0AF-B64CDB3D5FBC}"/>
              </a:ext>
            </a:extLst>
          </p:cNvPr>
          <p:cNvSpPr/>
          <p:nvPr/>
        </p:nvSpPr>
        <p:spPr>
          <a:xfrm>
            <a:off x="6756691" y="1315781"/>
            <a:ext cx="581776" cy="663677"/>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ira Sans Condensed Black" panose="020B0A03050000020004" pitchFamily="34" charset="0"/>
            </a:endParaRPr>
          </a:p>
        </p:txBody>
      </p:sp>
      <p:sp>
        <p:nvSpPr>
          <p:cNvPr id="20" name="TextBox 19">
            <a:extLst>
              <a:ext uri="{FF2B5EF4-FFF2-40B4-BE49-F238E27FC236}">
                <a16:creationId xmlns:a16="http://schemas.microsoft.com/office/drawing/2014/main" id="{165F52DE-3C3E-6B4E-B776-13433CD53711}"/>
              </a:ext>
            </a:extLst>
          </p:cNvPr>
          <p:cNvSpPr txBox="1"/>
          <p:nvPr/>
        </p:nvSpPr>
        <p:spPr>
          <a:xfrm>
            <a:off x="5181600" y="1666794"/>
            <a:ext cx="463826" cy="502702"/>
          </a:xfrm>
          <a:prstGeom prst="rect">
            <a:avLst/>
          </a:prstGeom>
          <a:noFill/>
        </p:spPr>
        <p:txBody>
          <a:bodyPr wrap="square" rtlCol="0">
            <a:spAutoFit/>
          </a:bodyPr>
          <a:lstStyle/>
          <a:p>
            <a:r>
              <a:rPr lang="en-US" sz="4000" baseline="-25000" dirty="0">
                <a:solidFill>
                  <a:schemeClr val="accent1"/>
                </a:solidFill>
                <a:latin typeface="Fira Sans Condensed Black" panose="020B0A03050000020004" pitchFamily="34" charset="0"/>
                <a:ea typeface="Century Gothic" charset="0"/>
                <a:cs typeface="Century Gothic" charset="0"/>
              </a:rPr>
              <a:t>0</a:t>
            </a:r>
          </a:p>
        </p:txBody>
      </p:sp>
    </p:spTree>
    <p:extLst>
      <p:ext uri="{BB962C8B-B14F-4D97-AF65-F5344CB8AC3E}">
        <p14:creationId xmlns:p14="http://schemas.microsoft.com/office/powerpoint/2010/main" val="5377031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3801" y="2633283"/>
            <a:ext cx="7491839" cy="1261381"/>
          </a:xfrm>
          <a:prstGeom prst="rect">
            <a:avLst/>
          </a:prstGeom>
          <a:solidFill>
            <a:schemeClr val="accent2"/>
          </a:solidFill>
          <a:ln>
            <a:noFill/>
          </a:ln>
        </p:spPr>
      </p:pic>
      <p:sp>
        <p:nvSpPr>
          <p:cNvPr id="5" name="TextBox 4"/>
          <p:cNvSpPr txBox="1"/>
          <p:nvPr/>
        </p:nvSpPr>
        <p:spPr>
          <a:xfrm>
            <a:off x="2081319" y="4169511"/>
            <a:ext cx="1593706" cy="400110"/>
          </a:xfrm>
          <a:prstGeom prst="rect">
            <a:avLst/>
          </a:prstGeom>
          <a:noFill/>
        </p:spPr>
        <p:txBody>
          <a:bodyPr wrap="none" rtlCol="0">
            <a:spAutoFit/>
          </a:bodyPr>
          <a:lstStyle/>
          <a:p>
            <a:r>
              <a:rPr lang="en-US" sz="2000" dirty="0">
                <a:latin typeface="Fira Sans Condensed Black" panose="020B0A03050000020004" pitchFamily="34" charset="0"/>
              </a:rPr>
              <a:t>Critical value</a:t>
            </a:r>
          </a:p>
        </p:txBody>
      </p:sp>
      <p:sp>
        <p:nvSpPr>
          <p:cNvPr id="6" name="TextBox 5"/>
          <p:cNvSpPr txBox="1"/>
          <p:nvPr/>
        </p:nvSpPr>
        <p:spPr>
          <a:xfrm>
            <a:off x="5690739" y="1665922"/>
            <a:ext cx="1117614" cy="400110"/>
          </a:xfrm>
          <a:prstGeom prst="rect">
            <a:avLst/>
          </a:prstGeom>
          <a:noFill/>
        </p:spPr>
        <p:txBody>
          <a:bodyPr wrap="none" rtlCol="0">
            <a:spAutoFit/>
          </a:bodyPr>
          <a:lstStyle/>
          <a:p>
            <a:r>
              <a:rPr lang="en-US" sz="2000" dirty="0">
                <a:latin typeface="Fira Sans Condensed Black" panose="020B0A03050000020004" pitchFamily="34" charset="0"/>
              </a:rPr>
              <a:t>Variance</a:t>
            </a:r>
          </a:p>
        </p:txBody>
      </p:sp>
      <p:sp>
        <p:nvSpPr>
          <p:cNvPr id="7" name="TextBox 6"/>
          <p:cNvSpPr txBox="1"/>
          <p:nvPr/>
        </p:nvSpPr>
        <p:spPr>
          <a:xfrm>
            <a:off x="4697416" y="4186996"/>
            <a:ext cx="1635291" cy="400110"/>
          </a:xfrm>
          <a:prstGeom prst="rect">
            <a:avLst/>
          </a:prstGeom>
          <a:noFill/>
        </p:spPr>
        <p:txBody>
          <a:bodyPr wrap="square" rtlCol="0">
            <a:spAutoFit/>
          </a:bodyPr>
          <a:lstStyle/>
          <a:p>
            <a:pPr algn="ctr"/>
            <a:r>
              <a:rPr lang="en-US" sz="2000" dirty="0">
                <a:latin typeface="Fira Sans Condensed Black" panose="020B0A03050000020004" pitchFamily="34" charset="0"/>
              </a:rPr>
              <a:t>Sample Size</a:t>
            </a:r>
          </a:p>
        </p:txBody>
      </p:sp>
      <p:sp>
        <p:nvSpPr>
          <p:cNvPr id="8" name="TextBox 7"/>
          <p:cNvSpPr txBox="1"/>
          <p:nvPr/>
        </p:nvSpPr>
        <p:spPr>
          <a:xfrm>
            <a:off x="1495647" y="1491301"/>
            <a:ext cx="3745010" cy="1015663"/>
          </a:xfrm>
          <a:prstGeom prst="rect">
            <a:avLst/>
          </a:prstGeom>
          <a:noFill/>
        </p:spPr>
        <p:txBody>
          <a:bodyPr wrap="square" rtlCol="0">
            <a:spAutoFit/>
          </a:bodyPr>
          <a:lstStyle/>
          <a:p>
            <a:r>
              <a:rPr lang="en-US" sz="2000" dirty="0">
                <a:latin typeface="Fira Sans Condensed Black" panose="020B0A03050000020004" pitchFamily="34" charset="0"/>
              </a:rPr>
              <a:t>Critical value from Student </a:t>
            </a:r>
            <a:r>
              <a:rPr lang="en-US" sz="2000" i="1" dirty="0">
                <a:latin typeface="Fira Sans Condensed Black" panose="020B0A03050000020004" pitchFamily="34" charset="0"/>
              </a:rPr>
              <a:t>t </a:t>
            </a:r>
            <a:r>
              <a:rPr lang="en-US" sz="2000" dirty="0">
                <a:latin typeface="Fira Sans Condensed Black" panose="020B0A03050000020004" pitchFamily="34" charset="0"/>
              </a:rPr>
              <a:t>distribution for significance level </a:t>
            </a:r>
            <a:r>
              <a:rPr lang="el-GR" sz="2000" i="1" dirty="0">
                <a:latin typeface="Fira Sans Condensed Black" panose="020B0A03050000020004" pitchFamily="34" charset="0"/>
              </a:rPr>
              <a:t>α</a:t>
            </a:r>
            <a:endParaRPr lang="en-US" sz="2000" i="1" dirty="0">
              <a:latin typeface="Fira Sans Condensed Black" panose="020B0A03050000020004" pitchFamily="34" charset="0"/>
            </a:endParaRPr>
          </a:p>
        </p:txBody>
      </p:sp>
      <p:cxnSp>
        <p:nvCxnSpPr>
          <p:cNvPr id="11" name="Straight Arrow Connector 10"/>
          <p:cNvCxnSpPr>
            <a:cxnSpLocks/>
          </p:cNvCxnSpPr>
          <p:nvPr/>
        </p:nvCxnSpPr>
        <p:spPr>
          <a:xfrm flipV="1">
            <a:off x="2987978" y="3531140"/>
            <a:ext cx="0" cy="632298"/>
          </a:xfrm>
          <a:prstGeom prst="straightConnector1">
            <a:avLst/>
          </a:prstGeom>
          <a:ln w="12700">
            <a:solidFill>
              <a:schemeClr val="accent2"/>
            </a:solidFill>
            <a:tailEnd type="arrow"/>
          </a:ln>
          <a:effectLst/>
        </p:spPr>
        <p:style>
          <a:lnRef idx="1">
            <a:schemeClr val="accent3"/>
          </a:lnRef>
          <a:fillRef idx="0">
            <a:schemeClr val="accent3"/>
          </a:fillRef>
          <a:effectRef idx="0">
            <a:schemeClr val="accent3"/>
          </a:effectRef>
          <a:fontRef idx="minor">
            <a:schemeClr val="tx1"/>
          </a:fontRef>
        </p:style>
      </p:cxnSp>
      <p:cxnSp>
        <p:nvCxnSpPr>
          <p:cNvPr id="15" name="Straight Arrow Connector 14"/>
          <p:cNvCxnSpPr>
            <a:cxnSpLocks/>
          </p:cNvCxnSpPr>
          <p:nvPr/>
        </p:nvCxnSpPr>
        <p:spPr>
          <a:xfrm>
            <a:off x="4564034" y="2122760"/>
            <a:ext cx="0" cy="970636"/>
          </a:xfrm>
          <a:prstGeom prst="straightConnector1">
            <a:avLst/>
          </a:prstGeom>
          <a:ln w="12700">
            <a:solidFill>
              <a:schemeClr val="accent2"/>
            </a:solidFill>
            <a:tailEnd type="arrow"/>
          </a:ln>
          <a:effectLst/>
        </p:spPr>
        <p:style>
          <a:lnRef idx="1">
            <a:schemeClr val="accent3"/>
          </a:lnRef>
          <a:fillRef idx="0">
            <a:schemeClr val="accent3"/>
          </a:fillRef>
          <a:effectRef idx="0">
            <a:schemeClr val="accent3"/>
          </a:effectRef>
          <a:fontRef idx="minor">
            <a:schemeClr val="tx1"/>
          </a:fontRef>
        </p:style>
      </p:cxnSp>
      <p:cxnSp>
        <p:nvCxnSpPr>
          <p:cNvPr id="18" name="Straight Arrow Connector 17"/>
          <p:cNvCxnSpPr>
            <a:cxnSpLocks/>
          </p:cNvCxnSpPr>
          <p:nvPr/>
        </p:nvCxnSpPr>
        <p:spPr>
          <a:xfrm flipV="1">
            <a:off x="5483576" y="3757585"/>
            <a:ext cx="1" cy="425309"/>
          </a:xfrm>
          <a:prstGeom prst="straightConnector1">
            <a:avLst/>
          </a:prstGeom>
          <a:ln w="12700">
            <a:solidFill>
              <a:schemeClr val="accent2"/>
            </a:solidFill>
            <a:tailEnd type="arrow"/>
          </a:ln>
          <a:effectLst/>
        </p:spPr>
        <p:style>
          <a:lnRef idx="1">
            <a:schemeClr val="accent3"/>
          </a:lnRef>
          <a:fillRef idx="0">
            <a:schemeClr val="accent3"/>
          </a:fillRef>
          <a:effectRef idx="0">
            <a:schemeClr val="accent3"/>
          </a:effectRef>
          <a:fontRef idx="minor">
            <a:schemeClr val="tx1"/>
          </a:fontRef>
        </p:style>
      </p:cxnSp>
      <p:cxnSp>
        <p:nvCxnSpPr>
          <p:cNvPr id="21" name="Straight Arrow Connector 20"/>
          <p:cNvCxnSpPr>
            <a:cxnSpLocks/>
            <a:stCxn id="6" idx="2"/>
          </p:cNvCxnSpPr>
          <p:nvPr/>
        </p:nvCxnSpPr>
        <p:spPr>
          <a:xfrm flipH="1">
            <a:off x="5525313" y="2066032"/>
            <a:ext cx="724233" cy="784172"/>
          </a:xfrm>
          <a:prstGeom prst="straightConnector1">
            <a:avLst/>
          </a:prstGeom>
          <a:ln w="12700">
            <a:solidFill>
              <a:schemeClr val="accent2"/>
            </a:solidFill>
            <a:tailEnd type="arrow"/>
          </a:ln>
          <a:effectLst/>
        </p:spPr>
        <p:style>
          <a:lnRef idx="1">
            <a:schemeClr val="accent3"/>
          </a:lnRef>
          <a:fillRef idx="0">
            <a:schemeClr val="accent3"/>
          </a:fillRef>
          <a:effectRef idx="0">
            <a:schemeClr val="accent3"/>
          </a:effectRef>
          <a:fontRef idx="minor">
            <a:schemeClr val="tx1"/>
          </a:fontRef>
        </p:style>
      </p:cxnSp>
      <p:sp>
        <p:nvSpPr>
          <p:cNvPr id="24" name="TextBox 23"/>
          <p:cNvSpPr txBox="1"/>
          <p:nvPr/>
        </p:nvSpPr>
        <p:spPr>
          <a:xfrm>
            <a:off x="6597183" y="4177632"/>
            <a:ext cx="2715174" cy="707886"/>
          </a:xfrm>
          <a:prstGeom prst="rect">
            <a:avLst/>
          </a:prstGeom>
          <a:noFill/>
        </p:spPr>
        <p:txBody>
          <a:bodyPr wrap="square" rtlCol="0">
            <a:spAutoFit/>
          </a:bodyPr>
          <a:lstStyle/>
          <a:p>
            <a:pPr algn="ctr"/>
            <a:r>
              <a:rPr lang="en-US" sz="2000" dirty="0">
                <a:latin typeface="Fira Sans Condensed Black" panose="020B0A03050000020004" pitchFamily="34" charset="0"/>
              </a:rPr>
              <a:t>Proportion in</a:t>
            </a:r>
          </a:p>
          <a:p>
            <a:pPr algn="ctr"/>
            <a:r>
              <a:rPr lang="en-US" sz="2000" dirty="0">
                <a:latin typeface="Fira Sans Condensed Black" panose="020B0A03050000020004" pitchFamily="34" charset="0"/>
              </a:rPr>
              <a:t>Treatment</a:t>
            </a:r>
          </a:p>
        </p:txBody>
      </p:sp>
      <p:cxnSp>
        <p:nvCxnSpPr>
          <p:cNvPr id="25" name="Straight Arrow Connector 24"/>
          <p:cNvCxnSpPr>
            <a:cxnSpLocks/>
          </p:cNvCxnSpPr>
          <p:nvPr/>
        </p:nvCxnSpPr>
        <p:spPr>
          <a:xfrm flipV="1">
            <a:off x="7943108" y="3767359"/>
            <a:ext cx="0" cy="415535"/>
          </a:xfrm>
          <a:prstGeom prst="straightConnector1">
            <a:avLst/>
          </a:prstGeom>
          <a:ln w="12700">
            <a:solidFill>
              <a:schemeClr val="accent2"/>
            </a:solidFill>
            <a:tailEnd type="arrow"/>
          </a:ln>
          <a:effectLst/>
        </p:spPr>
        <p:style>
          <a:lnRef idx="1">
            <a:schemeClr val="accent3"/>
          </a:lnRef>
          <a:fillRef idx="0">
            <a:schemeClr val="accent3"/>
          </a:fillRef>
          <a:effectRef idx="0">
            <a:schemeClr val="accent3"/>
          </a:effectRef>
          <a:fontRef idx="minor">
            <a:schemeClr val="tx1"/>
          </a:fontRef>
        </p:style>
      </p:cxnSp>
      <mc:AlternateContent xmlns:mc="http://schemas.openxmlformats.org/markup-compatibility/2006" xmlns:a14="http://schemas.microsoft.com/office/drawing/2010/main">
        <mc:Choice Requires="a14">
          <p:sp>
            <p:nvSpPr>
              <p:cNvPr id="19" name="Title 1"/>
              <p:cNvSpPr>
                <a:spLocks noGrp="1"/>
              </p:cNvSpPr>
              <p:nvPr>
                <p:ph type="title"/>
              </p:nvPr>
            </p:nvSpPr>
            <p:spPr/>
            <p:txBody>
              <a:bodyPr/>
              <a:lstStyle/>
              <a:p>
                <a:r>
                  <a:rPr lang="en-US" dirty="0"/>
                  <a:t>Critical values for </a:t>
                </a:r>
                <a14:m>
                  <m:oMath xmlns:m="http://schemas.openxmlformats.org/officeDocument/2006/math">
                    <m:acc>
                      <m:accPr>
                        <m:chr m:val="̂"/>
                        <m:ctrlPr>
                          <a:rPr lang="el-GR" i="1" dirty="0" smtClean="0">
                            <a:latin typeface="Cambria Math" panose="02040503050406030204" pitchFamily="18" charset="0"/>
                          </a:rPr>
                        </m:ctrlPr>
                      </m:accPr>
                      <m:e>
                        <m:r>
                          <a:rPr lang="el-GR" dirty="0">
                            <a:latin typeface="Cambria Math" panose="02040503050406030204" pitchFamily="18" charset="0"/>
                          </a:rPr>
                          <m:t>𝛽</m:t>
                        </m:r>
                      </m:e>
                    </m:acc>
                  </m:oMath>
                </a14:m>
                <a:endParaRPr lang="en-US" dirty="0"/>
              </a:p>
            </p:txBody>
          </p:sp>
        </mc:Choice>
        <mc:Fallback xmlns="">
          <p:sp>
            <p:nvSpPr>
              <p:cNvPr id="19" name="Title 1"/>
              <p:cNvSpPr>
                <a:spLocks noGrp="1" noRot="1" noChangeAspect="1" noMove="1" noResize="1" noEditPoints="1" noAdjustHandles="1" noChangeArrowheads="1" noChangeShapeType="1" noTextEdit="1"/>
              </p:cNvSpPr>
              <p:nvPr>
                <p:ph type="title"/>
              </p:nvPr>
            </p:nvSpPr>
            <p:spPr>
              <a:blipFill>
                <a:blip r:embed="rId4"/>
                <a:stretch>
                  <a:fillRect l="-1389"/>
                </a:stretch>
              </a:blipFill>
            </p:spPr>
            <p:txBody>
              <a:bodyPr/>
              <a:lstStyle/>
              <a:p>
                <a:r>
                  <a:rPr lang="en-US">
                    <a:noFill/>
                  </a:rPr>
                  <a:t> </a:t>
                </a:r>
              </a:p>
            </p:txBody>
          </p:sp>
        </mc:Fallback>
      </mc:AlternateContent>
      <p:sp>
        <p:nvSpPr>
          <p:cNvPr id="13" name="Slide Number Placeholder 12"/>
          <p:cNvSpPr>
            <a:spLocks noGrp="1"/>
          </p:cNvSpPr>
          <p:nvPr>
            <p:ph type="sldNum" sz="quarter" idx="4"/>
          </p:nvPr>
        </p:nvSpPr>
        <p:spPr/>
        <p:txBody>
          <a:bodyPr/>
          <a:lstStyle/>
          <a:p>
            <a:fld id="{D5671753-311D-42FF-97C9-7D0AA4BAAA86}" type="slidenum">
              <a:rPr lang="en-US" smtClean="0"/>
              <a:pPr/>
              <a:t>42</a:t>
            </a:fld>
            <a:endParaRPr lang="en-US"/>
          </a:p>
        </p:txBody>
      </p:sp>
      <p:cxnSp>
        <p:nvCxnSpPr>
          <p:cNvPr id="22" name="Straight Arrow Connector 21"/>
          <p:cNvCxnSpPr>
            <a:cxnSpLocks/>
            <a:stCxn id="6" idx="2"/>
          </p:cNvCxnSpPr>
          <p:nvPr/>
        </p:nvCxnSpPr>
        <p:spPr>
          <a:xfrm>
            <a:off x="6249546" y="2066032"/>
            <a:ext cx="112408" cy="803628"/>
          </a:xfrm>
          <a:prstGeom prst="straightConnector1">
            <a:avLst/>
          </a:prstGeom>
          <a:ln w="12700">
            <a:solidFill>
              <a:schemeClr val="accent2"/>
            </a:solidFill>
            <a:tailEnd type="arrow"/>
          </a:ln>
          <a:effectLst/>
        </p:spPr>
        <p:style>
          <a:lnRef idx="1">
            <a:schemeClr val="accent3"/>
          </a:lnRef>
          <a:fillRef idx="0">
            <a:schemeClr val="accent3"/>
          </a:fillRef>
          <a:effectRef idx="0">
            <a:schemeClr val="accent3"/>
          </a:effectRef>
          <a:fontRef idx="minor">
            <a:schemeClr val="tx1"/>
          </a:fontRef>
        </p:style>
      </p:cxnSp>
      <p:cxnSp>
        <p:nvCxnSpPr>
          <p:cNvPr id="26" name="Straight Arrow Connector 25"/>
          <p:cNvCxnSpPr>
            <a:cxnSpLocks/>
            <a:stCxn id="6" idx="2"/>
          </p:cNvCxnSpPr>
          <p:nvPr/>
        </p:nvCxnSpPr>
        <p:spPr>
          <a:xfrm>
            <a:off x="6249546" y="2066032"/>
            <a:ext cx="3196012" cy="861994"/>
          </a:xfrm>
          <a:prstGeom prst="straightConnector1">
            <a:avLst/>
          </a:prstGeom>
          <a:ln w="12700">
            <a:solidFill>
              <a:schemeClr val="accent2"/>
            </a:solidFill>
            <a:tailEnd type="arrow"/>
          </a:ln>
          <a:effectLst/>
        </p:spPr>
        <p:style>
          <a:lnRef idx="1">
            <a:schemeClr val="accent3"/>
          </a:lnRef>
          <a:fillRef idx="0">
            <a:schemeClr val="accent3"/>
          </a:fillRef>
          <a:effectRef idx="0">
            <a:schemeClr val="accent3"/>
          </a:effectRef>
          <a:fontRef idx="minor">
            <a:schemeClr val="tx1"/>
          </a:fontRef>
        </p:style>
      </p:cxnSp>
      <p:cxnSp>
        <p:nvCxnSpPr>
          <p:cNvPr id="35" name="Straight Arrow Connector 34"/>
          <p:cNvCxnSpPr>
            <a:cxnSpLocks/>
          </p:cNvCxnSpPr>
          <p:nvPr/>
        </p:nvCxnSpPr>
        <p:spPr>
          <a:xfrm flipV="1">
            <a:off x="5486400" y="3745149"/>
            <a:ext cx="768485" cy="437745"/>
          </a:xfrm>
          <a:prstGeom prst="straightConnector1">
            <a:avLst/>
          </a:prstGeom>
          <a:ln w="12700">
            <a:solidFill>
              <a:schemeClr val="accent2"/>
            </a:solidFill>
            <a:tailEnd type="arrow"/>
          </a:ln>
          <a:effectLst/>
        </p:spPr>
        <p:style>
          <a:lnRef idx="1">
            <a:schemeClr val="accent3"/>
          </a:lnRef>
          <a:fillRef idx="0">
            <a:schemeClr val="accent3"/>
          </a:fillRef>
          <a:effectRef idx="0">
            <a:schemeClr val="accent3"/>
          </a:effectRef>
          <a:fontRef idx="minor">
            <a:schemeClr val="tx1"/>
          </a:fontRef>
        </p:style>
      </p:cxnSp>
      <p:cxnSp>
        <p:nvCxnSpPr>
          <p:cNvPr id="38" name="Straight Arrow Connector 37"/>
          <p:cNvCxnSpPr>
            <a:cxnSpLocks/>
          </p:cNvCxnSpPr>
          <p:nvPr/>
        </p:nvCxnSpPr>
        <p:spPr>
          <a:xfrm flipV="1">
            <a:off x="5486399" y="3735422"/>
            <a:ext cx="3968886" cy="447473"/>
          </a:xfrm>
          <a:prstGeom prst="straightConnector1">
            <a:avLst/>
          </a:prstGeom>
          <a:ln w="12700">
            <a:solidFill>
              <a:schemeClr val="accent2"/>
            </a:solidFill>
            <a:tailEnd type="arrow"/>
          </a:ln>
          <a:effectLst/>
        </p:spPr>
        <p:style>
          <a:lnRef idx="1">
            <a:schemeClr val="accent3"/>
          </a:lnRef>
          <a:fillRef idx="0">
            <a:schemeClr val="accent3"/>
          </a:fillRef>
          <a:effectRef idx="0">
            <a:schemeClr val="accent3"/>
          </a:effectRef>
          <a:fontRef idx="minor">
            <a:schemeClr val="tx1"/>
          </a:fontRef>
        </p:style>
      </p:cxnSp>
      <p:sp>
        <p:nvSpPr>
          <p:cNvPr id="14" name="TextBox 13"/>
          <p:cNvSpPr txBox="1"/>
          <p:nvPr/>
        </p:nvSpPr>
        <p:spPr>
          <a:xfrm>
            <a:off x="677693" y="4785200"/>
            <a:ext cx="3505201" cy="1338828"/>
          </a:xfrm>
          <a:prstGeom prst="rect">
            <a:avLst/>
          </a:prstGeom>
          <a:solidFill>
            <a:schemeClr val="accent2"/>
          </a:solidFill>
        </p:spPr>
        <p:txBody>
          <a:bodyPr wrap="square" lIns="182880" tIns="137160" rIns="182880" bIns="137160" rtlCol="0" anchor="t">
            <a:spAutoFit/>
          </a:bodyPr>
          <a:lstStyle/>
          <a:p>
            <a:pPr>
              <a:spcAft>
                <a:spcPts val="300"/>
              </a:spcAft>
            </a:pPr>
            <a:r>
              <a:rPr lang="en-US" sz="1600" b="1" dirty="0">
                <a:solidFill>
                  <a:schemeClr val="bg1"/>
                </a:solidFill>
                <a:latin typeface="Fira Sans Condensed Black" panose="020B0A03050000020004" pitchFamily="34" charset="0"/>
              </a:rPr>
              <a:t>The critical value will be closer to zero with</a:t>
            </a:r>
          </a:p>
          <a:p>
            <a:pPr marL="342900" indent="-342900">
              <a:spcAft>
                <a:spcPts val="300"/>
              </a:spcAft>
              <a:buFont typeface="Arial" panose="020B0604020202020204" pitchFamily="34" charset="0"/>
              <a:buChar char="•"/>
            </a:pPr>
            <a:r>
              <a:rPr lang="en-US" sz="1600" dirty="0">
                <a:solidFill>
                  <a:schemeClr val="bg1"/>
                </a:solidFill>
                <a:latin typeface="Fira Sans Condensed Black" panose="020B0A03050000020004" pitchFamily="34" charset="0"/>
              </a:rPr>
              <a:t>larger sample size </a:t>
            </a:r>
            <a:r>
              <a:rPr lang="en-US" sz="1600" i="1" dirty="0">
                <a:solidFill>
                  <a:schemeClr val="bg1"/>
                </a:solidFill>
                <a:latin typeface="Fira Sans Condensed Black" panose="020B0A03050000020004" pitchFamily="34" charset="0"/>
              </a:rPr>
              <a:t>N</a:t>
            </a:r>
          </a:p>
          <a:p>
            <a:pPr marL="342900" indent="-342900">
              <a:spcAft>
                <a:spcPts val="300"/>
              </a:spcAft>
              <a:buFont typeface="Arial" panose="020B0604020202020204" pitchFamily="34" charset="0"/>
              <a:buChar char="•"/>
            </a:pPr>
            <a:r>
              <a:rPr lang="en-US" sz="1600" dirty="0">
                <a:solidFill>
                  <a:schemeClr val="bg1"/>
                </a:solidFill>
                <a:latin typeface="Fira Sans Condensed Black" panose="020B0A03050000020004" pitchFamily="34" charset="0"/>
              </a:rPr>
              <a:t>smaller outcome variance </a:t>
            </a:r>
            <a:r>
              <a:rPr lang="el-GR" sz="1600" i="1" dirty="0">
                <a:solidFill>
                  <a:schemeClr val="bg1"/>
                </a:solidFill>
                <a:latin typeface="Fira Sans Condensed Black" panose="020B0A03050000020004" pitchFamily="34" charset="0"/>
              </a:rPr>
              <a:t>σ</a:t>
            </a:r>
            <a:r>
              <a:rPr lang="en-US" sz="1600" i="1" dirty="0">
                <a:solidFill>
                  <a:schemeClr val="bg1"/>
                </a:solidFill>
                <a:latin typeface="Fira Sans Condensed Black" panose="020B0A03050000020004" pitchFamily="34" charset="0"/>
              </a:rPr>
              <a:t> </a:t>
            </a:r>
            <a:r>
              <a:rPr lang="en-US" sz="1600" dirty="0">
                <a:solidFill>
                  <a:schemeClr val="bg1"/>
                </a:solidFill>
                <a:latin typeface="Fira Sans Condensed Black" panose="020B0A03050000020004" pitchFamily="34" charset="0"/>
              </a:rPr>
              <a:t> </a:t>
            </a:r>
          </a:p>
        </p:txBody>
      </p:sp>
    </p:spTree>
    <p:extLst>
      <p:ext uri="{BB962C8B-B14F-4D97-AF65-F5344CB8AC3E}">
        <p14:creationId xmlns:p14="http://schemas.microsoft.com/office/powerpoint/2010/main" val="4180987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10" presetClass="entr" presetSubtype="0" fill="hold" nodeType="with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500"/>
                                        <p:tgtEl>
                                          <p:spTgt spid="38"/>
                                        </p:tgtEl>
                                      </p:cBhvr>
                                    </p:animEffect>
                                  </p:childTnLst>
                                </p:cTn>
                              </p:par>
                              <p:par>
                                <p:cTn id="41" presetID="10"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500"/>
                                        <p:tgtEl>
                                          <p:spTgt spid="3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par>
                                <p:cTn id="52" presetID="10" presetClass="entr" presetSubtype="0" fill="hold"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500"/>
                                        <p:tgtEl>
                                          <p:spTgt spid="25"/>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24" grpId="0"/>
      <p:bldP spid="14"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PQuestion"/>
              <p:cNvSpPr>
                <a:spLocks noGrp="1"/>
              </p:cNvSpPr>
              <p:nvPr>
                <p:ph type="title"/>
              </p:nvPr>
            </p:nvSpPr>
            <p:spPr/>
            <p:txBody>
              <a:bodyPr>
                <a:noAutofit/>
              </a:bodyPr>
              <a:lstStyle/>
              <a:p>
                <a:r>
                  <a:rPr lang="en-US" sz="2531" dirty="0"/>
                  <a:t>Suppose you increase the sample size. For the same treatment estimate </a:t>
                </a:r>
                <a14:m>
                  <m:oMath xmlns:m="http://schemas.openxmlformats.org/officeDocument/2006/math">
                    <m:acc>
                      <m:accPr>
                        <m:chr m:val="̂"/>
                        <m:ctrlPr>
                          <a:rPr lang="en-US" sz="2800" i="1">
                            <a:latin typeface="Cambria Math" panose="02040503050406030204" pitchFamily="18" charset="0"/>
                          </a:rPr>
                        </m:ctrlPr>
                      </m:accPr>
                      <m:e>
                        <m:r>
                          <a:rPr lang="el-GR" sz="2800" i="1">
                            <a:latin typeface="Cambria Math" panose="02040503050406030204" pitchFamily="18" charset="0"/>
                          </a:rPr>
                          <m:t>𝛽</m:t>
                        </m:r>
                      </m:e>
                    </m:acc>
                    <m:r>
                      <a:rPr lang="en-US" sz="2800" b="0" i="0" smtClean="0">
                        <a:latin typeface="Cambria Math" panose="02040503050406030204" pitchFamily="18" charset="0"/>
                      </a:rPr>
                      <m:t>,</m:t>
                    </m:r>
                  </m:oMath>
                </a14:m>
                <a:r>
                  <a:rPr lang="en-US" sz="2531" dirty="0"/>
                  <a:t> is it more or less likely that the null is rejected?</a:t>
                </a:r>
                <a:endParaRPr lang="en-US" sz="2531" u="sng" dirty="0"/>
              </a:p>
            </p:txBody>
          </p:sp>
        </mc:Choice>
        <mc:Fallback xmlns="">
          <p:sp>
            <p:nvSpPr>
              <p:cNvPr id="3" name="TPQuestion"/>
              <p:cNvSpPr>
                <a:spLocks noGrp="1" noRot="1" noChangeAspect="1" noMove="1" noResize="1" noEditPoints="1" noAdjustHandles="1" noChangeArrowheads="1" noChangeShapeType="1" noTextEdit="1"/>
              </p:cNvSpPr>
              <p:nvPr>
                <p:ph type="title"/>
              </p:nvPr>
            </p:nvSpPr>
            <p:spPr>
              <a:blipFill>
                <a:blip r:embed="rId5"/>
                <a:stretch>
                  <a:fillRect l="-944" b="-3141"/>
                </a:stretch>
              </a:blipFill>
            </p:spPr>
            <p:txBody>
              <a:bodyPr/>
              <a:lstStyle/>
              <a:p>
                <a:r>
                  <a:rPr lang="en-US">
                    <a:noFill/>
                  </a:rPr>
                  <a:t> </a:t>
                </a:r>
              </a:p>
            </p:txBody>
          </p:sp>
        </mc:Fallback>
      </mc:AlternateContent>
      <p:sp>
        <p:nvSpPr>
          <p:cNvPr id="2" name="TPAnswers"/>
          <p:cNvSpPr>
            <a:spLocks noGrp="1"/>
          </p:cNvSpPr>
          <p:nvPr>
            <p:ph sz="half" idx="1"/>
            <p:custDataLst>
              <p:tags r:id="rId2"/>
            </p:custDataLst>
          </p:nvPr>
        </p:nvSpPr>
        <p:spPr/>
        <p:txBody>
          <a:bodyPr/>
          <a:lstStyle/>
          <a:p>
            <a:endParaRPr lang="en-US" dirty="0"/>
          </a:p>
          <a:p>
            <a:r>
              <a:rPr lang="en-US" dirty="0"/>
              <a:t>More likely </a:t>
            </a:r>
          </a:p>
          <a:p>
            <a:r>
              <a:rPr lang="en-US" dirty="0"/>
              <a:t>Less likely</a:t>
            </a:r>
          </a:p>
          <a:p>
            <a:r>
              <a:rPr lang="en-US" dirty="0"/>
              <a:t>The probability is unaffected</a:t>
            </a:r>
          </a:p>
          <a:p>
            <a:r>
              <a:rPr lang="en-US" dirty="0"/>
              <a:t>Uncertain</a:t>
            </a:r>
          </a:p>
        </p:txBody>
      </p:sp>
      <p:sp>
        <p:nvSpPr>
          <p:cNvPr id="5" name="Content Placeholder 4">
            <a:extLst>
              <a:ext uri="{FF2B5EF4-FFF2-40B4-BE49-F238E27FC236}">
                <a16:creationId xmlns:a16="http://schemas.microsoft.com/office/drawing/2014/main" id="{513D1CA4-7765-CD4F-817B-C7E423F4A502}"/>
              </a:ext>
            </a:extLst>
          </p:cNvPr>
          <p:cNvSpPr>
            <a:spLocks noGrp="1"/>
          </p:cNvSpPr>
          <p:nvPr>
            <p:ph sz="half" idx="2"/>
          </p:nvPr>
        </p:nvSpPr>
        <p:spPr/>
        <p:txBody>
          <a:bodyPr/>
          <a:lstStyle/>
          <a:p>
            <a:endParaRPr lang="en-US"/>
          </a:p>
        </p:txBody>
      </p:sp>
      <p:sp>
        <p:nvSpPr>
          <p:cNvPr id="6" name="Slide Number Placeholder 5"/>
          <p:cNvSpPr>
            <a:spLocks noGrp="1"/>
          </p:cNvSpPr>
          <p:nvPr>
            <p:ph type="sldNum" sz="quarter" idx="12"/>
          </p:nvPr>
        </p:nvSpPr>
        <p:spPr/>
        <p:txBody>
          <a:bodyPr/>
          <a:lstStyle/>
          <a:p>
            <a:pPr defTabSz="457177"/>
            <a:fld id="{2ECB1696-1F23-9849-960D-916B9EF0C8D4}" type="slidenum">
              <a:rPr lang="en-US" smtClean="0">
                <a:solidFill>
                  <a:srgbClr val="FFFFFF"/>
                </a:solidFill>
                <a:ea typeface="+mn-ea"/>
                <a:cs typeface="+mn-cs"/>
              </a:rPr>
              <a:pPr defTabSz="457177"/>
              <a:t>43</a:t>
            </a:fld>
            <a:endParaRPr lang="en-US" dirty="0">
              <a:solidFill>
                <a:srgbClr val="FFFFFF"/>
              </a:solidFill>
              <a:ea typeface="+mn-ea"/>
              <a:cs typeface="+mn-cs"/>
            </a:endParaRPr>
          </a:p>
        </p:txBody>
      </p:sp>
    </p:spTree>
    <p:custDataLst>
      <p:tags r:id="rId1"/>
    </p:custDataLst>
    <p:extLst>
      <p:ext uri="{BB962C8B-B14F-4D97-AF65-F5344CB8AC3E}">
        <p14:creationId xmlns:p14="http://schemas.microsoft.com/office/powerpoint/2010/main" val="1523930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A45709-A29B-36CD-EE54-E2F7E062D855}"/>
              </a:ext>
            </a:extLst>
          </p:cNvPr>
          <p:cNvPicPr>
            <a:picLocks/>
          </p:cNvPicPr>
          <p:nvPr>
            <p:custDataLst>
              <p:tags r:id="rId1"/>
            </p:custDataLst>
          </p:nvPr>
        </p:nvPicPr>
        <p:blipFill>
          <a:blip r:embed="rId4"/>
          <a:stretch>
            <a:fillRect/>
          </a:stretch>
        </p:blipFill>
        <p:spPr>
          <a:xfrm>
            <a:off x="190500" y="190500"/>
            <a:ext cx="11811000" cy="6477000"/>
          </a:xfrm>
          <a:prstGeom prst="rect">
            <a:avLst/>
          </a:prstGeom>
        </p:spPr>
      </p:pic>
    </p:spTree>
    <p:extLst>
      <p:ext uri="{BB962C8B-B14F-4D97-AF65-F5344CB8AC3E}">
        <p14:creationId xmlns:p14="http://schemas.microsoft.com/office/powerpoint/2010/main" val="4103663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970A18-CEE5-3FB3-D39B-3E99EFE34245}"/>
              </a:ext>
            </a:extLst>
          </p:cNvPr>
          <p:cNvPicPr>
            <a:picLocks/>
          </p:cNvPicPr>
          <p:nvPr>
            <p:custDataLst>
              <p:tags r:id="rId1"/>
            </p:custDataLst>
          </p:nvPr>
        </p:nvPicPr>
        <p:blipFill>
          <a:blip r:embed="rId4"/>
          <a:stretch>
            <a:fillRect/>
          </a:stretch>
        </p:blipFill>
        <p:spPr>
          <a:xfrm>
            <a:off x="190500" y="190500"/>
            <a:ext cx="11811000" cy="6477000"/>
          </a:xfrm>
          <a:prstGeom prst="rect">
            <a:avLst/>
          </a:prstGeom>
        </p:spPr>
      </p:pic>
    </p:spTree>
    <p:extLst>
      <p:ext uri="{BB962C8B-B14F-4D97-AF65-F5344CB8AC3E}">
        <p14:creationId xmlns:p14="http://schemas.microsoft.com/office/powerpoint/2010/main" val="1026445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D6ED76-106B-B65A-AF23-9AC303544FA4}"/>
              </a:ext>
            </a:extLst>
          </p:cNvPr>
          <p:cNvPicPr>
            <a:picLocks/>
          </p:cNvPicPr>
          <p:nvPr>
            <p:custDataLst>
              <p:tags r:id="rId1"/>
            </p:custDataLst>
          </p:nvPr>
        </p:nvPicPr>
        <p:blipFill>
          <a:blip r:embed="rId4"/>
          <a:stretch>
            <a:fillRect/>
          </a:stretch>
        </p:blipFill>
        <p:spPr>
          <a:xfrm>
            <a:off x="190500" y="190500"/>
            <a:ext cx="11811000" cy="6477000"/>
          </a:xfrm>
          <a:prstGeom prst="rect">
            <a:avLst/>
          </a:prstGeom>
        </p:spPr>
      </p:pic>
    </p:spTree>
    <p:extLst>
      <p:ext uri="{BB962C8B-B14F-4D97-AF65-F5344CB8AC3E}">
        <p14:creationId xmlns:p14="http://schemas.microsoft.com/office/powerpoint/2010/main" val="20125840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sz="quarter" idx="14"/>
              </p:nvPr>
            </p:nvSpPr>
            <p:spPr>
              <a:ln>
                <a:noFill/>
              </a:ln>
            </p:spPr>
            <p:txBody>
              <a:bodyPr>
                <a:normAutofit/>
              </a:bodyPr>
              <a:lstStyle/>
              <a:p>
                <a:pPr>
                  <a:spcAft>
                    <a:spcPts val="0"/>
                  </a:spcAft>
                </a:pPr>
                <a:r>
                  <a:rPr lang="en-US" dirty="0"/>
                  <a:t>Larger treatment estimates </a:t>
                </a:r>
                <a14:m>
                  <m:oMath xmlns:m="http://schemas.openxmlformats.org/officeDocument/2006/math">
                    <m:acc>
                      <m:accPr>
                        <m:chr m:val="̂"/>
                        <m:ctrlPr>
                          <a:rPr lang="el-GR" i="1" dirty="0">
                            <a:latin typeface="Cambria Math" panose="02040503050406030204" pitchFamily="18" charset="0"/>
                          </a:rPr>
                        </m:ctrlPr>
                      </m:accPr>
                      <m:e>
                        <m:r>
                          <a:rPr lang="el-GR" b="0" i="1" dirty="0">
                            <a:latin typeface="Cambria Math" panose="02040503050406030204" pitchFamily="18" charset="0"/>
                          </a:rPr>
                          <m:t>𝛽</m:t>
                        </m:r>
                      </m:e>
                    </m:acc>
                  </m:oMath>
                </a14:m>
                <a:r>
                  <a:rPr lang="en-US" dirty="0"/>
                  <a:t> are less likely when the true treatment effect is zero. Randomization allows us to know exactly how likely.</a:t>
                </a:r>
              </a:p>
              <a:p>
                <a:pPr>
                  <a:spcAft>
                    <a:spcPts val="1200"/>
                  </a:spcAft>
                </a:pPr>
                <a:endParaRPr lang="en-US" sz="1050" dirty="0"/>
              </a:p>
              <a:p>
                <a:r>
                  <a:rPr lang="en-US" dirty="0">
                    <a:solidFill>
                      <a:schemeClr val="accent1"/>
                    </a:solidFill>
                  </a:rPr>
                  <a:t>If it is very unlikely (less than 5% probability) that the T-C difference </a:t>
                </a:r>
                <a:br>
                  <a:rPr lang="en-US" dirty="0">
                    <a:solidFill>
                      <a:schemeClr val="accent1"/>
                    </a:solidFill>
                  </a:rPr>
                </a:br>
                <a:r>
                  <a:rPr lang="en-US" dirty="0">
                    <a:solidFill>
                      <a:schemeClr val="accent1"/>
                    </a:solidFill>
                  </a:rPr>
                  <a:t>is solely due to chance: </a:t>
                </a:r>
              </a:p>
              <a:p>
                <a:pPr lvl="1"/>
                <a:r>
                  <a:rPr lang="en-US" dirty="0"/>
                  <a:t>“We can reject the null hypothesis.”</a:t>
                </a:r>
              </a:p>
              <a:p>
                <a:pPr lvl="1">
                  <a:spcAft>
                    <a:spcPts val="0"/>
                  </a:spcAft>
                </a:pPr>
                <a:r>
                  <a:rPr lang="en-US" dirty="0"/>
                  <a:t>“The program has a statistically significant impact.”</a:t>
                </a:r>
                <a:br>
                  <a:rPr lang="en-US" dirty="0"/>
                </a:br>
                <a:endParaRPr lang="en-US" dirty="0"/>
              </a:p>
              <a:p>
                <a:r>
                  <a:rPr lang="en-US" b="1" dirty="0"/>
                  <a:t>Note: </a:t>
                </a:r>
                <a:r>
                  <a:rPr lang="en-US" dirty="0">
                    <a:solidFill>
                      <a:schemeClr val="accent2"/>
                    </a:solidFill>
                  </a:rPr>
                  <a:t>conservative approach</a:t>
                </a:r>
                <a:r>
                  <a:rPr lang="en-US" dirty="0"/>
                  <a:t>. It may be more likely than not that the program worked (a more than 50% chance that the null is not correct), but there may still be no statistically significant impact.</a:t>
                </a:r>
              </a:p>
              <a:p>
                <a:r>
                  <a:rPr lang="en-US" b="1" dirty="0"/>
                  <a:t>Emphasis is on avoiding false positives (Type I error).</a:t>
                </a:r>
              </a:p>
            </p:txBody>
          </p:sp>
        </mc:Choice>
        <mc:Fallback xmlns="">
          <p:sp>
            <p:nvSpPr>
              <p:cNvPr id="2" name="Content Placeholder 1"/>
              <p:cNvSpPr>
                <a:spLocks noGrp="1" noRot="1" noChangeAspect="1" noMove="1" noResize="1" noEditPoints="1" noAdjustHandles="1" noChangeArrowheads="1" noChangeShapeType="1" noTextEdit="1"/>
              </p:cNvSpPr>
              <p:nvPr>
                <p:ph sz="quarter" idx="14"/>
              </p:nvPr>
            </p:nvSpPr>
            <p:spPr>
              <a:blipFill>
                <a:blip r:embed="rId4"/>
                <a:stretch>
                  <a:fillRect l="-694" t="-538"/>
                </a:stretch>
              </a:blipFill>
              <a:ln>
                <a:noFill/>
              </a:ln>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Hypothesis testing: Summary and conclusions</a:t>
            </a:r>
          </a:p>
        </p:txBody>
      </p:sp>
      <p:sp>
        <p:nvSpPr>
          <p:cNvPr id="7" name="Slide Number Placeholder 6"/>
          <p:cNvSpPr>
            <a:spLocks noGrp="1"/>
          </p:cNvSpPr>
          <p:nvPr>
            <p:ph type="sldNum" sz="quarter" idx="4"/>
          </p:nvPr>
        </p:nvSpPr>
        <p:spPr/>
        <p:txBody>
          <a:bodyPr/>
          <a:lstStyle/>
          <a:p>
            <a:fld id="{2ECB1696-1F23-9849-960D-916B9EF0C8D4}" type="slidenum">
              <a:rPr lang="en-US" smtClean="0"/>
              <a:pPr/>
              <a:t>47</a:t>
            </a:fld>
            <a:endParaRPr lang="en-US" dirty="0"/>
          </a:p>
        </p:txBody>
      </p:sp>
    </p:spTree>
    <p:custDataLst>
      <p:tags r:id="rId1"/>
    </p:custDataLst>
    <p:extLst>
      <p:ext uri="{BB962C8B-B14F-4D97-AF65-F5344CB8AC3E}">
        <p14:creationId xmlns:p14="http://schemas.microsoft.com/office/powerpoint/2010/main" val="1443657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96F67A-C527-CF46-80D0-BB66B92328D3}"/>
              </a:ext>
            </a:extLst>
          </p:cNvPr>
          <p:cNvSpPr>
            <a:spLocks noGrp="1"/>
          </p:cNvSpPr>
          <p:nvPr>
            <p:ph type="body" sz="quarter" idx="10"/>
          </p:nvPr>
        </p:nvSpPr>
        <p:spPr>
          <a:xfrm>
            <a:off x="609600" y="1472338"/>
            <a:ext cx="8607272" cy="4937987"/>
          </a:xfrm>
        </p:spPr>
        <p:txBody>
          <a:bodyPr anchor="t">
            <a:normAutofit/>
          </a:bodyPr>
          <a:lstStyle/>
          <a:p>
            <a:r>
              <a:rPr lang="en-US" sz="2800" dirty="0">
                <a:solidFill>
                  <a:schemeClr val="tx2"/>
                </a:solidFill>
              </a:rPr>
              <a:t>True and Estimated Treatment Effect</a:t>
            </a:r>
          </a:p>
          <a:p>
            <a:r>
              <a:rPr lang="en-US" sz="2800" dirty="0">
                <a:solidFill>
                  <a:schemeClr val="tx2"/>
                </a:solidFill>
              </a:rPr>
              <a:t>Distribution of Treatment Effect Estimates</a:t>
            </a:r>
          </a:p>
          <a:p>
            <a:r>
              <a:rPr lang="en-US" sz="2800" dirty="0">
                <a:solidFill>
                  <a:schemeClr val="tx2"/>
                </a:solidFill>
              </a:rPr>
              <a:t>Hypothesis Testing</a:t>
            </a:r>
          </a:p>
          <a:p>
            <a:r>
              <a:rPr lang="en-US" sz="2800" b="1" dirty="0">
                <a:solidFill>
                  <a:schemeClr val="accent2"/>
                </a:solidFill>
              </a:rPr>
              <a:t>Statistical Power and Sample Size</a:t>
            </a:r>
          </a:p>
          <a:p>
            <a:r>
              <a:rPr lang="en-US" sz="2800" dirty="0">
                <a:solidFill>
                  <a:schemeClr val="tx2"/>
                </a:solidFill>
              </a:rPr>
              <a:t>Power in Clustered Designs</a:t>
            </a:r>
          </a:p>
          <a:p>
            <a:r>
              <a:rPr lang="en-US" sz="2800" dirty="0">
                <a:solidFill>
                  <a:schemeClr val="tx2"/>
                </a:solidFill>
              </a:rPr>
              <a:t>Calculating Power in Practice</a:t>
            </a:r>
          </a:p>
          <a:p>
            <a:endParaRPr lang="en-US" sz="2800" dirty="0"/>
          </a:p>
        </p:txBody>
      </p:sp>
      <p:sp>
        <p:nvSpPr>
          <p:cNvPr id="4" name="Title 4">
            <a:extLst>
              <a:ext uri="{FF2B5EF4-FFF2-40B4-BE49-F238E27FC236}">
                <a16:creationId xmlns:a16="http://schemas.microsoft.com/office/drawing/2014/main" id="{41DE85CC-9BCA-F242-805E-4C293113173E}"/>
              </a:ext>
            </a:extLst>
          </p:cNvPr>
          <p:cNvSpPr txBox="1">
            <a:spLocks/>
          </p:cNvSpPr>
          <p:nvPr/>
        </p:nvSpPr>
        <p:spPr>
          <a:xfrm>
            <a:off x="609600" y="195072"/>
            <a:ext cx="9123336" cy="1158240"/>
          </a:xfrm>
          <a:prstGeom prst="rect">
            <a:avLst/>
          </a:prstGeom>
        </p:spPr>
        <p:txBody>
          <a:bodyPr anchor="ctr">
            <a:noAutofit/>
          </a:bodyPr>
          <a:lstStyle>
            <a:lvl1pPr algn="l" defTabSz="609585" rtl="0" eaLnBrk="1" latinLnBrk="0" hangingPunct="1">
              <a:spcBef>
                <a:spcPct val="0"/>
              </a:spcBef>
              <a:buNone/>
              <a:defRPr sz="3200" u="none" kern="1200" cap="none" spc="0" baseline="0">
                <a:solidFill>
                  <a:schemeClr val="accent1"/>
                </a:solidFill>
                <a:latin typeface="+mj-lt"/>
                <a:ea typeface="+mj-ea"/>
                <a:cs typeface="+mj-cs"/>
              </a:defRPr>
            </a:lvl1pPr>
          </a:lstStyle>
          <a:p>
            <a:r>
              <a:rPr lang="en-US" dirty="0">
                <a:latin typeface="Fira Sans Condensed Black" panose="020B0A03050000020004" pitchFamily="34" charset="0"/>
              </a:rPr>
              <a:t>Outline</a:t>
            </a:r>
          </a:p>
        </p:txBody>
      </p:sp>
    </p:spTree>
    <p:extLst>
      <p:ext uri="{BB962C8B-B14F-4D97-AF65-F5344CB8AC3E}">
        <p14:creationId xmlns:p14="http://schemas.microsoft.com/office/powerpoint/2010/main" val="38514457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04262-3ABE-604C-9A4F-F060A791EB04}"/>
              </a:ext>
            </a:extLst>
          </p:cNvPr>
          <p:cNvSpPr>
            <a:spLocks noGrp="1"/>
          </p:cNvSpPr>
          <p:nvPr>
            <p:ph type="title"/>
          </p:nvPr>
        </p:nvSpPr>
        <p:spPr/>
        <p:txBody>
          <a:bodyPr/>
          <a:lstStyle/>
          <a:p>
            <a:r>
              <a:rPr lang="en-US" dirty="0"/>
              <a:t>Definition: Type II error and statistical power</a:t>
            </a:r>
          </a:p>
        </p:txBody>
      </p:sp>
      <p:sp>
        <p:nvSpPr>
          <p:cNvPr id="4" name="Slide Number Placeholder 3">
            <a:extLst>
              <a:ext uri="{FF2B5EF4-FFF2-40B4-BE49-F238E27FC236}">
                <a16:creationId xmlns:a16="http://schemas.microsoft.com/office/drawing/2014/main" id="{5E63130D-2B41-044E-A97E-24F91AA46AA1}"/>
              </a:ext>
            </a:extLst>
          </p:cNvPr>
          <p:cNvSpPr>
            <a:spLocks noGrp="1"/>
          </p:cNvSpPr>
          <p:nvPr>
            <p:ph type="sldNum" sz="quarter" idx="4"/>
          </p:nvPr>
        </p:nvSpPr>
        <p:spPr/>
        <p:txBody>
          <a:bodyPr/>
          <a:lstStyle/>
          <a:p>
            <a:fld id="{2ECB1696-1F23-9849-960D-916B9EF0C8D4}" type="slidenum">
              <a:rPr lang="en-US" smtClean="0"/>
              <a:pPr/>
              <a:t>49</a:t>
            </a:fld>
            <a:endParaRPr lang="en-US" dirty="0"/>
          </a:p>
        </p:txBody>
      </p:sp>
      <p:graphicFrame>
        <p:nvGraphicFramePr>
          <p:cNvPr id="5" name="Table 4">
            <a:extLst>
              <a:ext uri="{FF2B5EF4-FFF2-40B4-BE49-F238E27FC236}">
                <a16:creationId xmlns:a16="http://schemas.microsoft.com/office/drawing/2014/main" id="{3C1F6937-266C-224C-9270-052CB0FE7416}"/>
              </a:ext>
            </a:extLst>
          </p:cNvPr>
          <p:cNvGraphicFramePr>
            <a:graphicFrameLocks noGrp="1"/>
          </p:cNvGraphicFramePr>
          <p:nvPr>
            <p:extLst>
              <p:ext uri="{D42A27DB-BD31-4B8C-83A1-F6EECF244321}">
                <p14:modId xmlns:p14="http://schemas.microsoft.com/office/powerpoint/2010/main" val="1160469479"/>
              </p:ext>
            </p:extLst>
          </p:nvPr>
        </p:nvGraphicFramePr>
        <p:xfrm>
          <a:off x="700911" y="1483595"/>
          <a:ext cx="10792750" cy="1736440"/>
        </p:xfrm>
        <a:graphic>
          <a:graphicData uri="http://schemas.openxmlformats.org/drawingml/2006/table">
            <a:tbl>
              <a:tblPr firstRow="1" bandRow="1">
                <a:tableStyleId>{5C22544A-7EE6-4342-B048-85BDC9FD1C3A}</a:tableStyleId>
              </a:tblPr>
              <a:tblGrid>
                <a:gridCol w="10792750">
                  <a:extLst>
                    <a:ext uri="{9D8B030D-6E8A-4147-A177-3AD203B41FA5}">
                      <a16:colId xmlns:a16="http://schemas.microsoft.com/office/drawing/2014/main" val="2579712724"/>
                    </a:ext>
                  </a:extLst>
                </a:gridCol>
              </a:tblGrid>
              <a:tr h="545230">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2200" b="1" dirty="0">
                          <a:latin typeface="Fira Sans Condensed Black" panose="020B0A03050000020004" pitchFamily="34" charset="0"/>
                        </a:rPr>
                        <a:t>Type II error (false negative)</a:t>
                      </a:r>
                    </a:p>
                  </a:txBody>
                  <a:tcPr marL="182880" marR="182880" anchor="ctr"/>
                </a:tc>
                <a:extLst>
                  <a:ext uri="{0D108BD9-81ED-4DB2-BD59-A6C34878D82A}">
                    <a16:rowId xmlns:a16="http://schemas.microsoft.com/office/drawing/2014/main" val="44582349"/>
                  </a:ext>
                </a:extLst>
              </a:tr>
              <a:tr h="1191210">
                <a:tc>
                  <a:txBody>
                    <a:bodyPr/>
                    <a:lstStyle/>
                    <a:p>
                      <a:pPr marL="0" lvl="0" indent="0">
                        <a:spcAft>
                          <a:spcPts val="1200"/>
                        </a:spcAft>
                        <a:buFont typeface="Arial" panose="020B0604020202020204" pitchFamily="34" charset="0"/>
                        <a:buNone/>
                      </a:pPr>
                      <a:r>
                        <a:rPr lang="en-US" sz="2200" dirty="0">
                          <a:latin typeface="Fira Sans Condensed Black" panose="020B0A03050000020004" pitchFamily="34" charset="0"/>
                        </a:rPr>
                        <a:t>The probability of falsely concluding that there is no treatment effect.</a:t>
                      </a:r>
                    </a:p>
                    <a:p>
                      <a:pPr marL="0" lvl="0" indent="0">
                        <a:spcAft>
                          <a:spcPts val="1200"/>
                        </a:spcAft>
                        <a:buFont typeface="Arial" panose="020B0604020202020204" pitchFamily="34" charset="0"/>
                        <a:buNone/>
                      </a:pPr>
                      <a:r>
                        <a:rPr lang="en-US" sz="2200" dirty="0">
                          <a:latin typeface="Fira Sans Condensed" panose="020B0503050000020004" pitchFamily="34" charset="0"/>
                        </a:rPr>
                        <a:t>The probability of not rejecting the null hypothesis (H0), even if it is false.</a:t>
                      </a:r>
                    </a:p>
                  </a:txBody>
                  <a:tcPr marL="182880" marR="182880" marT="91440" marB="91440"/>
                </a:tc>
                <a:extLst>
                  <a:ext uri="{0D108BD9-81ED-4DB2-BD59-A6C34878D82A}">
                    <a16:rowId xmlns:a16="http://schemas.microsoft.com/office/drawing/2014/main" val="1698390171"/>
                  </a:ext>
                </a:extLst>
              </a:tr>
            </a:tbl>
          </a:graphicData>
        </a:graphic>
      </p:graphicFrame>
      <p:graphicFrame>
        <p:nvGraphicFramePr>
          <p:cNvPr id="14" name="Table 13">
            <a:extLst>
              <a:ext uri="{FF2B5EF4-FFF2-40B4-BE49-F238E27FC236}">
                <a16:creationId xmlns:a16="http://schemas.microsoft.com/office/drawing/2014/main" id="{FD0E85D7-A57F-FD4D-B736-C64CFD6EDFDF}"/>
              </a:ext>
            </a:extLst>
          </p:cNvPr>
          <p:cNvGraphicFramePr>
            <a:graphicFrameLocks noGrp="1"/>
          </p:cNvGraphicFramePr>
          <p:nvPr>
            <p:extLst>
              <p:ext uri="{D42A27DB-BD31-4B8C-83A1-F6EECF244321}">
                <p14:modId xmlns:p14="http://schemas.microsoft.com/office/powerpoint/2010/main" val="4094046529"/>
              </p:ext>
            </p:extLst>
          </p:nvPr>
        </p:nvGraphicFramePr>
        <p:xfrm>
          <a:off x="700911" y="3881438"/>
          <a:ext cx="10792750" cy="1736440"/>
        </p:xfrm>
        <a:graphic>
          <a:graphicData uri="http://schemas.openxmlformats.org/drawingml/2006/table">
            <a:tbl>
              <a:tblPr firstRow="1" bandRow="1">
                <a:tableStyleId>{5C22544A-7EE6-4342-B048-85BDC9FD1C3A}</a:tableStyleId>
              </a:tblPr>
              <a:tblGrid>
                <a:gridCol w="10792750">
                  <a:extLst>
                    <a:ext uri="{9D8B030D-6E8A-4147-A177-3AD203B41FA5}">
                      <a16:colId xmlns:a16="http://schemas.microsoft.com/office/drawing/2014/main" val="2579712724"/>
                    </a:ext>
                  </a:extLst>
                </a:gridCol>
              </a:tblGrid>
              <a:tr h="545230">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2200" b="1" dirty="0">
                          <a:latin typeface="Fira Sans Condensed Black" panose="020B0A03050000020004" pitchFamily="34" charset="0"/>
                        </a:rPr>
                        <a:t>Statistical Power</a:t>
                      </a:r>
                    </a:p>
                  </a:txBody>
                  <a:tcPr marL="182880" marR="182880" anchor="ctr"/>
                </a:tc>
                <a:extLst>
                  <a:ext uri="{0D108BD9-81ED-4DB2-BD59-A6C34878D82A}">
                    <a16:rowId xmlns:a16="http://schemas.microsoft.com/office/drawing/2014/main" val="44582349"/>
                  </a:ext>
                </a:extLst>
              </a:tr>
              <a:tr h="1191210">
                <a:tc>
                  <a:txBody>
                    <a:bodyPr/>
                    <a:lstStyle/>
                    <a:p>
                      <a:pPr marL="0" lvl="0" indent="0">
                        <a:spcAft>
                          <a:spcPts val="1200"/>
                        </a:spcAft>
                        <a:buFont typeface="Arial" panose="020B0604020202020204" pitchFamily="34" charset="0"/>
                        <a:buNone/>
                      </a:pPr>
                      <a:r>
                        <a:rPr lang="en-US" sz="2200" dirty="0">
                          <a:latin typeface="Fira Sans Condensed Black" panose="020B0A03050000020004" pitchFamily="34" charset="0"/>
                        </a:rPr>
                        <a:t>The probability of a correct positive.</a:t>
                      </a:r>
                    </a:p>
                    <a:p>
                      <a:pPr marL="0" lvl="0" indent="0">
                        <a:spcAft>
                          <a:spcPts val="1200"/>
                        </a:spcAft>
                        <a:buFont typeface="Arial" panose="020B0604020202020204" pitchFamily="34" charset="0"/>
                        <a:buNone/>
                      </a:pPr>
                      <a:r>
                        <a:rPr lang="en-US" sz="2200" dirty="0">
                          <a:latin typeface="Fira Sans Condensed" panose="020B0503050000020004" pitchFamily="34" charset="0"/>
                        </a:rPr>
                        <a:t>The probability of avoiding a Type II error.</a:t>
                      </a:r>
                    </a:p>
                  </a:txBody>
                  <a:tcPr marL="182880" marR="182880" marT="91440" marB="91440"/>
                </a:tc>
                <a:extLst>
                  <a:ext uri="{0D108BD9-81ED-4DB2-BD59-A6C34878D82A}">
                    <a16:rowId xmlns:a16="http://schemas.microsoft.com/office/drawing/2014/main" val="1698390171"/>
                  </a:ext>
                </a:extLst>
              </a:tr>
            </a:tbl>
          </a:graphicData>
        </a:graphic>
      </p:graphicFrame>
      <p:sp>
        <p:nvSpPr>
          <p:cNvPr id="15" name="TextBox 14">
            <a:extLst>
              <a:ext uri="{FF2B5EF4-FFF2-40B4-BE49-F238E27FC236}">
                <a16:creationId xmlns:a16="http://schemas.microsoft.com/office/drawing/2014/main" id="{885149A7-EC22-AD4B-B4F4-154A282586D4}"/>
              </a:ext>
            </a:extLst>
          </p:cNvPr>
          <p:cNvSpPr txBox="1"/>
          <p:nvPr/>
        </p:nvSpPr>
        <p:spPr>
          <a:xfrm>
            <a:off x="711479" y="5697814"/>
            <a:ext cx="10732809" cy="369332"/>
          </a:xfrm>
          <a:prstGeom prst="rect">
            <a:avLst/>
          </a:prstGeom>
          <a:noFill/>
        </p:spPr>
        <p:txBody>
          <a:bodyPr wrap="square" rtlCol="0">
            <a:spAutoFit/>
          </a:bodyPr>
          <a:lstStyle/>
          <a:p>
            <a:r>
              <a:rPr lang="en-US" i="1" dirty="0">
                <a:latin typeface="Fira Sans Condensed Black" panose="020B0A03050000020004" pitchFamily="34" charset="0"/>
              </a:rPr>
              <a:t>Typically, we aim for </a:t>
            </a:r>
            <a:r>
              <a:rPr lang="en-US" i="1" dirty="0">
                <a:solidFill>
                  <a:schemeClr val="accent2"/>
                </a:solidFill>
                <a:latin typeface="Fira Sans Condensed Black" panose="020B0A03050000020004" pitchFamily="34" charset="0"/>
              </a:rPr>
              <a:t>80% power </a:t>
            </a:r>
            <a:r>
              <a:rPr lang="en-US" i="1" dirty="0">
                <a:latin typeface="Fira Sans Condensed Black" panose="020B0A03050000020004" pitchFamily="34" charset="0"/>
              </a:rPr>
              <a:t>(some aim for 90%)</a:t>
            </a:r>
          </a:p>
        </p:txBody>
      </p:sp>
    </p:spTree>
    <p:extLst>
      <p:ext uri="{BB962C8B-B14F-4D97-AF65-F5344CB8AC3E}">
        <p14:creationId xmlns:p14="http://schemas.microsoft.com/office/powerpoint/2010/main" val="3055272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77BD7D-AC36-8DBC-EF9F-CB79E6E337A1}"/>
              </a:ext>
            </a:extLst>
          </p:cNvPr>
          <p:cNvSpPr>
            <a:spLocks noGrp="1"/>
          </p:cNvSpPr>
          <p:nvPr>
            <p:ph type="body" idx="1"/>
          </p:nvPr>
        </p:nvSpPr>
        <p:spPr/>
        <p:txBody>
          <a:bodyPr/>
          <a:lstStyle/>
          <a:p>
            <a:pPr marL="114300" indent="0">
              <a:buNone/>
            </a:pPr>
            <a:r>
              <a:rPr lang="en-US" dirty="0"/>
              <a:t>Today’s slide deck builds on my presentation at J-PAL South Asia’s 2019 Executive Education training course, in New Delhi, India. </a:t>
            </a:r>
          </a:p>
          <a:p>
            <a:pPr marL="114300" indent="0">
              <a:buNone/>
            </a:pPr>
            <a:endParaRPr lang="en-US" dirty="0"/>
          </a:p>
          <a:p>
            <a:pPr marL="114300" indent="0">
              <a:buNone/>
            </a:pPr>
            <a:r>
              <a:rPr lang="en-US" dirty="0"/>
              <a:t>Thanks to Rachel </a:t>
            </a:r>
            <a:r>
              <a:rPr lang="en-US" dirty="0" err="1"/>
              <a:t>Glennerster</a:t>
            </a:r>
            <a:r>
              <a:rPr lang="en-US" dirty="0"/>
              <a:t>, Anja </a:t>
            </a:r>
            <a:r>
              <a:rPr lang="en-US" dirty="0" err="1"/>
              <a:t>Sautmann</a:t>
            </a:r>
            <a:r>
              <a:rPr lang="en-US" dirty="0"/>
              <a:t>, and other colleagues at J-PAL for previous versions.</a:t>
            </a:r>
          </a:p>
        </p:txBody>
      </p:sp>
      <p:sp>
        <p:nvSpPr>
          <p:cNvPr id="3" name="Title 2">
            <a:extLst>
              <a:ext uri="{FF2B5EF4-FFF2-40B4-BE49-F238E27FC236}">
                <a16:creationId xmlns:a16="http://schemas.microsoft.com/office/drawing/2014/main" id="{7B91F6E9-8D6B-9A23-5CE8-B99E4DC6F384}"/>
              </a:ext>
            </a:extLst>
          </p:cNvPr>
          <p:cNvSpPr>
            <a:spLocks noGrp="1"/>
          </p:cNvSpPr>
          <p:nvPr>
            <p:ph type="title"/>
          </p:nvPr>
        </p:nvSpPr>
        <p:spPr/>
        <p:txBody>
          <a:bodyPr/>
          <a:lstStyle/>
          <a:p>
            <a:r>
              <a:rPr lang="en-US" dirty="0"/>
              <a:t>Acknowledgment</a:t>
            </a:r>
          </a:p>
        </p:txBody>
      </p:sp>
      <p:sp>
        <p:nvSpPr>
          <p:cNvPr id="5" name="Slide Number Placeholder 4">
            <a:extLst>
              <a:ext uri="{FF2B5EF4-FFF2-40B4-BE49-F238E27FC236}">
                <a16:creationId xmlns:a16="http://schemas.microsoft.com/office/drawing/2014/main" id="{41B6FF19-F195-946B-D823-4E89F56ABF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latin typeface="Fira Sans Condensed Black" panose="020B0A03050000020004" pitchFamily="34" charset="0"/>
              </a:rPr>
              <a:t>5</a:t>
            </a:fld>
            <a:endParaRPr lang="en-US" dirty="0">
              <a:latin typeface="Fira Sans Condensed Black" panose="020B0A03050000020004" pitchFamily="34" charset="0"/>
            </a:endParaRPr>
          </a:p>
        </p:txBody>
      </p:sp>
    </p:spTree>
    <p:extLst>
      <p:ext uri="{BB962C8B-B14F-4D97-AF65-F5344CB8AC3E}">
        <p14:creationId xmlns:p14="http://schemas.microsoft.com/office/powerpoint/2010/main" val="1591922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0AC5022-E68F-F13B-5EF8-0F0DC0DCBD73}"/>
              </a:ext>
            </a:extLst>
          </p:cNvPr>
          <p:cNvSpPr>
            <a:spLocks noGrp="1"/>
          </p:cNvSpPr>
          <p:nvPr>
            <p:ph type="sldNum" sz="quarter" idx="4294967295"/>
          </p:nvPr>
        </p:nvSpPr>
        <p:spPr>
          <a:xfrm>
            <a:off x="11055350" y="6446838"/>
            <a:ext cx="1136650" cy="222250"/>
          </a:xfrm>
        </p:spPr>
        <p:txBody>
          <a:bodyPr/>
          <a:lstStyle/>
          <a:p>
            <a:fld id="{0779D613-B626-FC4E-B492-0D04F592EFCF}" type="slidenum">
              <a:rPr lang="en-US" smtClean="0"/>
              <a:t>50</a:t>
            </a:fld>
            <a:endParaRPr lang="en-US"/>
          </a:p>
        </p:txBody>
      </p:sp>
      <p:pic>
        <p:nvPicPr>
          <p:cNvPr id="2050" name="Picture 2">
            <a:extLst>
              <a:ext uri="{FF2B5EF4-FFF2-40B4-BE49-F238E27FC236}">
                <a16:creationId xmlns:a16="http://schemas.microsoft.com/office/drawing/2014/main" id="{7951D60D-3ABB-6349-5BFA-96CFCBD81B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2775"/>
            <a:ext cx="12192000" cy="563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93867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ontent Placeholder 19">
            <a:extLst>
              <a:ext uri="{FF2B5EF4-FFF2-40B4-BE49-F238E27FC236}">
                <a16:creationId xmlns:a16="http://schemas.microsoft.com/office/drawing/2014/main" id="{B6141713-E71F-BB46-BB3F-9F942FAE5C20}"/>
              </a:ext>
            </a:extLst>
          </p:cNvPr>
          <p:cNvGraphicFramePr>
            <a:graphicFrameLocks noGrp="1"/>
          </p:cNvGraphicFramePr>
          <p:nvPr>
            <p:ph idx="1"/>
            <p:extLst>
              <p:ext uri="{D42A27DB-BD31-4B8C-83A1-F6EECF244321}">
                <p14:modId xmlns:p14="http://schemas.microsoft.com/office/powerpoint/2010/main" val="2759207163"/>
              </p:ext>
            </p:extLst>
          </p:nvPr>
        </p:nvGraphicFramePr>
        <p:xfrm>
          <a:off x="609600" y="1479550"/>
          <a:ext cx="10972800" cy="4240213"/>
        </p:xfrm>
        <a:graphic>
          <a:graphicData uri="http://schemas.openxmlformats.org/drawingml/2006/chart">
            <c:chart xmlns:c="http://schemas.openxmlformats.org/drawingml/2006/chart" xmlns:r="http://schemas.openxmlformats.org/officeDocument/2006/relationships" r:id="rId4"/>
          </a:graphicData>
        </a:graphic>
      </p:graphicFrame>
      <p:sp>
        <p:nvSpPr>
          <p:cNvPr id="2" name="Title 1"/>
          <p:cNvSpPr>
            <a:spLocks noGrp="1"/>
          </p:cNvSpPr>
          <p:nvPr>
            <p:ph type="title"/>
          </p:nvPr>
        </p:nvSpPr>
        <p:spPr/>
        <p:txBody>
          <a:bodyPr/>
          <a:lstStyle/>
          <a:p>
            <a:r>
              <a:rPr lang="en-US" dirty="0"/>
              <a:t>If the true effect was </a:t>
            </a:r>
            <a:r>
              <a:rPr lang="el-GR" i="1" dirty="0"/>
              <a:t>β</a:t>
            </a:r>
            <a:r>
              <a:rPr lang="en-US" i="1" dirty="0"/>
              <a:t>…</a:t>
            </a:r>
            <a:r>
              <a:rPr lang="en-US" dirty="0"/>
              <a:t>  </a:t>
            </a:r>
          </a:p>
        </p:txBody>
      </p:sp>
      <p:sp>
        <p:nvSpPr>
          <p:cNvPr id="3" name="Text Placeholder 2"/>
          <p:cNvSpPr>
            <a:spLocks noGrp="1"/>
          </p:cNvSpPr>
          <p:nvPr>
            <p:ph type="body" sz="quarter" idx="10"/>
          </p:nvPr>
        </p:nvSpPr>
        <p:spPr/>
        <p:txBody>
          <a:bodyPr>
            <a:normAutofit/>
          </a:bodyPr>
          <a:lstStyle/>
          <a:p>
            <a:r>
              <a:rPr lang="en-US" dirty="0"/>
              <a:t>The distribution of treatment effect estimates is given by </a:t>
            </a:r>
            <a:r>
              <a:rPr lang="en-US" sz="2400" dirty="0">
                <a:ea typeface="Century Gothic" charset="0"/>
                <a:cs typeface="Century Gothic" charset="0"/>
              </a:rPr>
              <a:t>H</a:t>
            </a:r>
            <a:r>
              <a:rPr lang="en-US" sz="2400" baseline="-25000" dirty="0">
                <a:ea typeface="Century Gothic" charset="0"/>
                <a:cs typeface="Century Gothic" charset="0"/>
              </a:rPr>
              <a:t>β</a:t>
            </a:r>
            <a:r>
              <a:rPr lang="en-US" sz="2400" dirty="0">
                <a:ea typeface="Century Gothic" charset="0"/>
                <a:cs typeface="Century Gothic" charset="0"/>
              </a:rPr>
              <a:t>.</a:t>
            </a:r>
            <a:endParaRPr lang="en-US" sz="2400" baseline="-25000" dirty="0">
              <a:ea typeface="Century Gothic" charset="0"/>
              <a:cs typeface="Century Gothic" charset="0"/>
            </a:endParaRPr>
          </a:p>
        </p:txBody>
      </p:sp>
      <p:sp>
        <p:nvSpPr>
          <p:cNvPr id="5" name="TextBox 4"/>
          <p:cNvSpPr txBox="1"/>
          <p:nvPr/>
        </p:nvSpPr>
        <p:spPr>
          <a:xfrm>
            <a:off x="3039441" y="2765648"/>
            <a:ext cx="914400" cy="707886"/>
          </a:xfrm>
          <a:prstGeom prst="rect">
            <a:avLst/>
          </a:prstGeom>
          <a:noFill/>
        </p:spPr>
        <p:txBody>
          <a:bodyPr wrap="square" rtlCol="0">
            <a:spAutoFit/>
          </a:bodyPr>
          <a:lstStyle/>
          <a:p>
            <a:r>
              <a:rPr lang="en-US" sz="4000" dirty="0">
                <a:solidFill>
                  <a:schemeClr val="accent1"/>
                </a:solidFill>
                <a:latin typeface="Fira Sans Condensed Black" panose="020B0A03050000020004" pitchFamily="34" charset="0"/>
                <a:ea typeface="Century Gothic" charset="0"/>
                <a:cs typeface="Century Gothic" charset="0"/>
              </a:rPr>
              <a:t>H</a:t>
            </a:r>
            <a:r>
              <a:rPr lang="en-US" sz="4000" baseline="-25000" dirty="0">
                <a:solidFill>
                  <a:schemeClr val="accent1"/>
                </a:solidFill>
                <a:latin typeface="Fira Sans Condensed Black" panose="020B0A03050000020004" pitchFamily="34" charset="0"/>
                <a:ea typeface="Century Gothic" charset="0"/>
                <a:cs typeface="Century Gothic" charset="0"/>
              </a:rPr>
              <a:t>0</a:t>
            </a:r>
          </a:p>
        </p:txBody>
      </p:sp>
      <p:sp>
        <p:nvSpPr>
          <p:cNvPr id="6" name="TextBox 5"/>
          <p:cNvSpPr txBox="1"/>
          <p:nvPr/>
        </p:nvSpPr>
        <p:spPr>
          <a:xfrm>
            <a:off x="9308705" y="2765648"/>
            <a:ext cx="914400" cy="707886"/>
          </a:xfrm>
          <a:prstGeom prst="rect">
            <a:avLst/>
          </a:prstGeom>
          <a:noFill/>
        </p:spPr>
        <p:txBody>
          <a:bodyPr wrap="square" rtlCol="0">
            <a:spAutoFit/>
          </a:bodyPr>
          <a:lstStyle/>
          <a:p>
            <a:r>
              <a:rPr lang="en-US" sz="4000" dirty="0">
                <a:solidFill>
                  <a:schemeClr val="accent2"/>
                </a:solidFill>
                <a:latin typeface="Fira Sans Condensed Black" panose="020B0A03050000020004" pitchFamily="34" charset="0"/>
                <a:ea typeface="Century Gothic" charset="0"/>
                <a:cs typeface="Century Gothic" charset="0"/>
              </a:rPr>
              <a:t>H</a:t>
            </a:r>
            <a:r>
              <a:rPr lang="en-US" sz="4000" baseline="-25000" dirty="0">
                <a:solidFill>
                  <a:schemeClr val="accent2"/>
                </a:solidFill>
                <a:latin typeface="Fira Sans Condensed Black" panose="020B0A03050000020004" pitchFamily="34" charset="0"/>
                <a:ea typeface="Century Gothic" charset="0"/>
                <a:cs typeface="Century Gothic" charset="0"/>
              </a:rPr>
              <a:t>β</a:t>
            </a:r>
          </a:p>
        </p:txBody>
      </p:sp>
      <p:cxnSp>
        <p:nvCxnSpPr>
          <p:cNvPr id="7" name="Straight Connector 6"/>
          <p:cNvCxnSpPr/>
          <p:nvPr/>
        </p:nvCxnSpPr>
        <p:spPr>
          <a:xfrm>
            <a:off x="8896557" y="1975380"/>
            <a:ext cx="422787" cy="0"/>
          </a:xfrm>
          <a:prstGeom prst="line">
            <a:avLst/>
          </a:prstGeom>
          <a:ln>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8898195" y="2308448"/>
            <a:ext cx="422787" cy="0"/>
          </a:xfrm>
          <a:prstGeom prst="line">
            <a:avLst/>
          </a:prstGeom>
          <a:ln>
            <a:tailEnd type="none"/>
          </a:ln>
          <a:effectLst/>
        </p:spPr>
        <p:style>
          <a:lnRef idx="2">
            <a:schemeClr val="accent2"/>
          </a:lnRef>
          <a:fillRef idx="0">
            <a:schemeClr val="accent2"/>
          </a:fillRef>
          <a:effectRef idx="1">
            <a:schemeClr val="accent2"/>
          </a:effectRef>
          <a:fontRef idx="minor">
            <a:schemeClr val="tx1"/>
          </a:fontRef>
        </p:style>
      </p:cxnSp>
      <p:cxnSp>
        <p:nvCxnSpPr>
          <p:cNvPr id="13" name="Straight Connector 12"/>
          <p:cNvCxnSpPr>
            <a:cxnSpLocks/>
          </p:cNvCxnSpPr>
          <p:nvPr/>
        </p:nvCxnSpPr>
        <p:spPr>
          <a:xfrm>
            <a:off x="8898194" y="2583030"/>
            <a:ext cx="0" cy="0"/>
          </a:xfrm>
          <a:prstGeom prst="line">
            <a:avLst/>
          </a:prstGeom>
          <a:ln w="3175">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9308705" y="1825516"/>
            <a:ext cx="1096265" cy="245835"/>
          </a:xfrm>
          <a:prstGeom prst="rect">
            <a:avLst/>
          </a:prstGeom>
          <a:effectLst/>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dirty="0">
                <a:ln w="0"/>
                <a:solidFill>
                  <a:schemeClr val="accent1"/>
                </a:solidFill>
                <a:latin typeface="Fira Sans Condensed Black" panose="020B0A03050000020004" pitchFamily="34" charset="0"/>
              </a:rPr>
              <a:t>True effect=0</a:t>
            </a:r>
            <a:endParaRPr lang="en-US" sz="1400" baseline="-25000" dirty="0">
              <a:ln w="0"/>
              <a:solidFill>
                <a:schemeClr val="accent1"/>
              </a:solidFill>
              <a:latin typeface="Fira Sans Condensed Black" panose="020B0A03050000020004" pitchFamily="34" charset="0"/>
            </a:endParaRPr>
          </a:p>
        </p:txBody>
      </p:sp>
      <p:sp>
        <p:nvSpPr>
          <p:cNvPr id="16" name="TextBox 15"/>
          <p:cNvSpPr txBox="1"/>
          <p:nvPr/>
        </p:nvSpPr>
        <p:spPr>
          <a:xfrm>
            <a:off x="9318498" y="2155724"/>
            <a:ext cx="970105" cy="245796"/>
          </a:xfrm>
          <a:prstGeom prst="rect">
            <a:avLst/>
          </a:prstGeom>
          <a:effectLst/>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dirty="0">
                <a:solidFill>
                  <a:schemeClr val="accent2"/>
                </a:solidFill>
                <a:latin typeface="Fira Sans Condensed Black" panose="020B0A03050000020004" pitchFamily="34" charset="0"/>
              </a:rPr>
              <a:t>True effect=</a:t>
            </a:r>
            <a:r>
              <a:rPr lang="el-GR" sz="1400" dirty="0">
                <a:solidFill>
                  <a:schemeClr val="accent2"/>
                </a:solidFill>
                <a:latin typeface="Fira Sans Condensed Black" panose="020B0A03050000020004" pitchFamily="34" charset="0"/>
              </a:rPr>
              <a:t>β</a:t>
            </a:r>
            <a:endParaRPr lang="en-US" sz="1400" dirty="0">
              <a:solidFill>
                <a:schemeClr val="accent2"/>
              </a:solidFill>
              <a:latin typeface="Fira Sans Condensed Black" panose="020B0A03050000020004" pitchFamily="34" charset="0"/>
            </a:endParaRPr>
          </a:p>
        </p:txBody>
      </p:sp>
      <p:sp>
        <p:nvSpPr>
          <p:cNvPr id="17" name="TextBox 16">
            <a:extLst>
              <a:ext uri="{FF2B5EF4-FFF2-40B4-BE49-F238E27FC236}">
                <a16:creationId xmlns:a16="http://schemas.microsoft.com/office/drawing/2014/main" id="{A5D647F5-16DF-C242-9AD9-CBC898B796F1}"/>
              </a:ext>
            </a:extLst>
          </p:cNvPr>
          <p:cNvSpPr txBox="1"/>
          <p:nvPr/>
        </p:nvSpPr>
        <p:spPr>
          <a:xfrm>
            <a:off x="8309413" y="1824795"/>
            <a:ext cx="505020" cy="502702"/>
          </a:xfrm>
          <a:prstGeom prst="rect">
            <a:avLst/>
          </a:prstGeom>
          <a:noFill/>
        </p:spPr>
        <p:txBody>
          <a:bodyPr wrap="square" rtlCol="0">
            <a:spAutoFit/>
          </a:bodyPr>
          <a:lstStyle/>
          <a:p>
            <a:r>
              <a:rPr lang="el-GR" sz="4000" i="1" baseline="-25000" dirty="0">
                <a:solidFill>
                  <a:schemeClr val="accent2"/>
                </a:solidFill>
                <a:latin typeface="Fira Sans Condensed Black" panose="020B0A03050000020004" pitchFamily="34" charset="0"/>
                <a:ea typeface="Century Gothic" charset="0"/>
                <a:cs typeface="Century Gothic" charset="0"/>
              </a:rPr>
              <a:t>β</a:t>
            </a:r>
            <a:endParaRPr lang="en-US" sz="4000" i="1" baseline="-25000" dirty="0">
              <a:solidFill>
                <a:schemeClr val="accent2"/>
              </a:solidFill>
              <a:latin typeface="Fira Sans Condensed Black" panose="020B0A03050000020004" pitchFamily="34" charset="0"/>
              <a:ea typeface="Century Gothic" charset="0"/>
              <a:cs typeface="Century Gothic" charset="0"/>
            </a:endParaRPr>
          </a:p>
        </p:txBody>
      </p:sp>
      <p:sp>
        <p:nvSpPr>
          <p:cNvPr id="22" name="TextBox 21">
            <a:extLst>
              <a:ext uri="{FF2B5EF4-FFF2-40B4-BE49-F238E27FC236}">
                <a16:creationId xmlns:a16="http://schemas.microsoft.com/office/drawing/2014/main" id="{0DEE7DE5-55C5-784E-AB48-BFE61F34CBA9}"/>
              </a:ext>
            </a:extLst>
          </p:cNvPr>
          <p:cNvSpPr txBox="1"/>
          <p:nvPr/>
        </p:nvSpPr>
        <p:spPr>
          <a:xfrm>
            <a:off x="6416602" y="1337674"/>
            <a:ext cx="2230468" cy="307777"/>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dirty="0">
                <a:latin typeface="Fira Sans Condensed Black" panose="020B0A03050000020004" pitchFamily="34" charset="0"/>
              </a:rPr>
              <a:t>Critical value</a:t>
            </a:r>
          </a:p>
        </p:txBody>
      </p:sp>
      <p:sp>
        <p:nvSpPr>
          <p:cNvPr id="23" name="TextBox 22">
            <a:extLst>
              <a:ext uri="{FF2B5EF4-FFF2-40B4-BE49-F238E27FC236}">
                <a16:creationId xmlns:a16="http://schemas.microsoft.com/office/drawing/2014/main" id="{6FC9DB38-DE4B-D24A-9652-8F62F3620B8C}"/>
              </a:ext>
            </a:extLst>
          </p:cNvPr>
          <p:cNvSpPr txBox="1"/>
          <p:nvPr/>
        </p:nvSpPr>
        <p:spPr>
          <a:xfrm>
            <a:off x="7163113" y="5304633"/>
            <a:ext cx="1587294" cy="307777"/>
          </a:xfrm>
          <a:prstGeom prst="rect">
            <a:avLst/>
          </a:prstGeom>
          <a:noFill/>
        </p:spPr>
        <p:txBody>
          <a:bodyPr wrap="none" rtlCol="0">
            <a:spAutoFit/>
          </a:bodyPr>
          <a:lstStyle/>
          <a:p>
            <a:r>
              <a:rPr lang="en-US" sz="1400" dirty="0">
                <a:latin typeface="Fira Sans Condensed Black" panose="020B0A03050000020004" pitchFamily="34" charset="0"/>
              </a:rPr>
              <a:t>significance </a:t>
            </a:r>
            <a:r>
              <a:rPr lang="el-GR" sz="1400" dirty="0">
                <a:latin typeface="Fira Sans Condensed Black" panose="020B0A03050000020004" pitchFamily="34" charset="0"/>
              </a:rPr>
              <a:t>α</a:t>
            </a:r>
            <a:r>
              <a:rPr lang="en-US" sz="1400" dirty="0">
                <a:latin typeface="Fira Sans Condensed Black" panose="020B0A03050000020004" pitchFamily="34" charset="0"/>
              </a:rPr>
              <a:t>=5%</a:t>
            </a:r>
          </a:p>
        </p:txBody>
      </p:sp>
      <p:cxnSp>
        <p:nvCxnSpPr>
          <p:cNvPr id="24" name="Straight Arrow Connector 23">
            <a:extLst>
              <a:ext uri="{FF2B5EF4-FFF2-40B4-BE49-F238E27FC236}">
                <a16:creationId xmlns:a16="http://schemas.microsoft.com/office/drawing/2014/main" id="{034650A9-D569-0245-9D7F-C351DF7E6166}"/>
              </a:ext>
            </a:extLst>
          </p:cNvPr>
          <p:cNvCxnSpPr>
            <a:cxnSpLocks/>
          </p:cNvCxnSpPr>
          <p:nvPr/>
        </p:nvCxnSpPr>
        <p:spPr>
          <a:xfrm flipH="1" flipV="1">
            <a:off x="7328848" y="4899548"/>
            <a:ext cx="95534" cy="433951"/>
          </a:xfrm>
          <a:prstGeom prst="straightConnector1">
            <a:avLst/>
          </a:prstGeom>
          <a:ln w="3175">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F221678-F466-CC46-9CCF-9DEE287BA082}"/>
              </a:ext>
            </a:extLst>
          </p:cNvPr>
          <p:cNvCxnSpPr/>
          <p:nvPr/>
        </p:nvCxnSpPr>
        <p:spPr>
          <a:xfrm>
            <a:off x="7163113" y="1848454"/>
            <a:ext cx="0" cy="3450262"/>
          </a:xfrm>
          <a:prstGeom prst="line">
            <a:avLst/>
          </a:prstGeom>
          <a:ln w="2857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EC91214C-E201-C14D-A4D4-9066AB38EAB9}"/>
              </a:ext>
            </a:extLst>
          </p:cNvPr>
          <p:cNvCxnSpPr/>
          <p:nvPr/>
        </p:nvCxnSpPr>
        <p:spPr>
          <a:xfrm>
            <a:off x="8229913" y="1848454"/>
            <a:ext cx="0" cy="3450262"/>
          </a:xfrm>
          <a:prstGeom prst="line">
            <a:avLst/>
          </a:prstGeom>
          <a:ln w="28575">
            <a:solidFill>
              <a:schemeClr val="accent2"/>
            </a:solidFill>
          </a:ln>
          <a:effectLst/>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38419965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Content Placeholder 29">
            <a:extLst>
              <a:ext uri="{FF2B5EF4-FFF2-40B4-BE49-F238E27FC236}">
                <a16:creationId xmlns:a16="http://schemas.microsoft.com/office/drawing/2014/main" id="{EF7AAE77-E13C-8540-9790-9291D5411C35}"/>
              </a:ext>
            </a:extLst>
          </p:cNvPr>
          <p:cNvGraphicFramePr>
            <a:graphicFrameLocks noGrp="1"/>
          </p:cNvGraphicFramePr>
          <p:nvPr>
            <p:ph idx="1"/>
            <p:extLst>
              <p:ext uri="{D42A27DB-BD31-4B8C-83A1-F6EECF244321}">
                <p14:modId xmlns:p14="http://schemas.microsoft.com/office/powerpoint/2010/main" val="3274133361"/>
              </p:ext>
            </p:extLst>
          </p:nvPr>
        </p:nvGraphicFramePr>
        <p:xfrm>
          <a:off x="609600" y="1479550"/>
          <a:ext cx="10972800" cy="4240213"/>
        </p:xfrm>
        <a:graphic>
          <a:graphicData uri="http://schemas.openxmlformats.org/drawingml/2006/chart">
            <c:chart xmlns:c="http://schemas.openxmlformats.org/drawingml/2006/chart" xmlns:r="http://schemas.openxmlformats.org/officeDocument/2006/relationships" r:id="rId4"/>
          </a:graphicData>
        </a:graphic>
      </p:graphicFrame>
      <p:sp>
        <p:nvSpPr>
          <p:cNvPr id="2" name="Title 1"/>
          <p:cNvSpPr>
            <a:spLocks noGrp="1"/>
          </p:cNvSpPr>
          <p:nvPr>
            <p:ph type="title"/>
          </p:nvPr>
        </p:nvSpPr>
        <p:spPr>
          <a:xfrm>
            <a:off x="609600" y="274638"/>
            <a:ext cx="10972800" cy="1298130"/>
          </a:xfrm>
        </p:spPr>
        <p:txBody>
          <a:bodyPr/>
          <a:lstStyle/>
          <a:p>
            <a:r>
              <a:rPr lang="en-US" dirty="0"/>
              <a:t>… how often would we reject the null hypothesis?</a:t>
            </a:r>
          </a:p>
        </p:txBody>
      </p:sp>
      <p:sp>
        <p:nvSpPr>
          <p:cNvPr id="3" name="Text Placeholder 2"/>
          <p:cNvSpPr>
            <a:spLocks noGrp="1"/>
          </p:cNvSpPr>
          <p:nvPr>
            <p:ph type="body" sz="quarter" idx="10"/>
          </p:nvPr>
        </p:nvSpPr>
        <p:spPr/>
        <p:txBody>
          <a:bodyPr>
            <a:normAutofit/>
          </a:bodyPr>
          <a:lstStyle/>
          <a:p>
            <a:r>
              <a:rPr lang="en-US" dirty="0"/>
              <a:t>Shaded area shows power: probability that we obtain a treatment effect estimate which leads us to reject H</a:t>
            </a:r>
            <a:r>
              <a:rPr lang="en-US" baseline="-25000" dirty="0"/>
              <a:t>0</a:t>
            </a:r>
            <a:r>
              <a:rPr lang="en-US" dirty="0"/>
              <a:t> (when the true effect is </a:t>
            </a:r>
            <a:r>
              <a:rPr lang="el-GR" i="1" dirty="0"/>
              <a:t>β</a:t>
            </a:r>
            <a:r>
              <a:rPr lang="en-US" dirty="0"/>
              <a:t>).</a:t>
            </a:r>
          </a:p>
        </p:txBody>
      </p:sp>
      <p:sp>
        <p:nvSpPr>
          <p:cNvPr id="11" name="Rectangle 10"/>
          <p:cNvSpPr/>
          <p:nvPr/>
        </p:nvSpPr>
        <p:spPr>
          <a:xfrm>
            <a:off x="8898195" y="2566306"/>
            <a:ext cx="421149" cy="169730"/>
          </a:xfrm>
          <a:prstGeom prst="rect">
            <a:avLst/>
          </a:prstGeom>
          <a:pattFill prst="dkVert">
            <a:fgClr>
              <a:schemeClr val="accent5"/>
            </a:fgClr>
            <a:bgClr>
              <a:schemeClr val="bg1"/>
            </a:bgClr>
          </a:patt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Fira Sans Condensed Black" panose="020B0A03050000020004" pitchFamily="34" charset="0"/>
            </a:endParaRPr>
          </a:p>
        </p:txBody>
      </p:sp>
      <p:cxnSp>
        <p:nvCxnSpPr>
          <p:cNvPr id="13" name="Straight Connector 12"/>
          <p:cNvCxnSpPr>
            <a:stCxn id="11" idx="1"/>
            <a:endCxn id="11" idx="1"/>
          </p:cNvCxnSpPr>
          <p:nvPr/>
        </p:nvCxnSpPr>
        <p:spPr>
          <a:xfrm>
            <a:off x="8898195" y="2651171"/>
            <a:ext cx="0" cy="0"/>
          </a:xfrm>
          <a:prstGeom prst="line">
            <a:avLst/>
          </a:prstGeom>
          <a:ln w="3175">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14" name="TextBox 2"/>
          <p:cNvSpPr txBox="1"/>
          <p:nvPr/>
        </p:nvSpPr>
        <p:spPr>
          <a:xfrm>
            <a:off x="9335986" y="2523762"/>
            <a:ext cx="970115" cy="245807"/>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dirty="0">
                <a:solidFill>
                  <a:schemeClr val="accent5"/>
                </a:solidFill>
                <a:latin typeface="Fira Sans Condensed Black" panose="020B0A03050000020004" pitchFamily="34" charset="0"/>
              </a:rPr>
              <a:t>Power</a:t>
            </a:r>
            <a:endParaRPr lang="en-US" baseline="-25000" dirty="0">
              <a:solidFill>
                <a:schemeClr val="accent5"/>
              </a:solidFill>
              <a:latin typeface="Fira Sans Condensed Black" panose="020B0A03050000020004" pitchFamily="34" charset="0"/>
            </a:endParaRPr>
          </a:p>
        </p:txBody>
      </p:sp>
      <p:sp>
        <p:nvSpPr>
          <p:cNvPr id="17" name="TextBox 16">
            <a:extLst>
              <a:ext uri="{FF2B5EF4-FFF2-40B4-BE49-F238E27FC236}">
                <a16:creationId xmlns:a16="http://schemas.microsoft.com/office/drawing/2014/main" id="{93696576-2176-6745-B0EA-AC8CA32B5A5C}"/>
              </a:ext>
            </a:extLst>
          </p:cNvPr>
          <p:cNvSpPr txBox="1"/>
          <p:nvPr/>
        </p:nvSpPr>
        <p:spPr>
          <a:xfrm>
            <a:off x="9308705" y="2765648"/>
            <a:ext cx="914400" cy="707886"/>
          </a:xfrm>
          <a:prstGeom prst="rect">
            <a:avLst/>
          </a:prstGeom>
          <a:noFill/>
        </p:spPr>
        <p:txBody>
          <a:bodyPr wrap="square" rtlCol="0">
            <a:spAutoFit/>
          </a:bodyPr>
          <a:lstStyle/>
          <a:p>
            <a:r>
              <a:rPr lang="en-US" sz="4000" b="1" dirty="0">
                <a:solidFill>
                  <a:schemeClr val="accent2"/>
                </a:solidFill>
                <a:latin typeface="Fira Sans Condensed Black" panose="020B0A03050000020004" pitchFamily="34" charset="0"/>
                <a:ea typeface="Century Gothic" charset="0"/>
                <a:cs typeface="Century Gothic" charset="0"/>
              </a:rPr>
              <a:t>H</a:t>
            </a:r>
            <a:r>
              <a:rPr lang="en-US" sz="4000" b="1" baseline="-25000" dirty="0">
                <a:solidFill>
                  <a:schemeClr val="accent2"/>
                </a:solidFill>
                <a:latin typeface="Fira Sans Condensed Black" panose="020B0A03050000020004" pitchFamily="34" charset="0"/>
                <a:ea typeface="Century Gothic" charset="0"/>
                <a:cs typeface="Century Gothic" charset="0"/>
              </a:rPr>
              <a:t>β</a:t>
            </a:r>
          </a:p>
        </p:txBody>
      </p:sp>
      <p:sp>
        <p:nvSpPr>
          <p:cNvPr id="19" name="TextBox 18">
            <a:extLst>
              <a:ext uri="{FF2B5EF4-FFF2-40B4-BE49-F238E27FC236}">
                <a16:creationId xmlns:a16="http://schemas.microsoft.com/office/drawing/2014/main" id="{6EA10F82-C48E-534D-921F-841E22289B17}"/>
              </a:ext>
            </a:extLst>
          </p:cNvPr>
          <p:cNvSpPr txBox="1"/>
          <p:nvPr/>
        </p:nvSpPr>
        <p:spPr>
          <a:xfrm>
            <a:off x="3039441" y="2765648"/>
            <a:ext cx="914400" cy="707886"/>
          </a:xfrm>
          <a:prstGeom prst="rect">
            <a:avLst/>
          </a:prstGeom>
          <a:noFill/>
        </p:spPr>
        <p:txBody>
          <a:bodyPr wrap="square" rtlCol="0">
            <a:spAutoFit/>
          </a:bodyPr>
          <a:lstStyle/>
          <a:p>
            <a:r>
              <a:rPr lang="en-US" sz="4000" b="1" dirty="0">
                <a:solidFill>
                  <a:schemeClr val="accent1"/>
                </a:solidFill>
                <a:latin typeface="Fira Sans Condensed Black" panose="020B0A03050000020004" pitchFamily="34" charset="0"/>
                <a:ea typeface="Century Gothic" charset="0"/>
                <a:cs typeface="Century Gothic" charset="0"/>
              </a:rPr>
              <a:t>H</a:t>
            </a:r>
            <a:r>
              <a:rPr lang="en-US" sz="4000" b="1" baseline="-25000" dirty="0">
                <a:solidFill>
                  <a:schemeClr val="accent1"/>
                </a:solidFill>
                <a:latin typeface="Fira Sans Condensed Black" panose="020B0A03050000020004" pitchFamily="34" charset="0"/>
                <a:ea typeface="Century Gothic" charset="0"/>
                <a:cs typeface="Century Gothic" charset="0"/>
              </a:rPr>
              <a:t>0</a:t>
            </a:r>
          </a:p>
        </p:txBody>
      </p:sp>
      <p:sp>
        <p:nvSpPr>
          <p:cNvPr id="20" name="TextBox 19">
            <a:extLst>
              <a:ext uri="{FF2B5EF4-FFF2-40B4-BE49-F238E27FC236}">
                <a16:creationId xmlns:a16="http://schemas.microsoft.com/office/drawing/2014/main" id="{916C0D69-1668-8F4C-989E-A00D869CE900}"/>
              </a:ext>
            </a:extLst>
          </p:cNvPr>
          <p:cNvSpPr txBox="1"/>
          <p:nvPr/>
        </p:nvSpPr>
        <p:spPr>
          <a:xfrm>
            <a:off x="3039441" y="2765648"/>
            <a:ext cx="914400" cy="707886"/>
          </a:xfrm>
          <a:prstGeom prst="rect">
            <a:avLst/>
          </a:prstGeom>
          <a:noFill/>
        </p:spPr>
        <p:txBody>
          <a:bodyPr wrap="square" rtlCol="0">
            <a:spAutoFit/>
          </a:bodyPr>
          <a:lstStyle/>
          <a:p>
            <a:r>
              <a:rPr lang="en-US" sz="4000" dirty="0">
                <a:solidFill>
                  <a:schemeClr val="accent1"/>
                </a:solidFill>
                <a:latin typeface="Fira Sans Condensed Black" panose="020B0A03050000020004" pitchFamily="34" charset="0"/>
                <a:ea typeface="Century Gothic" charset="0"/>
                <a:cs typeface="Century Gothic" charset="0"/>
              </a:rPr>
              <a:t>H</a:t>
            </a:r>
            <a:r>
              <a:rPr lang="en-US" sz="4000" baseline="-25000" dirty="0">
                <a:solidFill>
                  <a:schemeClr val="accent1"/>
                </a:solidFill>
                <a:latin typeface="Fira Sans Condensed Black" panose="020B0A03050000020004" pitchFamily="34" charset="0"/>
                <a:ea typeface="Century Gothic" charset="0"/>
                <a:cs typeface="Century Gothic" charset="0"/>
              </a:rPr>
              <a:t>0</a:t>
            </a:r>
          </a:p>
        </p:txBody>
      </p:sp>
      <p:sp>
        <p:nvSpPr>
          <p:cNvPr id="21" name="TextBox 20">
            <a:extLst>
              <a:ext uri="{FF2B5EF4-FFF2-40B4-BE49-F238E27FC236}">
                <a16:creationId xmlns:a16="http://schemas.microsoft.com/office/drawing/2014/main" id="{460B1332-1789-2B47-B777-FAF5156717AA}"/>
              </a:ext>
            </a:extLst>
          </p:cNvPr>
          <p:cNvSpPr txBox="1"/>
          <p:nvPr/>
        </p:nvSpPr>
        <p:spPr>
          <a:xfrm>
            <a:off x="9308705" y="2765648"/>
            <a:ext cx="914400" cy="707886"/>
          </a:xfrm>
          <a:prstGeom prst="rect">
            <a:avLst/>
          </a:prstGeom>
          <a:noFill/>
        </p:spPr>
        <p:txBody>
          <a:bodyPr wrap="square" rtlCol="0">
            <a:spAutoFit/>
          </a:bodyPr>
          <a:lstStyle/>
          <a:p>
            <a:r>
              <a:rPr lang="en-US" sz="4000" dirty="0">
                <a:solidFill>
                  <a:schemeClr val="accent2"/>
                </a:solidFill>
                <a:latin typeface="Fira Sans Condensed Black" panose="020B0A03050000020004" pitchFamily="34" charset="0"/>
                <a:ea typeface="Century Gothic" charset="0"/>
                <a:cs typeface="Century Gothic" charset="0"/>
              </a:rPr>
              <a:t>H</a:t>
            </a:r>
            <a:r>
              <a:rPr lang="en-US" sz="4000" baseline="-25000" dirty="0">
                <a:solidFill>
                  <a:schemeClr val="accent2"/>
                </a:solidFill>
                <a:latin typeface="Fira Sans Condensed Black" panose="020B0A03050000020004" pitchFamily="34" charset="0"/>
                <a:ea typeface="Century Gothic" charset="0"/>
                <a:cs typeface="Century Gothic" charset="0"/>
              </a:rPr>
              <a:t>β</a:t>
            </a:r>
          </a:p>
        </p:txBody>
      </p:sp>
      <p:sp>
        <p:nvSpPr>
          <p:cNvPr id="22" name="TextBox 21">
            <a:extLst>
              <a:ext uri="{FF2B5EF4-FFF2-40B4-BE49-F238E27FC236}">
                <a16:creationId xmlns:a16="http://schemas.microsoft.com/office/drawing/2014/main" id="{A7AD042C-A2A4-B34D-986A-42D1573710E4}"/>
              </a:ext>
            </a:extLst>
          </p:cNvPr>
          <p:cNvSpPr txBox="1"/>
          <p:nvPr/>
        </p:nvSpPr>
        <p:spPr>
          <a:xfrm>
            <a:off x="8309413" y="1824795"/>
            <a:ext cx="505020" cy="502702"/>
          </a:xfrm>
          <a:prstGeom prst="rect">
            <a:avLst/>
          </a:prstGeom>
          <a:noFill/>
        </p:spPr>
        <p:txBody>
          <a:bodyPr wrap="square" rtlCol="0">
            <a:spAutoFit/>
          </a:bodyPr>
          <a:lstStyle/>
          <a:p>
            <a:r>
              <a:rPr lang="el-GR" sz="4000" i="1" baseline="-25000" dirty="0">
                <a:solidFill>
                  <a:schemeClr val="accent2"/>
                </a:solidFill>
                <a:latin typeface="Fira Sans Condensed Black" panose="020B0A03050000020004" pitchFamily="34" charset="0"/>
                <a:ea typeface="Century Gothic" charset="0"/>
                <a:cs typeface="Century Gothic" charset="0"/>
              </a:rPr>
              <a:t>β</a:t>
            </a:r>
            <a:endParaRPr lang="en-US" sz="4000" i="1" baseline="-25000" dirty="0">
              <a:solidFill>
                <a:schemeClr val="accent2"/>
              </a:solidFill>
              <a:latin typeface="Fira Sans Condensed Black" panose="020B0A03050000020004" pitchFamily="34" charset="0"/>
              <a:ea typeface="Century Gothic" charset="0"/>
              <a:cs typeface="Century Gothic" charset="0"/>
            </a:endParaRPr>
          </a:p>
        </p:txBody>
      </p:sp>
      <p:cxnSp>
        <p:nvCxnSpPr>
          <p:cNvPr id="24" name="Straight Connector 23">
            <a:extLst>
              <a:ext uri="{FF2B5EF4-FFF2-40B4-BE49-F238E27FC236}">
                <a16:creationId xmlns:a16="http://schemas.microsoft.com/office/drawing/2014/main" id="{B517E072-1512-4244-B98E-4B65D4EBF331}"/>
              </a:ext>
            </a:extLst>
          </p:cNvPr>
          <p:cNvCxnSpPr/>
          <p:nvPr/>
        </p:nvCxnSpPr>
        <p:spPr>
          <a:xfrm>
            <a:off x="8896557" y="1975380"/>
            <a:ext cx="422787" cy="0"/>
          </a:xfrm>
          <a:prstGeom prst="line">
            <a:avLst/>
          </a:prstGeom>
          <a:ln>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05F1B0C5-A38A-A64C-A9D1-F01658561102}"/>
              </a:ext>
            </a:extLst>
          </p:cNvPr>
          <p:cNvCxnSpPr/>
          <p:nvPr/>
        </p:nvCxnSpPr>
        <p:spPr>
          <a:xfrm>
            <a:off x="8898195" y="2308448"/>
            <a:ext cx="422787" cy="0"/>
          </a:xfrm>
          <a:prstGeom prst="line">
            <a:avLst/>
          </a:prstGeom>
          <a:ln>
            <a:tailEnd type="none"/>
          </a:ln>
          <a:effectLst/>
        </p:spPr>
        <p:style>
          <a:lnRef idx="2">
            <a:schemeClr val="accent2"/>
          </a:lnRef>
          <a:fillRef idx="0">
            <a:schemeClr val="accent2"/>
          </a:fillRef>
          <a:effectRef idx="1">
            <a:schemeClr val="accent2"/>
          </a:effectRef>
          <a:fontRef idx="minor">
            <a:schemeClr val="tx1"/>
          </a:fontRef>
        </p:style>
      </p:cxnSp>
      <p:sp>
        <p:nvSpPr>
          <p:cNvPr id="26" name="TextBox 25">
            <a:extLst>
              <a:ext uri="{FF2B5EF4-FFF2-40B4-BE49-F238E27FC236}">
                <a16:creationId xmlns:a16="http://schemas.microsoft.com/office/drawing/2014/main" id="{FBEC5F4C-E14A-904C-9273-5A24900EA088}"/>
              </a:ext>
            </a:extLst>
          </p:cNvPr>
          <p:cNvSpPr txBox="1"/>
          <p:nvPr/>
        </p:nvSpPr>
        <p:spPr>
          <a:xfrm>
            <a:off x="9308705" y="1825516"/>
            <a:ext cx="1096265" cy="245835"/>
          </a:xfrm>
          <a:prstGeom prst="rect">
            <a:avLst/>
          </a:prstGeom>
          <a:effectLst/>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dirty="0">
                <a:ln w="0"/>
                <a:solidFill>
                  <a:schemeClr val="accent1"/>
                </a:solidFill>
                <a:latin typeface="Fira Sans Condensed Black" panose="020B0A03050000020004" pitchFamily="34" charset="0"/>
              </a:rPr>
              <a:t>True effect=0</a:t>
            </a:r>
            <a:endParaRPr lang="en-US" sz="1400" baseline="-25000" dirty="0">
              <a:ln w="0"/>
              <a:solidFill>
                <a:schemeClr val="accent1"/>
              </a:solidFill>
              <a:latin typeface="Fira Sans Condensed Black" panose="020B0A03050000020004" pitchFamily="34" charset="0"/>
            </a:endParaRPr>
          </a:p>
        </p:txBody>
      </p:sp>
      <p:sp>
        <p:nvSpPr>
          <p:cNvPr id="27" name="TextBox 26">
            <a:extLst>
              <a:ext uri="{FF2B5EF4-FFF2-40B4-BE49-F238E27FC236}">
                <a16:creationId xmlns:a16="http://schemas.microsoft.com/office/drawing/2014/main" id="{7ADDD334-4F85-344B-9EA2-C0F208D156CB}"/>
              </a:ext>
            </a:extLst>
          </p:cNvPr>
          <p:cNvSpPr txBox="1"/>
          <p:nvPr/>
        </p:nvSpPr>
        <p:spPr>
          <a:xfrm>
            <a:off x="9318498" y="2155724"/>
            <a:ext cx="970105" cy="245796"/>
          </a:xfrm>
          <a:prstGeom prst="rect">
            <a:avLst/>
          </a:prstGeom>
          <a:effectLst/>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dirty="0">
                <a:solidFill>
                  <a:schemeClr val="accent2"/>
                </a:solidFill>
                <a:latin typeface="Fira Sans Condensed Black" panose="020B0A03050000020004" pitchFamily="34" charset="0"/>
              </a:rPr>
              <a:t>True effect=</a:t>
            </a:r>
            <a:r>
              <a:rPr lang="el-GR" sz="1400" dirty="0">
                <a:solidFill>
                  <a:schemeClr val="accent2"/>
                </a:solidFill>
                <a:latin typeface="Fira Sans Condensed Black" panose="020B0A03050000020004" pitchFamily="34" charset="0"/>
              </a:rPr>
              <a:t>β</a:t>
            </a:r>
            <a:endParaRPr lang="en-US" sz="1400" dirty="0">
              <a:solidFill>
                <a:schemeClr val="accent2"/>
              </a:solidFill>
              <a:latin typeface="Fira Sans Condensed Black" panose="020B0A03050000020004" pitchFamily="34" charset="0"/>
            </a:endParaRPr>
          </a:p>
        </p:txBody>
      </p:sp>
      <p:cxnSp>
        <p:nvCxnSpPr>
          <p:cNvPr id="31" name="Straight Connector 30">
            <a:extLst>
              <a:ext uri="{FF2B5EF4-FFF2-40B4-BE49-F238E27FC236}">
                <a16:creationId xmlns:a16="http://schemas.microsoft.com/office/drawing/2014/main" id="{3FA2F4D8-10DB-A047-A3D4-45EA1D1D2E78}"/>
              </a:ext>
            </a:extLst>
          </p:cNvPr>
          <p:cNvCxnSpPr/>
          <p:nvPr/>
        </p:nvCxnSpPr>
        <p:spPr>
          <a:xfrm>
            <a:off x="5040957" y="1838633"/>
            <a:ext cx="0" cy="3519949"/>
          </a:xfrm>
          <a:prstGeom prst="line">
            <a:avLst/>
          </a:prstGeom>
          <a:ln>
            <a:tailEnd type="none"/>
          </a:ln>
          <a:effectLst/>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1B41968C-AFE5-394F-8D8D-590E96BEDE7D}"/>
              </a:ext>
            </a:extLst>
          </p:cNvPr>
          <p:cNvSpPr txBox="1"/>
          <p:nvPr/>
        </p:nvSpPr>
        <p:spPr>
          <a:xfrm>
            <a:off x="5181600" y="1666794"/>
            <a:ext cx="463826" cy="502702"/>
          </a:xfrm>
          <a:prstGeom prst="rect">
            <a:avLst/>
          </a:prstGeom>
          <a:noFill/>
        </p:spPr>
        <p:txBody>
          <a:bodyPr wrap="square" rtlCol="0">
            <a:spAutoFit/>
          </a:bodyPr>
          <a:lstStyle/>
          <a:p>
            <a:r>
              <a:rPr lang="en-US" sz="4000" baseline="-25000" dirty="0">
                <a:solidFill>
                  <a:schemeClr val="accent1"/>
                </a:solidFill>
                <a:latin typeface="Fira Sans Condensed Black" panose="020B0A03050000020004" pitchFamily="34" charset="0"/>
                <a:ea typeface="Century Gothic" charset="0"/>
                <a:cs typeface="Century Gothic" charset="0"/>
              </a:rPr>
              <a:t>0</a:t>
            </a:r>
          </a:p>
        </p:txBody>
      </p:sp>
      <p:sp>
        <p:nvSpPr>
          <p:cNvPr id="33" name="TextBox 32">
            <a:extLst>
              <a:ext uri="{FF2B5EF4-FFF2-40B4-BE49-F238E27FC236}">
                <a16:creationId xmlns:a16="http://schemas.microsoft.com/office/drawing/2014/main" id="{8ECB69EB-C658-9E4A-8DBF-CABFCD1436B4}"/>
              </a:ext>
            </a:extLst>
          </p:cNvPr>
          <p:cNvSpPr txBox="1"/>
          <p:nvPr/>
        </p:nvSpPr>
        <p:spPr>
          <a:xfrm>
            <a:off x="6416602" y="1337674"/>
            <a:ext cx="2230468" cy="307777"/>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dirty="0">
                <a:latin typeface="Fira Sans Condensed Black" panose="020B0A03050000020004" pitchFamily="34" charset="0"/>
              </a:rPr>
              <a:t>Critical value</a:t>
            </a:r>
          </a:p>
        </p:txBody>
      </p:sp>
      <p:sp>
        <p:nvSpPr>
          <p:cNvPr id="34" name="TextBox 33">
            <a:extLst>
              <a:ext uri="{FF2B5EF4-FFF2-40B4-BE49-F238E27FC236}">
                <a16:creationId xmlns:a16="http://schemas.microsoft.com/office/drawing/2014/main" id="{32F2655B-E21C-3D4D-A988-AFB2E264BE8F}"/>
              </a:ext>
            </a:extLst>
          </p:cNvPr>
          <p:cNvSpPr txBox="1"/>
          <p:nvPr/>
        </p:nvSpPr>
        <p:spPr>
          <a:xfrm>
            <a:off x="7163113" y="5304633"/>
            <a:ext cx="1587294" cy="307777"/>
          </a:xfrm>
          <a:prstGeom prst="rect">
            <a:avLst/>
          </a:prstGeom>
          <a:noFill/>
        </p:spPr>
        <p:txBody>
          <a:bodyPr wrap="none" rtlCol="0">
            <a:spAutoFit/>
          </a:bodyPr>
          <a:lstStyle/>
          <a:p>
            <a:r>
              <a:rPr lang="en-US" sz="1400" dirty="0">
                <a:latin typeface="Fira Sans Condensed Black" panose="020B0A03050000020004" pitchFamily="34" charset="0"/>
              </a:rPr>
              <a:t>significance </a:t>
            </a:r>
            <a:r>
              <a:rPr lang="el-GR" sz="1400" dirty="0">
                <a:latin typeface="Fira Sans Condensed Black" panose="020B0A03050000020004" pitchFamily="34" charset="0"/>
              </a:rPr>
              <a:t>α</a:t>
            </a:r>
            <a:r>
              <a:rPr lang="en-US" sz="1400" dirty="0">
                <a:latin typeface="Fira Sans Condensed Black" panose="020B0A03050000020004" pitchFamily="34" charset="0"/>
              </a:rPr>
              <a:t>=5%</a:t>
            </a:r>
          </a:p>
        </p:txBody>
      </p:sp>
      <p:cxnSp>
        <p:nvCxnSpPr>
          <p:cNvPr id="35" name="Straight Arrow Connector 34">
            <a:extLst>
              <a:ext uri="{FF2B5EF4-FFF2-40B4-BE49-F238E27FC236}">
                <a16:creationId xmlns:a16="http://schemas.microsoft.com/office/drawing/2014/main" id="{F1800E80-A9F0-664A-9985-41914FB2D7D0}"/>
              </a:ext>
            </a:extLst>
          </p:cNvPr>
          <p:cNvCxnSpPr>
            <a:cxnSpLocks/>
          </p:cNvCxnSpPr>
          <p:nvPr/>
        </p:nvCxnSpPr>
        <p:spPr>
          <a:xfrm flipH="1" flipV="1">
            <a:off x="7328848" y="4899548"/>
            <a:ext cx="95534" cy="433951"/>
          </a:xfrm>
          <a:prstGeom prst="straightConnector1">
            <a:avLst/>
          </a:prstGeom>
          <a:ln w="3175">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35C27FA9-42B3-A34B-A166-BF05E33C6323}"/>
              </a:ext>
            </a:extLst>
          </p:cNvPr>
          <p:cNvCxnSpPr/>
          <p:nvPr/>
        </p:nvCxnSpPr>
        <p:spPr>
          <a:xfrm>
            <a:off x="7163113" y="1848454"/>
            <a:ext cx="0" cy="3450262"/>
          </a:xfrm>
          <a:prstGeom prst="line">
            <a:avLst/>
          </a:prstGeom>
          <a:ln w="2857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F4FC7EBE-F9AD-D54D-B017-E3BC8B2A8F62}"/>
              </a:ext>
            </a:extLst>
          </p:cNvPr>
          <p:cNvCxnSpPr/>
          <p:nvPr/>
        </p:nvCxnSpPr>
        <p:spPr>
          <a:xfrm>
            <a:off x="8229913" y="1848454"/>
            <a:ext cx="0" cy="3450262"/>
          </a:xfrm>
          <a:prstGeom prst="line">
            <a:avLst/>
          </a:prstGeom>
          <a:ln w="28575">
            <a:solidFill>
              <a:schemeClr val="accent2"/>
            </a:solidFill>
          </a:ln>
          <a:effectLst/>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35246689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Content Placeholder 23">
            <a:extLst>
              <a:ext uri="{FF2B5EF4-FFF2-40B4-BE49-F238E27FC236}">
                <a16:creationId xmlns:a16="http://schemas.microsoft.com/office/drawing/2014/main" id="{56A4D239-F10C-444A-90B4-D56A30FE39E6}"/>
              </a:ext>
            </a:extLst>
          </p:cNvPr>
          <p:cNvGraphicFramePr>
            <a:graphicFrameLocks noGrp="1"/>
          </p:cNvGraphicFramePr>
          <p:nvPr>
            <p:ph idx="1"/>
            <p:extLst>
              <p:ext uri="{D42A27DB-BD31-4B8C-83A1-F6EECF244321}">
                <p14:modId xmlns:p14="http://schemas.microsoft.com/office/powerpoint/2010/main" val="2050147774"/>
              </p:ext>
            </p:extLst>
          </p:nvPr>
        </p:nvGraphicFramePr>
        <p:xfrm>
          <a:off x="609600" y="1479550"/>
          <a:ext cx="10972800" cy="4240213"/>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AA7E8F9-5CF7-4340-8C75-3A56BDB04BD6}"/>
              </a:ext>
            </a:extLst>
          </p:cNvPr>
          <p:cNvSpPr>
            <a:spLocks noGrp="1"/>
          </p:cNvSpPr>
          <p:nvPr>
            <p:ph type="title"/>
          </p:nvPr>
        </p:nvSpPr>
        <p:spPr/>
        <p:txBody>
          <a:bodyPr/>
          <a:lstStyle/>
          <a:p>
            <a:r>
              <a:rPr lang="en-US" dirty="0"/>
              <a:t>Power is greater with a larger (true) treatment effect</a:t>
            </a:r>
          </a:p>
        </p:txBody>
      </p:sp>
      <p:sp>
        <p:nvSpPr>
          <p:cNvPr id="4" name="Text Placeholder 3">
            <a:extLst>
              <a:ext uri="{FF2B5EF4-FFF2-40B4-BE49-F238E27FC236}">
                <a16:creationId xmlns:a16="http://schemas.microsoft.com/office/drawing/2014/main" id="{3B217D0A-CF2E-1948-8FF0-891BBAF5B108}"/>
              </a:ext>
            </a:extLst>
          </p:cNvPr>
          <p:cNvSpPr>
            <a:spLocks noGrp="1"/>
          </p:cNvSpPr>
          <p:nvPr>
            <p:ph type="body" sz="quarter" idx="10"/>
          </p:nvPr>
        </p:nvSpPr>
        <p:spPr/>
        <p:txBody>
          <a:bodyPr/>
          <a:lstStyle/>
          <a:p>
            <a:r>
              <a:rPr lang="en-US" dirty="0"/>
              <a:t>With low  </a:t>
            </a:r>
            <a:r>
              <a:rPr lang="el-GR" i="1" dirty="0"/>
              <a:t>β</a:t>
            </a:r>
            <a:r>
              <a:rPr lang="en-US" dirty="0"/>
              <a:t>, the null hypothesis is rarely rejected.</a:t>
            </a:r>
          </a:p>
        </p:txBody>
      </p:sp>
      <p:sp>
        <p:nvSpPr>
          <p:cNvPr id="6" name="TextBox 5">
            <a:extLst>
              <a:ext uri="{FF2B5EF4-FFF2-40B4-BE49-F238E27FC236}">
                <a16:creationId xmlns:a16="http://schemas.microsoft.com/office/drawing/2014/main" id="{D9307C96-DF84-DE41-BEE7-32460CF2A8BC}"/>
              </a:ext>
            </a:extLst>
          </p:cNvPr>
          <p:cNvSpPr txBox="1"/>
          <p:nvPr/>
        </p:nvSpPr>
        <p:spPr>
          <a:xfrm>
            <a:off x="3039441" y="2765648"/>
            <a:ext cx="914400" cy="707886"/>
          </a:xfrm>
          <a:prstGeom prst="rect">
            <a:avLst/>
          </a:prstGeom>
          <a:noFill/>
        </p:spPr>
        <p:txBody>
          <a:bodyPr wrap="square" rtlCol="0">
            <a:spAutoFit/>
          </a:bodyPr>
          <a:lstStyle/>
          <a:p>
            <a:r>
              <a:rPr lang="en-US" sz="4000" dirty="0">
                <a:solidFill>
                  <a:schemeClr val="accent1"/>
                </a:solidFill>
                <a:latin typeface="Fira Sans Condensed Black" panose="020B0A03050000020004" pitchFamily="34" charset="0"/>
                <a:ea typeface="Century Gothic" charset="0"/>
                <a:cs typeface="Century Gothic" charset="0"/>
              </a:rPr>
              <a:t>H</a:t>
            </a:r>
            <a:r>
              <a:rPr lang="en-US" sz="4000" baseline="-25000" dirty="0">
                <a:solidFill>
                  <a:schemeClr val="accent1"/>
                </a:solidFill>
                <a:latin typeface="Fira Sans Condensed Black" panose="020B0A03050000020004" pitchFamily="34" charset="0"/>
                <a:ea typeface="Century Gothic" charset="0"/>
                <a:cs typeface="Century Gothic" charset="0"/>
              </a:rPr>
              <a:t>0</a:t>
            </a:r>
          </a:p>
        </p:txBody>
      </p:sp>
      <p:sp>
        <p:nvSpPr>
          <p:cNvPr id="7" name="TextBox 6">
            <a:extLst>
              <a:ext uri="{FF2B5EF4-FFF2-40B4-BE49-F238E27FC236}">
                <a16:creationId xmlns:a16="http://schemas.microsoft.com/office/drawing/2014/main" id="{22E271D4-2AE5-1640-832E-43CC3C5DBB57}"/>
              </a:ext>
            </a:extLst>
          </p:cNvPr>
          <p:cNvSpPr txBox="1"/>
          <p:nvPr/>
        </p:nvSpPr>
        <p:spPr>
          <a:xfrm>
            <a:off x="7272085" y="2765648"/>
            <a:ext cx="914400" cy="707886"/>
          </a:xfrm>
          <a:prstGeom prst="rect">
            <a:avLst/>
          </a:prstGeom>
          <a:noFill/>
        </p:spPr>
        <p:txBody>
          <a:bodyPr wrap="square" rtlCol="0">
            <a:spAutoFit/>
          </a:bodyPr>
          <a:lstStyle/>
          <a:p>
            <a:r>
              <a:rPr lang="en-US" sz="4000" dirty="0">
                <a:solidFill>
                  <a:schemeClr val="accent2"/>
                </a:solidFill>
                <a:latin typeface="Fira Sans Condensed Black" panose="020B0A03050000020004" pitchFamily="34" charset="0"/>
                <a:ea typeface="Century Gothic" charset="0"/>
                <a:cs typeface="Century Gothic" charset="0"/>
              </a:rPr>
              <a:t>H</a:t>
            </a:r>
            <a:r>
              <a:rPr lang="en-US" sz="4000" baseline="-25000" dirty="0">
                <a:solidFill>
                  <a:schemeClr val="accent2"/>
                </a:solidFill>
                <a:latin typeface="Fira Sans Condensed Black" panose="020B0A03050000020004" pitchFamily="34" charset="0"/>
                <a:ea typeface="Century Gothic" charset="0"/>
                <a:cs typeface="Century Gothic" charset="0"/>
              </a:rPr>
              <a:t>β</a:t>
            </a:r>
          </a:p>
        </p:txBody>
      </p:sp>
      <p:sp>
        <p:nvSpPr>
          <p:cNvPr id="8" name="TextBox 7">
            <a:extLst>
              <a:ext uri="{FF2B5EF4-FFF2-40B4-BE49-F238E27FC236}">
                <a16:creationId xmlns:a16="http://schemas.microsoft.com/office/drawing/2014/main" id="{96F28922-A206-EA4B-BF3F-666C34A01A40}"/>
              </a:ext>
            </a:extLst>
          </p:cNvPr>
          <p:cNvSpPr txBox="1"/>
          <p:nvPr/>
        </p:nvSpPr>
        <p:spPr>
          <a:xfrm>
            <a:off x="6203531" y="1824795"/>
            <a:ext cx="505020" cy="502702"/>
          </a:xfrm>
          <a:prstGeom prst="rect">
            <a:avLst/>
          </a:prstGeom>
          <a:noFill/>
        </p:spPr>
        <p:txBody>
          <a:bodyPr wrap="square" rtlCol="0">
            <a:spAutoFit/>
          </a:bodyPr>
          <a:lstStyle/>
          <a:p>
            <a:r>
              <a:rPr lang="el-GR" sz="4000" i="1" baseline="-25000" dirty="0">
                <a:solidFill>
                  <a:schemeClr val="accent2"/>
                </a:solidFill>
                <a:latin typeface="Fira Sans Condensed Black" panose="020B0A03050000020004" pitchFamily="34" charset="0"/>
                <a:ea typeface="Century Gothic" charset="0"/>
                <a:cs typeface="Century Gothic" charset="0"/>
              </a:rPr>
              <a:t>β</a:t>
            </a:r>
            <a:endParaRPr lang="en-US" sz="4000" i="1" baseline="-25000" dirty="0">
              <a:solidFill>
                <a:schemeClr val="accent2"/>
              </a:solidFill>
              <a:latin typeface="Fira Sans Condensed Black" panose="020B0A03050000020004" pitchFamily="34" charset="0"/>
              <a:ea typeface="Century Gothic" charset="0"/>
              <a:cs typeface="Century Gothic" charset="0"/>
            </a:endParaRPr>
          </a:p>
        </p:txBody>
      </p:sp>
      <p:sp>
        <p:nvSpPr>
          <p:cNvPr id="11" name="Right Bracket 10">
            <a:extLst>
              <a:ext uri="{FF2B5EF4-FFF2-40B4-BE49-F238E27FC236}">
                <a16:creationId xmlns:a16="http://schemas.microsoft.com/office/drawing/2014/main" id="{7DE1A1A8-4942-DC44-8C7B-483185EA9089}"/>
              </a:ext>
            </a:extLst>
          </p:cNvPr>
          <p:cNvSpPr/>
          <p:nvPr/>
        </p:nvSpPr>
        <p:spPr>
          <a:xfrm rot="16200000">
            <a:off x="5731807" y="973430"/>
            <a:ext cx="188988" cy="1561060"/>
          </a:xfrm>
          <a:prstGeom prst="rightBracket">
            <a:avLst/>
          </a:prstGeom>
          <a:ln w="1905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Fira Sans Condensed Black" panose="020B0A03050000020004" pitchFamily="34" charset="0"/>
            </a:endParaRPr>
          </a:p>
        </p:txBody>
      </p:sp>
      <p:sp>
        <p:nvSpPr>
          <p:cNvPr id="17" name="Rectangle 16">
            <a:extLst>
              <a:ext uri="{FF2B5EF4-FFF2-40B4-BE49-F238E27FC236}">
                <a16:creationId xmlns:a16="http://schemas.microsoft.com/office/drawing/2014/main" id="{45579F33-30D0-DD4B-AB01-A12766AA1A3B}"/>
              </a:ext>
            </a:extLst>
          </p:cNvPr>
          <p:cNvSpPr/>
          <p:nvPr/>
        </p:nvSpPr>
        <p:spPr>
          <a:xfrm>
            <a:off x="8898195" y="2566306"/>
            <a:ext cx="421149" cy="169730"/>
          </a:xfrm>
          <a:prstGeom prst="rect">
            <a:avLst/>
          </a:prstGeom>
          <a:pattFill prst="dkVert">
            <a:fgClr>
              <a:schemeClr val="accent5"/>
            </a:fgClr>
            <a:bgClr>
              <a:schemeClr val="bg1"/>
            </a:bgClr>
          </a:patt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Fira Sans Condensed Black" panose="020B0A03050000020004" pitchFamily="34" charset="0"/>
            </a:endParaRPr>
          </a:p>
        </p:txBody>
      </p:sp>
      <p:cxnSp>
        <p:nvCxnSpPr>
          <p:cNvPr id="18" name="Straight Connector 17">
            <a:extLst>
              <a:ext uri="{FF2B5EF4-FFF2-40B4-BE49-F238E27FC236}">
                <a16:creationId xmlns:a16="http://schemas.microsoft.com/office/drawing/2014/main" id="{77F3BB78-EC5B-9B4D-8DE5-DF59D2E3569F}"/>
              </a:ext>
            </a:extLst>
          </p:cNvPr>
          <p:cNvCxnSpPr>
            <a:stCxn id="17" idx="1"/>
            <a:endCxn id="17" idx="1"/>
          </p:cNvCxnSpPr>
          <p:nvPr/>
        </p:nvCxnSpPr>
        <p:spPr>
          <a:xfrm>
            <a:off x="8898195" y="2651171"/>
            <a:ext cx="0" cy="0"/>
          </a:xfrm>
          <a:prstGeom prst="line">
            <a:avLst/>
          </a:prstGeom>
          <a:ln w="3175">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19" name="TextBox 2">
            <a:extLst>
              <a:ext uri="{FF2B5EF4-FFF2-40B4-BE49-F238E27FC236}">
                <a16:creationId xmlns:a16="http://schemas.microsoft.com/office/drawing/2014/main" id="{51702B17-33EC-E14C-AB94-6E9655D1207D}"/>
              </a:ext>
            </a:extLst>
          </p:cNvPr>
          <p:cNvSpPr txBox="1"/>
          <p:nvPr/>
        </p:nvSpPr>
        <p:spPr>
          <a:xfrm>
            <a:off x="9335986" y="2523762"/>
            <a:ext cx="970115" cy="245807"/>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dirty="0">
                <a:solidFill>
                  <a:schemeClr val="accent5"/>
                </a:solidFill>
                <a:latin typeface="Fira Sans Condensed Black" panose="020B0A03050000020004" pitchFamily="34" charset="0"/>
              </a:rPr>
              <a:t>Power</a:t>
            </a:r>
            <a:endParaRPr lang="en-US" baseline="-25000" dirty="0">
              <a:solidFill>
                <a:schemeClr val="accent5"/>
              </a:solidFill>
              <a:latin typeface="Fira Sans Condensed Black" panose="020B0A03050000020004" pitchFamily="34" charset="0"/>
            </a:endParaRPr>
          </a:p>
        </p:txBody>
      </p:sp>
      <p:cxnSp>
        <p:nvCxnSpPr>
          <p:cNvPr id="20" name="Straight Connector 19">
            <a:extLst>
              <a:ext uri="{FF2B5EF4-FFF2-40B4-BE49-F238E27FC236}">
                <a16:creationId xmlns:a16="http://schemas.microsoft.com/office/drawing/2014/main" id="{244477A3-835C-E849-A3EC-95D5E702D036}"/>
              </a:ext>
            </a:extLst>
          </p:cNvPr>
          <p:cNvCxnSpPr/>
          <p:nvPr/>
        </p:nvCxnSpPr>
        <p:spPr>
          <a:xfrm>
            <a:off x="8896557" y="1975380"/>
            <a:ext cx="422787" cy="0"/>
          </a:xfrm>
          <a:prstGeom prst="line">
            <a:avLst/>
          </a:prstGeom>
          <a:ln>
            <a:tailEnd type="none"/>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95986A65-443A-AD41-84D3-E669B182F7F4}"/>
              </a:ext>
            </a:extLst>
          </p:cNvPr>
          <p:cNvCxnSpPr/>
          <p:nvPr/>
        </p:nvCxnSpPr>
        <p:spPr>
          <a:xfrm>
            <a:off x="8898195" y="2308448"/>
            <a:ext cx="422787" cy="0"/>
          </a:xfrm>
          <a:prstGeom prst="line">
            <a:avLst/>
          </a:prstGeom>
          <a:ln>
            <a:tailEnd type="none"/>
          </a:ln>
          <a:effectLst/>
        </p:spPr>
        <p:style>
          <a:lnRef idx="2">
            <a:schemeClr val="accent2"/>
          </a:lnRef>
          <a:fillRef idx="0">
            <a:schemeClr val="accent2"/>
          </a:fillRef>
          <a:effectRef idx="1">
            <a:schemeClr val="accent2"/>
          </a:effectRef>
          <a:fontRef idx="minor">
            <a:schemeClr val="tx1"/>
          </a:fontRef>
        </p:style>
      </p:cxnSp>
      <p:sp>
        <p:nvSpPr>
          <p:cNvPr id="22" name="TextBox 21">
            <a:extLst>
              <a:ext uri="{FF2B5EF4-FFF2-40B4-BE49-F238E27FC236}">
                <a16:creationId xmlns:a16="http://schemas.microsoft.com/office/drawing/2014/main" id="{A41095CB-056F-FF41-AEB4-3FC4DC054361}"/>
              </a:ext>
            </a:extLst>
          </p:cNvPr>
          <p:cNvSpPr txBox="1"/>
          <p:nvPr/>
        </p:nvSpPr>
        <p:spPr>
          <a:xfrm>
            <a:off x="9308705" y="1825516"/>
            <a:ext cx="1096265" cy="245835"/>
          </a:xfrm>
          <a:prstGeom prst="rect">
            <a:avLst/>
          </a:prstGeom>
          <a:effectLst/>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dirty="0">
                <a:ln w="0"/>
                <a:solidFill>
                  <a:schemeClr val="accent1"/>
                </a:solidFill>
                <a:latin typeface="Fira Sans Condensed Black" panose="020B0A03050000020004" pitchFamily="34" charset="0"/>
              </a:rPr>
              <a:t>True effect=0</a:t>
            </a:r>
            <a:endParaRPr lang="en-US" sz="1400" baseline="-25000" dirty="0">
              <a:ln w="0"/>
              <a:solidFill>
                <a:schemeClr val="accent1"/>
              </a:solidFill>
              <a:latin typeface="Fira Sans Condensed Black" panose="020B0A03050000020004" pitchFamily="34" charset="0"/>
            </a:endParaRPr>
          </a:p>
        </p:txBody>
      </p:sp>
      <p:sp>
        <p:nvSpPr>
          <p:cNvPr id="23" name="TextBox 22">
            <a:extLst>
              <a:ext uri="{FF2B5EF4-FFF2-40B4-BE49-F238E27FC236}">
                <a16:creationId xmlns:a16="http://schemas.microsoft.com/office/drawing/2014/main" id="{86CE9418-DF31-F543-BCC7-8059AFFB19F3}"/>
              </a:ext>
            </a:extLst>
          </p:cNvPr>
          <p:cNvSpPr txBox="1"/>
          <p:nvPr/>
        </p:nvSpPr>
        <p:spPr>
          <a:xfrm>
            <a:off x="9318498" y="2155724"/>
            <a:ext cx="970105" cy="245796"/>
          </a:xfrm>
          <a:prstGeom prst="rect">
            <a:avLst/>
          </a:prstGeom>
          <a:effectLst/>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dirty="0">
                <a:solidFill>
                  <a:schemeClr val="accent2"/>
                </a:solidFill>
                <a:latin typeface="Fira Sans Condensed Black" panose="020B0A03050000020004" pitchFamily="34" charset="0"/>
              </a:rPr>
              <a:t>True effect=</a:t>
            </a:r>
            <a:r>
              <a:rPr lang="el-GR" sz="1400" dirty="0">
                <a:solidFill>
                  <a:schemeClr val="accent2"/>
                </a:solidFill>
                <a:latin typeface="Fira Sans Condensed Black" panose="020B0A03050000020004" pitchFamily="34" charset="0"/>
              </a:rPr>
              <a:t>β</a:t>
            </a:r>
            <a:endParaRPr lang="en-US" sz="1400" dirty="0">
              <a:solidFill>
                <a:schemeClr val="accent2"/>
              </a:solidFill>
              <a:latin typeface="Fira Sans Condensed Black" panose="020B0A03050000020004" pitchFamily="34" charset="0"/>
            </a:endParaRPr>
          </a:p>
        </p:txBody>
      </p:sp>
      <p:cxnSp>
        <p:nvCxnSpPr>
          <p:cNvPr id="26" name="Straight Connector 25">
            <a:extLst>
              <a:ext uri="{FF2B5EF4-FFF2-40B4-BE49-F238E27FC236}">
                <a16:creationId xmlns:a16="http://schemas.microsoft.com/office/drawing/2014/main" id="{78D63274-16C9-114A-B85B-D61EE5E1842C}"/>
              </a:ext>
            </a:extLst>
          </p:cNvPr>
          <p:cNvCxnSpPr/>
          <p:nvPr/>
        </p:nvCxnSpPr>
        <p:spPr>
          <a:xfrm>
            <a:off x="5040957" y="1838633"/>
            <a:ext cx="0" cy="3519949"/>
          </a:xfrm>
          <a:prstGeom prst="line">
            <a:avLst/>
          </a:prstGeom>
          <a:ln>
            <a:tailEnd type="none"/>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4C544AFF-43BB-9C4B-B9C2-8C8CC00DE19A}"/>
              </a:ext>
            </a:extLst>
          </p:cNvPr>
          <p:cNvSpPr txBox="1"/>
          <p:nvPr/>
        </p:nvSpPr>
        <p:spPr>
          <a:xfrm>
            <a:off x="5181600" y="1666794"/>
            <a:ext cx="463826" cy="502702"/>
          </a:xfrm>
          <a:prstGeom prst="rect">
            <a:avLst/>
          </a:prstGeom>
          <a:noFill/>
        </p:spPr>
        <p:txBody>
          <a:bodyPr wrap="square" rtlCol="0">
            <a:spAutoFit/>
          </a:bodyPr>
          <a:lstStyle/>
          <a:p>
            <a:r>
              <a:rPr lang="en-US" sz="4000" baseline="-25000" dirty="0">
                <a:solidFill>
                  <a:schemeClr val="accent1"/>
                </a:solidFill>
                <a:latin typeface="Fira Sans Condensed Black" panose="020B0A03050000020004" pitchFamily="34" charset="0"/>
                <a:ea typeface="Century Gothic" charset="0"/>
                <a:cs typeface="Century Gothic" charset="0"/>
              </a:rPr>
              <a:t>0</a:t>
            </a:r>
          </a:p>
        </p:txBody>
      </p:sp>
      <p:sp>
        <p:nvSpPr>
          <p:cNvPr id="28" name="TextBox 27">
            <a:extLst>
              <a:ext uri="{FF2B5EF4-FFF2-40B4-BE49-F238E27FC236}">
                <a16:creationId xmlns:a16="http://schemas.microsoft.com/office/drawing/2014/main" id="{314BA142-3071-7C4C-A939-14D13CADF847}"/>
              </a:ext>
            </a:extLst>
          </p:cNvPr>
          <p:cNvSpPr txBox="1"/>
          <p:nvPr/>
        </p:nvSpPr>
        <p:spPr>
          <a:xfrm>
            <a:off x="6416602" y="1337674"/>
            <a:ext cx="2230468" cy="307777"/>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dirty="0">
                <a:latin typeface="Fira Sans Condensed Black" panose="020B0A03050000020004" pitchFamily="34" charset="0"/>
              </a:rPr>
              <a:t>Critical value</a:t>
            </a:r>
          </a:p>
        </p:txBody>
      </p:sp>
      <p:sp>
        <p:nvSpPr>
          <p:cNvPr id="29" name="TextBox 28">
            <a:extLst>
              <a:ext uri="{FF2B5EF4-FFF2-40B4-BE49-F238E27FC236}">
                <a16:creationId xmlns:a16="http://schemas.microsoft.com/office/drawing/2014/main" id="{B2C668CC-FE81-864B-ADA4-348A84F15E98}"/>
              </a:ext>
            </a:extLst>
          </p:cNvPr>
          <p:cNvSpPr txBox="1"/>
          <p:nvPr/>
        </p:nvSpPr>
        <p:spPr>
          <a:xfrm>
            <a:off x="7163113" y="5304633"/>
            <a:ext cx="1587294" cy="307777"/>
          </a:xfrm>
          <a:prstGeom prst="rect">
            <a:avLst/>
          </a:prstGeom>
          <a:noFill/>
        </p:spPr>
        <p:txBody>
          <a:bodyPr wrap="none" rtlCol="0">
            <a:spAutoFit/>
          </a:bodyPr>
          <a:lstStyle/>
          <a:p>
            <a:r>
              <a:rPr lang="en-US" sz="1400" dirty="0">
                <a:latin typeface="Fira Sans Condensed Black" panose="020B0A03050000020004" pitchFamily="34" charset="0"/>
              </a:rPr>
              <a:t>significance </a:t>
            </a:r>
            <a:r>
              <a:rPr lang="el-GR" sz="1400" dirty="0">
                <a:latin typeface="Fira Sans Condensed Black" panose="020B0A03050000020004" pitchFamily="34" charset="0"/>
              </a:rPr>
              <a:t>α</a:t>
            </a:r>
            <a:r>
              <a:rPr lang="en-US" sz="1400" dirty="0">
                <a:latin typeface="Fira Sans Condensed Black" panose="020B0A03050000020004" pitchFamily="34" charset="0"/>
              </a:rPr>
              <a:t>=5%</a:t>
            </a:r>
          </a:p>
        </p:txBody>
      </p:sp>
      <p:cxnSp>
        <p:nvCxnSpPr>
          <p:cNvPr id="30" name="Straight Arrow Connector 29">
            <a:extLst>
              <a:ext uri="{FF2B5EF4-FFF2-40B4-BE49-F238E27FC236}">
                <a16:creationId xmlns:a16="http://schemas.microsoft.com/office/drawing/2014/main" id="{EFEB7C8B-A0AB-7346-BB4F-125EB38145FF}"/>
              </a:ext>
            </a:extLst>
          </p:cNvPr>
          <p:cNvCxnSpPr>
            <a:cxnSpLocks/>
          </p:cNvCxnSpPr>
          <p:nvPr/>
        </p:nvCxnSpPr>
        <p:spPr>
          <a:xfrm flipH="1" flipV="1">
            <a:off x="7328848" y="4899548"/>
            <a:ext cx="95534" cy="433951"/>
          </a:xfrm>
          <a:prstGeom prst="straightConnector1">
            <a:avLst/>
          </a:prstGeom>
          <a:ln w="3175">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FA0E884C-D36D-6F45-8771-F20D0F5A2F39}"/>
              </a:ext>
            </a:extLst>
          </p:cNvPr>
          <p:cNvCxnSpPr/>
          <p:nvPr/>
        </p:nvCxnSpPr>
        <p:spPr>
          <a:xfrm>
            <a:off x="7163113" y="1848454"/>
            <a:ext cx="0" cy="3450262"/>
          </a:xfrm>
          <a:prstGeom prst="line">
            <a:avLst/>
          </a:prstGeom>
          <a:ln w="2857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7FF00E27-41D4-E44C-970E-7DDBE21027E8}"/>
              </a:ext>
            </a:extLst>
          </p:cNvPr>
          <p:cNvCxnSpPr/>
          <p:nvPr/>
        </p:nvCxnSpPr>
        <p:spPr>
          <a:xfrm>
            <a:off x="6613761" y="1848454"/>
            <a:ext cx="0" cy="3450262"/>
          </a:xfrm>
          <a:prstGeom prst="line">
            <a:avLst/>
          </a:prstGeom>
          <a:ln w="28575">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60599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Content Placeholder 29">
            <a:extLst>
              <a:ext uri="{FF2B5EF4-FFF2-40B4-BE49-F238E27FC236}">
                <a16:creationId xmlns:a16="http://schemas.microsoft.com/office/drawing/2014/main" id="{B8327A81-B860-5246-8FC6-0957AE12ED4D}"/>
              </a:ext>
            </a:extLst>
          </p:cNvPr>
          <p:cNvGraphicFramePr>
            <a:graphicFrameLocks noGrp="1"/>
          </p:cNvGraphicFramePr>
          <p:nvPr>
            <p:ph idx="1"/>
            <p:extLst>
              <p:ext uri="{D42A27DB-BD31-4B8C-83A1-F6EECF244321}">
                <p14:modId xmlns:p14="http://schemas.microsoft.com/office/powerpoint/2010/main" val="3776558046"/>
              </p:ext>
            </p:extLst>
          </p:nvPr>
        </p:nvGraphicFramePr>
        <p:xfrm>
          <a:off x="609600" y="1479550"/>
          <a:ext cx="10972800" cy="4240213"/>
        </p:xfrm>
        <a:graphic>
          <a:graphicData uri="http://schemas.openxmlformats.org/drawingml/2006/chart">
            <c:chart xmlns:c="http://schemas.openxmlformats.org/drawingml/2006/chart" xmlns:r="http://schemas.openxmlformats.org/officeDocument/2006/relationships" r:id="rId4"/>
          </a:graphicData>
        </a:graphic>
      </p:graphicFrame>
      <p:sp>
        <p:nvSpPr>
          <p:cNvPr id="2" name="Title 1"/>
          <p:cNvSpPr>
            <a:spLocks noGrp="1"/>
          </p:cNvSpPr>
          <p:nvPr>
            <p:ph type="title"/>
          </p:nvPr>
        </p:nvSpPr>
        <p:spPr/>
        <p:txBody>
          <a:bodyPr/>
          <a:lstStyle/>
          <a:p>
            <a:r>
              <a:rPr lang="en-US" dirty="0"/>
              <a:t>Power is greater with a larger (true) treatment effect</a:t>
            </a:r>
          </a:p>
        </p:txBody>
      </p:sp>
      <p:sp>
        <p:nvSpPr>
          <p:cNvPr id="9" name="Text Placeholder 8"/>
          <p:cNvSpPr>
            <a:spLocks noGrp="1"/>
          </p:cNvSpPr>
          <p:nvPr>
            <p:ph type="body" sz="quarter" idx="10"/>
          </p:nvPr>
        </p:nvSpPr>
        <p:spPr/>
        <p:txBody>
          <a:bodyPr/>
          <a:lstStyle/>
          <a:p>
            <a:r>
              <a:rPr lang="en-US" dirty="0"/>
              <a:t>Greater effect size (relative to dispersion) means more power.</a:t>
            </a:r>
          </a:p>
        </p:txBody>
      </p:sp>
      <p:sp>
        <p:nvSpPr>
          <p:cNvPr id="18" name="TextBox 17">
            <a:extLst>
              <a:ext uri="{FF2B5EF4-FFF2-40B4-BE49-F238E27FC236}">
                <a16:creationId xmlns:a16="http://schemas.microsoft.com/office/drawing/2014/main" id="{78717D5C-1A04-AF42-8935-A6726E3BD62A}"/>
              </a:ext>
            </a:extLst>
          </p:cNvPr>
          <p:cNvSpPr txBox="1"/>
          <p:nvPr/>
        </p:nvSpPr>
        <p:spPr>
          <a:xfrm>
            <a:off x="3074078" y="2765648"/>
            <a:ext cx="914400" cy="707886"/>
          </a:xfrm>
          <a:prstGeom prst="rect">
            <a:avLst/>
          </a:prstGeom>
          <a:noFill/>
        </p:spPr>
        <p:txBody>
          <a:bodyPr wrap="square" rtlCol="0">
            <a:spAutoFit/>
          </a:bodyPr>
          <a:lstStyle/>
          <a:p>
            <a:r>
              <a:rPr lang="en-US" sz="4000" dirty="0">
                <a:solidFill>
                  <a:schemeClr val="accent1"/>
                </a:solidFill>
                <a:latin typeface="Fira Sans Condensed Black" panose="020B0A03050000020004" pitchFamily="34" charset="0"/>
                <a:ea typeface="Century Gothic" charset="0"/>
                <a:cs typeface="Century Gothic" charset="0"/>
              </a:rPr>
              <a:t>H</a:t>
            </a:r>
            <a:r>
              <a:rPr lang="en-US" sz="4000" baseline="-25000" dirty="0">
                <a:solidFill>
                  <a:schemeClr val="accent1"/>
                </a:solidFill>
                <a:latin typeface="Fira Sans Condensed Black" panose="020B0A03050000020004" pitchFamily="34" charset="0"/>
                <a:ea typeface="Century Gothic" charset="0"/>
                <a:cs typeface="Century Gothic" charset="0"/>
              </a:rPr>
              <a:t>0</a:t>
            </a:r>
          </a:p>
        </p:txBody>
      </p:sp>
      <p:sp>
        <p:nvSpPr>
          <p:cNvPr id="22" name="TextBox 21">
            <a:extLst>
              <a:ext uri="{FF2B5EF4-FFF2-40B4-BE49-F238E27FC236}">
                <a16:creationId xmlns:a16="http://schemas.microsoft.com/office/drawing/2014/main" id="{8937F409-42F0-D04A-B389-6440F981F73A}"/>
              </a:ext>
            </a:extLst>
          </p:cNvPr>
          <p:cNvSpPr txBox="1"/>
          <p:nvPr/>
        </p:nvSpPr>
        <p:spPr>
          <a:xfrm>
            <a:off x="9308705" y="2765648"/>
            <a:ext cx="914400" cy="707886"/>
          </a:xfrm>
          <a:prstGeom prst="rect">
            <a:avLst/>
          </a:prstGeom>
          <a:noFill/>
        </p:spPr>
        <p:txBody>
          <a:bodyPr wrap="square" rtlCol="0">
            <a:spAutoFit/>
          </a:bodyPr>
          <a:lstStyle/>
          <a:p>
            <a:r>
              <a:rPr lang="en-US" sz="4000" dirty="0">
                <a:solidFill>
                  <a:schemeClr val="accent2"/>
                </a:solidFill>
                <a:latin typeface="Fira Sans Condensed Black" panose="020B0A03050000020004" pitchFamily="34" charset="0"/>
                <a:ea typeface="Century Gothic" charset="0"/>
                <a:cs typeface="Century Gothic" charset="0"/>
              </a:rPr>
              <a:t>H</a:t>
            </a:r>
            <a:r>
              <a:rPr lang="en-US" sz="4000" baseline="-25000" dirty="0">
                <a:solidFill>
                  <a:schemeClr val="accent2"/>
                </a:solidFill>
                <a:latin typeface="Fira Sans Condensed Black" panose="020B0A03050000020004" pitchFamily="34" charset="0"/>
                <a:ea typeface="Century Gothic" charset="0"/>
                <a:cs typeface="Century Gothic" charset="0"/>
              </a:rPr>
              <a:t>β</a:t>
            </a:r>
          </a:p>
        </p:txBody>
      </p:sp>
      <p:sp>
        <p:nvSpPr>
          <p:cNvPr id="23" name="TextBox 22">
            <a:extLst>
              <a:ext uri="{FF2B5EF4-FFF2-40B4-BE49-F238E27FC236}">
                <a16:creationId xmlns:a16="http://schemas.microsoft.com/office/drawing/2014/main" id="{84E65DB8-ECAE-6F4B-B2CF-56CFDDF7CC0C}"/>
              </a:ext>
            </a:extLst>
          </p:cNvPr>
          <p:cNvSpPr txBox="1"/>
          <p:nvPr/>
        </p:nvSpPr>
        <p:spPr>
          <a:xfrm>
            <a:off x="8309413" y="1824795"/>
            <a:ext cx="505020" cy="502702"/>
          </a:xfrm>
          <a:prstGeom prst="rect">
            <a:avLst/>
          </a:prstGeom>
          <a:noFill/>
        </p:spPr>
        <p:txBody>
          <a:bodyPr wrap="square" rtlCol="0">
            <a:spAutoFit/>
          </a:bodyPr>
          <a:lstStyle/>
          <a:p>
            <a:r>
              <a:rPr lang="el-GR" sz="4000" i="1" baseline="-25000" dirty="0">
                <a:solidFill>
                  <a:schemeClr val="accent2"/>
                </a:solidFill>
                <a:latin typeface="Fira Sans Condensed Black" panose="020B0A03050000020004" pitchFamily="34" charset="0"/>
                <a:ea typeface="Century Gothic" charset="0"/>
                <a:cs typeface="Century Gothic" charset="0"/>
              </a:rPr>
              <a:t>β</a:t>
            </a:r>
            <a:endParaRPr lang="en-US" sz="4000" i="1" baseline="-25000" dirty="0">
              <a:solidFill>
                <a:schemeClr val="accent2"/>
              </a:solidFill>
              <a:latin typeface="Fira Sans Condensed Black" panose="020B0A03050000020004" pitchFamily="34" charset="0"/>
              <a:ea typeface="Century Gothic" charset="0"/>
              <a:cs typeface="Century Gothic" charset="0"/>
            </a:endParaRPr>
          </a:p>
        </p:txBody>
      </p:sp>
      <p:sp>
        <p:nvSpPr>
          <p:cNvPr id="17" name="Rectangle 16">
            <a:extLst>
              <a:ext uri="{FF2B5EF4-FFF2-40B4-BE49-F238E27FC236}">
                <a16:creationId xmlns:a16="http://schemas.microsoft.com/office/drawing/2014/main" id="{9B2CCF32-41DB-2541-AAE9-8655E8150647}"/>
              </a:ext>
            </a:extLst>
          </p:cNvPr>
          <p:cNvSpPr/>
          <p:nvPr/>
        </p:nvSpPr>
        <p:spPr>
          <a:xfrm>
            <a:off x="9753328" y="2566306"/>
            <a:ext cx="421149" cy="169730"/>
          </a:xfrm>
          <a:prstGeom prst="rect">
            <a:avLst/>
          </a:prstGeom>
          <a:pattFill prst="dkVert">
            <a:fgClr>
              <a:schemeClr val="accent5"/>
            </a:fgClr>
            <a:bgClr>
              <a:schemeClr val="bg1"/>
            </a:bgClr>
          </a:patt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Fira Sans Condensed Black" panose="020B0A03050000020004" pitchFamily="34" charset="0"/>
            </a:endParaRPr>
          </a:p>
        </p:txBody>
      </p:sp>
      <p:cxnSp>
        <p:nvCxnSpPr>
          <p:cNvPr id="19" name="Straight Connector 18">
            <a:extLst>
              <a:ext uri="{FF2B5EF4-FFF2-40B4-BE49-F238E27FC236}">
                <a16:creationId xmlns:a16="http://schemas.microsoft.com/office/drawing/2014/main" id="{38F568E6-9209-D241-80CE-18A81C8D0C61}"/>
              </a:ext>
            </a:extLst>
          </p:cNvPr>
          <p:cNvCxnSpPr>
            <a:stCxn id="17" idx="1"/>
            <a:endCxn id="17" idx="1"/>
          </p:cNvCxnSpPr>
          <p:nvPr/>
        </p:nvCxnSpPr>
        <p:spPr>
          <a:xfrm>
            <a:off x="9753328" y="2651171"/>
            <a:ext cx="0" cy="0"/>
          </a:xfrm>
          <a:prstGeom prst="line">
            <a:avLst/>
          </a:prstGeom>
          <a:ln w="3175">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21" name="TextBox 2">
            <a:extLst>
              <a:ext uri="{FF2B5EF4-FFF2-40B4-BE49-F238E27FC236}">
                <a16:creationId xmlns:a16="http://schemas.microsoft.com/office/drawing/2014/main" id="{C10B3601-717D-2747-BB45-72F4FA115180}"/>
              </a:ext>
            </a:extLst>
          </p:cNvPr>
          <p:cNvSpPr txBox="1"/>
          <p:nvPr/>
        </p:nvSpPr>
        <p:spPr>
          <a:xfrm>
            <a:off x="10191119" y="2523762"/>
            <a:ext cx="970115" cy="245807"/>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dirty="0">
                <a:solidFill>
                  <a:schemeClr val="accent5"/>
                </a:solidFill>
                <a:latin typeface="Fira Sans Condensed Black" panose="020B0A03050000020004" pitchFamily="34" charset="0"/>
              </a:rPr>
              <a:t>Power</a:t>
            </a:r>
            <a:endParaRPr lang="en-US" baseline="-25000" dirty="0">
              <a:solidFill>
                <a:schemeClr val="accent5"/>
              </a:solidFill>
              <a:latin typeface="Fira Sans Condensed Black" panose="020B0A03050000020004" pitchFamily="34" charset="0"/>
            </a:endParaRPr>
          </a:p>
        </p:txBody>
      </p:sp>
      <p:cxnSp>
        <p:nvCxnSpPr>
          <p:cNvPr id="31" name="Straight Connector 30">
            <a:extLst>
              <a:ext uri="{FF2B5EF4-FFF2-40B4-BE49-F238E27FC236}">
                <a16:creationId xmlns:a16="http://schemas.microsoft.com/office/drawing/2014/main" id="{0A8E65C6-8043-734D-801F-3EFD1982F001}"/>
              </a:ext>
            </a:extLst>
          </p:cNvPr>
          <p:cNvCxnSpPr/>
          <p:nvPr/>
        </p:nvCxnSpPr>
        <p:spPr>
          <a:xfrm>
            <a:off x="9751690" y="1975380"/>
            <a:ext cx="422787" cy="0"/>
          </a:xfrm>
          <a:prstGeom prst="line">
            <a:avLst/>
          </a:prstGeom>
          <a:ln>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82018951-0D8E-E343-8512-899274D5EB16}"/>
              </a:ext>
            </a:extLst>
          </p:cNvPr>
          <p:cNvCxnSpPr/>
          <p:nvPr/>
        </p:nvCxnSpPr>
        <p:spPr>
          <a:xfrm>
            <a:off x="9753328" y="2308448"/>
            <a:ext cx="422787" cy="0"/>
          </a:xfrm>
          <a:prstGeom prst="line">
            <a:avLst/>
          </a:prstGeom>
          <a:ln>
            <a:tailEnd type="none"/>
          </a:ln>
          <a:effectLst/>
        </p:spPr>
        <p:style>
          <a:lnRef idx="2">
            <a:schemeClr val="accent2"/>
          </a:lnRef>
          <a:fillRef idx="0">
            <a:schemeClr val="accent2"/>
          </a:fillRef>
          <a:effectRef idx="1">
            <a:schemeClr val="accent2"/>
          </a:effectRef>
          <a:fontRef idx="minor">
            <a:schemeClr val="tx1"/>
          </a:fontRef>
        </p:style>
      </p:cxnSp>
      <p:sp>
        <p:nvSpPr>
          <p:cNvPr id="33" name="TextBox 32">
            <a:extLst>
              <a:ext uri="{FF2B5EF4-FFF2-40B4-BE49-F238E27FC236}">
                <a16:creationId xmlns:a16="http://schemas.microsoft.com/office/drawing/2014/main" id="{CAD247A5-5E13-954B-A8A5-2916DF12B5B6}"/>
              </a:ext>
            </a:extLst>
          </p:cNvPr>
          <p:cNvSpPr txBox="1"/>
          <p:nvPr/>
        </p:nvSpPr>
        <p:spPr>
          <a:xfrm>
            <a:off x="10163838" y="1825516"/>
            <a:ext cx="1096265" cy="245835"/>
          </a:xfrm>
          <a:prstGeom prst="rect">
            <a:avLst/>
          </a:prstGeom>
          <a:effectLst/>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dirty="0">
                <a:ln w="0"/>
                <a:solidFill>
                  <a:schemeClr val="accent1"/>
                </a:solidFill>
                <a:latin typeface="Fira Sans Condensed Black" panose="020B0A03050000020004" pitchFamily="34" charset="0"/>
              </a:rPr>
              <a:t>True effect=0</a:t>
            </a:r>
            <a:endParaRPr lang="en-US" sz="1400" baseline="-25000" dirty="0">
              <a:ln w="0"/>
              <a:solidFill>
                <a:schemeClr val="accent1"/>
              </a:solidFill>
              <a:latin typeface="Fira Sans Condensed Black" panose="020B0A03050000020004" pitchFamily="34" charset="0"/>
            </a:endParaRPr>
          </a:p>
        </p:txBody>
      </p:sp>
      <p:sp>
        <p:nvSpPr>
          <p:cNvPr id="34" name="TextBox 33">
            <a:extLst>
              <a:ext uri="{FF2B5EF4-FFF2-40B4-BE49-F238E27FC236}">
                <a16:creationId xmlns:a16="http://schemas.microsoft.com/office/drawing/2014/main" id="{877D4B1A-42BE-C847-AB64-D1979E515081}"/>
              </a:ext>
            </a:extLst>
          </p:cNvPr>
          <p:cNvSpPr txBox="1"/>
          <p:nvPr/>
        </p:nvSpPr>
        <p:spPr>
          <a:xfrm>
            <a:off x="10173631" y="2155724"/>
            <a:ext cx="970105" cy="245796"/>
          </a:xfrm>
          <a:prstGeom prst="rect">
            <a:avLst/>
          </a:prstGeom>
          <a:effectLst/>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dirty="0">
                <a:solidFill>
                  <a:schemeClr val="accent2"/>
                </a:solidFill>
                <a:latin typeface="Fira Sans Condensed Black" panose="020B0A03050000020004" pitchFamily="34" charset="0"/>
              </a:rPr>
              <a:t>True effect=</a:t>
            </a:r>
            <a:r>
              <a:rPr lang="el-GR" sz="1400" dirty="0">
                <a:solidFill>
                  <a:schemeClr val="accent2"/>
                </a:solidFill>
                <a:latin typeface="Fira Sans Condensed Black" panose="020B0A03050000020004" pitchFamily="34" charset="0"/>
              </a:rPr>
              <a:t>β</a:t>
            </a:r>
            <a:endParaRPr lang="en-US" sz="1400" dirty="0">
              <a:solidFill>
                <a:schemeClr val="accent2"/>
              </a:solidFill>
              <a:latin typeface="Fira Sans Condensed Black" panose="020B0A03050000020004" pitchFamily="34" charset="0"/>
            </a:endParaRPr>
          </a:p>
        </p:txBody>
      </p:sp>
      <p:sp>
        <p:nvSpPr>
          <p:cNvPr id="35" name="Right Bracket 34">
            <a:extLst>
              <a:ext uri="{FF2B5EF4-FFF2-40B4-BE49-F238E27FC236}">
                <a16:creationId xmlns:a16="http://schemas.microsoft.com/office/drawing/2014/main" id="{CDEF8379-E2C9-5E45-B512-D7DA224D7336}"/>
              </a:ext>
            </a:extLst>
          </p:cNvPr>
          <p:cNvSpPr/>
          <p:nvPr/>
        </p:nvSpPr>
        <p:spPr>
          <a:xfrm rot="16200000">
            <a:off x="6481028" y="229243"/>
            <a:ext cx="315915" cy="3176357"/>
          </a:xfrm>
          <a:prstGeom prst="rightBracket">
            <a:avLst/>
          </a:prstGeom>
          <a:ln w="1905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Fira Sans Condensed Black" panose="020B0A03050000020004" pitchFamily="34" charset="0"/>
            </a:endParaRPr>
          </a:p>
        </p:txBody>
      </p:sp>
      <p:cxnSp>
        <p:nvCxnSpPr>
          <p:cNvPr id="28" name="Straight Connector 27">
            <a:extLst>
              <a:ext uri="{FF2B5EF4-FFF2-40B4-BE49-F238E27FC236}">
                <a16:creationId xmlns:a16="http://schemas.microsoft.com/office/drawing/2014/main" id="{9E8041EA-8557-AD4E-834B-96D9D9A68CC6}"/>
              </a:ext>
            </a:extLst>
          </p:cNvPr>
          <p:cNvCxnSpPr/>
          <p:nvPr/>
        </p:nvCxnSpPr>
        <p:spPr>
          <a:xfrm>
            <a:off x="5040957" y="1838633"/>
            <a:ext cx="0" cy="3519949"/>
          </a:xfrm>
          <a:prstGeom prst="line">
            <a:avLst/>
          </a:prstGeom>
          <a:ln>
            <a:tailEnd type="none"/>
          </a:ln>
          <a:effectLst/>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A75A78E0-6AC9-3846-B89A-7B45F16C1DCE}"/>
              </a:ext>
            </a:extLst>
          </p:cNvPr>
          <p:cNvSpPr txBox="1"/>
          <p:nvPr/>
        </p:nvSpPr>
        <p:spPr>
          <a:xfrm>
            <a:off x="5181600" y="1666794"/>
            <a:ext cx="463826" cy="502702"/>
          </a:xfrm>
          <a:prstGeom prst="rect">
            <a:avLst/>
          </a:prstGeom>
          <a:noFill/>
        </p:spPr>
        <p:txBody>
          <a:bodyPr wrap="square" rtlCol="0">
            <a:spAutoFit/>
          </a:bodyPr>
          <a:lstStyle/>
          <a:p>
            <a:r>
              <a:rPr lang="en-US" sz="4000" baseline="-25000" dirty="0">
                <a:solidFill>
                  <a:schemeClr val="accent1"/>
                </a:solidFill>
                <a:latin typeface="Fira Sans Condensed Black" panose="020B0A03050000020004" pitchFamily="34" charset="0"/>
                <a:ea typeface="Century Gothic" charset="0"/>
                <a:cs typeface="Century Gothic" charset="0"/>
              </a:rPr>
              <a:t>0</a:t>
            </a:r>
          </a:p>
        </p:txBody>
      </p:sp>
      <p:sp>
        <p:nvSpPr>
          <p:cNvPr id="36" name="TextBox 35">
            <a:extLst>
              <a:ext uri="{FF2B5EF4-FFF2-40B4-BE49-F238E27FC236}">
                <a16:creationId xmlns:a16="http://schemas.microsoft.com/office/drawing/2014/main" id="{D4D12029-2620-014C-AB2C-AB9E6E5D4F0D}"/>
              </a:ext>
            </a:extLst>
          </p:cNvPr>
          <p:cNvSpPr txBox="1"/>
          <p:nvPr/>
        </p:nvSpPr>
        <p:spPr>
          <a:xfrm>
            <a:off x="6416602" y="1337674"/>
            <a:ext cx="2230468" cy="307777"/>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dirty="0">
                <a:latin typeface="Fira Sans Condensed Black" panose="020B0A03050000020004" pitchFamily="34" charset="0"/>
              </a:rPr>
              <a:t>Critical value</a:t>
            </a:r>
          </a:p>
        </p:txBody>
      </p:sp>
      <p:sp>
        <p:nvSpPr>
          <p:cNvPr id="37" name="TextBox 36">
            <a:extLst>
              <a:ext uri="{FF2B5EF4-FFF2-40B4-BE49-F238E27FC236}">
                <a16:creationId xmlns:a16="http://schemas.microsoft.com/office/drawing/2014/main" id="{0ABBA75B-B43B-3B47-9D03-A06896AA61B8}"/>
              </a:ext>
            </a:extLst>
          </p:cNvPr>
          <p:cNvSpPr txBox="1"/>
          <p:nvPr/>
        </p:nvSpPr>
        <p:spPr>
          <a:xfrm>
            <a:off x="7163113" y="5304633"/>
            <a:ext cx="1587294" cy="307777"/>
          </a:xfrm>
          <a:prstGeom prst="rect">
            <a:avLst/>
          </a:prstGeom>
          <a:noFill/>
        </p:spPr>
        <p:txBody>
          <a:bodyPr wrap="none" rtlCol="0">
            <a:spAutoFit/>
          </a:bodyPr>
          <a:lstStyle/>
          <a:p>
            <a:r>
              <a:rPr lang="en-US" sz="1400" dirty="0">
                <a:latin typeface="Fira Sans Condensed Black" panose="020B0A03050000020004" pitchFamily="34" charset="0"/>
              </a:rPr>
              <a:t>significance </a:t>
            </a:r>
            <a:r>
              <a:rPr lang="el-GR" sz="1400" dirty="0">
                <a:latin typeface="Fira Sans Condensed Black" panose="020B0A03050000020004" pitchFamily="34" charset="0"/>
              </a:rPr>
              <a:t>α</a:t>
            </a:r>
            <a:r>
              <a:rPr lang="en-US" sz="1400" dirty="0">
                <a:latin typeface="Fira Sans Condensed Black" panose="020B0A03050000020004" pitchFamily="34" charset="0"/>
              </a:rPr>
              <a:t>=5%</a:t>
            </a:r>
          </a:p>
        </p:txBody>
      </p:sp>
      <p:cxnSp>
        <p:nvCxnSpPr>
          <p:cNvPr id="38" name="Straight Arrow Connector 37">
            <a:extLst>
              <a:ext uri="{FF2B5EF4-FFF2-40B4-BE49-F238E27FC236}">
                <a16:creationId xmlns:a16="http://schemas.microsoft.com/office/drawing/2014/main" id="{2624EDDC-5E36-7B49-A353-4361263E8D94}"/>
              </a:ext>
            </a:extLst>
          </p:cNvPr>
          <p:cNvCxnSpPr>
            <a:cxnSpLocks/>
          </p:cNvCxnSpPr>
          <p:nvPr/>
        </p:nvCxnSpPr>
        <p:spPr>
          <a:xfrm flipH="1" flipV="1">
            <a:off x="7328848" y="4899548"/>
            <a:ext cx="95534" cy="433951"/>
          </a:xfrm>
          <a:prstGeom prst="straightConnector1">
            <a:avLst/>
          </a:prstGeom>
          <a:ln w="3175">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9440F08B-DD4F-A642-8FD4-6978CD9B57EC}"/>
              </a:ext>
            </a:extLst>
          </p:cNvPr>
          <p:cNvCxnSpPr/>
          <p:nvPr/>
        </p:nvCxnSpPr>
        <p:spPr>
          <a:xfrm>
            <a:off x="7163113" y="1848454"/>
            <a:ext cx="0" cy="3450262"/>
          </a:xfrm>
          <a:prstGeom prst="line">
            <a:avLst/>
          </a:prstGeom>
          <a:ln w="2857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EE0845CD-E506-944E-858E-A0C481B8812E}"/>
              </a:ext>
            </a:extLst>
          </p:cNvPr>
          <p:cNvCxnSpPr/>
          <p:nvPr/>
        </p:nvCxnSpPr>
        <p:spPr>
          <a:xfrm>
            <a:off x="8229913" y="1848454"/>
            <a:ext cx="0" cy="3450262"/>
          </a:xfrm>
          <a:prstGeom prst="line">
            <a:avLst/>
          </a:prstGeom>
          <a:ln w="28575">
            <a:solidFill>
              <a:schemeClr val="accent2"/>
            </a:solidFill>
          </a:ln>
          <a:effectLst/>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1542173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normAutofit/>
          </a:bodyPr>
          <a:lstStyle/>
          <a:p>
            <a:pPr marL="514350" indent="-514350">
              <a:buFont typeface="+mj-lt"/>
              <a:buAutoNum type="arabicPeriod"/>
            </a:pPr>
            <a:r>
              <a:rPr lang="en-US" sz="2000" dirty="0">
                <a:solidFill>
                  <a:schemeClr val="accent1"/>
                </a:solidFill>
              </a:rPr>
              <a:t>Effect size: </a:t>
            </a:r>
            <a:r>
              <a:rPr lang="en-US" sz="2000" dirty="0"/>
              <a:t>a large effect is easier to distinguish from zero than a small effect.</a:t>
            </a:r>
          </a:p>
          <a:p>
            <a:pPr marL="514350" indent="-514350">
              <a:buFont typeface="+mj-lt"/>
              <a:buAutoNum type="arabicPeriod"/>
            </a:pPr>
            <a:endParaRPr lang="en-US" sz="2000" dirty="0"/>
          </a:p>
        </p:txBody>
      </p:sp>
      <p:sp>
        <p:nvSpPr>
          <p:cNvPr id="2" name="Title 1"/>
          <p:cNvSpPr>
            <a:spLocks noGrp="1"/>
          </p:cNvSpPr>
          <p:nvPr>
            <p:ph type="title"/>
          </p:nvPr>
        </p:nvSpPr>
        <p:spPr/>
        <p:txBody>
          <a:bodyPr/>
          <a:lstStyle/>
          <a:p>
            <a:r>
              <a:rPr lang="en-US" dirty="0"/>
              <a:t>Power: Main ingredients</a:t>
            </a:r>
          </a:p>
        </p:txBody>
      </p:sp>
      <p:sp>
        <p:nvSpPr>
          <p:cNvPr id="7" name="Slide Number Placeholder 6"/>
          <p:cNvSpPr>
            <a:spLocks noGrp="1"/>
          </p:cNvSpPr>
          <p:nvPr>
            <p:ph type="sldNum" sz="quarter" idx="4"/>
          </p:nvPr>
        </p:nvSpPr>
        <p:spPr/>
        <p:txBody>
          <a:bodyPr/>
          <a:lstStyle/>
          <a:p>
            <a:fld id="{2ECB1696-1F23-9849-960D-916B9EF0C8D4}" type="slidenum">
              <a:rPr lang="en-US" smtClean="0"/>
              <a:pPr/>
              <a:t>55</a:t>
            </a:fld>
            <a:endParaRPr lang="en-US" dirty="0"/>
          </a:p>
        </p:txBody>
      </p:sp>
    </p:spTree>
    <p:custDataLst>
      <p:tags r:id="rId1"/>
    </p:custDataLst>
    <p:extLst>
      <p:ext uri="{BB962C8B-B14F-4D97-AF65-F5344CB8AC3E}">
        <p14:creationId xmlns:p14="http://schemas.microsoft.com/office/powerpoint/2010/main" val="21639248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normAutofit/>
          </a:bodyPr>
          <a:lstStyle/>
          <a:p>
            <a:pPr marL="514350" indent="-514350">
              <a:buFont typeface="+mj-lt"/>
              <a:buAutoNum type="arabicPeriod"/>
            </a:pPr>
            <a:r>
              <a:rPr lang="en-US" sz="2000" dirty="0">
                <a:solidFill>
                  <a:schemeClr val="bg1">
                    <a:lumMod val="50000"/>
                  </a:schemeClr>
                </a:solidFill>
              </a:rPr>
              <a:t>Effect size</a:t>
            </a:r>
            <a:r>
              <a:rPr lang="en-US" sz="2000" dirty="0">
                <a:solidFill>
                  <a:schemeClr val="tx2"/>
                </a:solidFill>
              </a:rPr>
              <a:t>: a large effect is easier to distinguish from zero than a small effect.</a:t>
            </a:r>
          </a:p>
          <a:p>
            <a:pPr marL="514350" indent="-514350">
              <a:buFont typeface="+mj-lt"/>
              <a:buAutoNum type="arabicPeriod"/>
            </a:pPr>
            <a:endParaRPr lang="en-US" sz="2000" dirty="0">
              <a:solidFill>
                <a:schemeClr val="accent1"/>
              </a:solidFill>
            </a:endParaRPr>
          </a:p>
          <a:p>
            <a:pPr marL="514350" indent="-514350">
              <a:buFont typeface="+mj-lt"/>
              <a:buAutoNum type="arabicPeriod"/>
            </a:pPr>
            <a:r>
              <a:rPr lang="en-US" sz="2000" dirty="0">
                <a:solidFill>
                  <a:schemeClr val="accent1"/>
                </a:solidFill>
              </a:rPr>
              <a:t>Variance: </a:t>
            </a:r>
            <a:r>
              <a:rPr lang="en-US" sz="2000" dirty="0"/>
              <a:t>greater variability in the outcome variable makes it harder to distinguish an effect.</a:t>
            </a:r>
            <a:endParaRPr lang="en-US" sz="2000" dirty="0">
              <a:solidFill>
                <a:schemeClr val="accent1"/>
              </a:solidFill>
            </a:endParaRPr>
          </a:p>
          <a:p>
            <a:pPr marL="514350" indent="-514350">
              <a:buFont typeface="+mj-lt"/>
              <a:buAutoNum type="arabicPeriod"/>
            </a:pPr>
            <a:endParaRPr lang="en-US" sz="2000" dirty="0">
              <a:solidFill>
                <a:schemeClr val="bg1">
                  <a:lumMod val="50000"/>
                </a:schemeClr>
              </a:solidFill>
            </a:endParaRPr>
          </a:p>
        </p:txBody>
      </p:sp>
      <p:sp>
        <p:nvSpPr>
          <p:cNvPr id="2" name="Title 1"/>
          <p:cNvSpPr>
            <a:spLocks noGrp="1"/>
          </p:cNvSpPr>
          <p:nvPr>
            <p:ph type="title"/>
          </p:nvPr>
        </p:nvSpPr>
        <p:spPr/>
        <p:txBody>
          <a:bodyPr/>
          <a:lstStyle/>
          <a:p>
            <a:r>
              <a:rPr lang="en-US" dirty="0"/>
              <a:t>Power: Main ingredients</a:t>
            </a:r>
          </a:p>
        </p:txBody>
      </p:sp>
      <p:sp>
        <p:nvSpPr>
          <p:cNvPr id="7" name="Slide Number Placeholder 6"/>
          <p:cNvSpPr>
            <a:spLocks noGrp="1"/>
          </p:cNvSpPr>
          <p:nvPr>
            <p:ph type="sldNum" sz="quarter" idx="4"/>
          </p:nvPr>
        </p:nvSpPr>
        <p:spPr/>
        <p:txBody>
          <a:bodyPr/>
          <a:lstStyle/>
          <a:p>
            <a:fld id="{2ECB1696-1F23-9849-960D-916B9EF0C8D4}" type="slidenum">
              <a:rPr lang="en-US" smtClean="0"/>
              <a:pPr/>
              <a:t>56</a:t>
            </a:fld>
            <a:endParaRPr lang="en-US" dirty="0"/>
          </a:p>
        </p:txBody>
      </p:sp>
    </p:spTree>
    <p:custDataLst>
      <p:tags r:id="rId1"/>
    </p:custDataLst>
    <p:extLst>
      <p:ext uri="{BB962C8B-B14F-4D97-AF65-F5344CB8AC3E}">
        <p14:creationId xmlns:p14="http://schemas.microsoft.com/office/powerpoint/2010/main" val="18662752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normAutofit/>
          </a:bodyPr>
          <a:lstStyle/>
          <a:p>
            <a:pPr marL="514350" indent="-514350">
              <a:buFont typeface="+mj-lt"/>
              <a:buAutoNum type="arabicPeriod"/>
            </a:pPr>
            <a:r>
              <a:rPr lang="en-US" dirty="0">
                <a:solidFill>
                  <a:schemeClr val="bg1">
                    <a:lumMod val="50000"/>
                  </a:schemeClr>
                </a:solidFill>
              </a:rPr>
              <a:t>Effect size</a:t>
            </a:r>
            <a:r>
              <a:rPr lang="en-US" dirty="0">
                <a:solidFill>
                  <a:schemeClr val="tx2"/>
                </a:solidFill>
              </a:rPr>
              <a:t>: a large effect is easier to distinguish from zero than a small effect.</a:t>
            </a:r>
          </a:p>
          <a:p>
            <a:pPr marL="514350" indent="-514350">
              <a:buFont typeface="+mj-lt"/>
              <a:buAutoNum type="arabicPeriod"/>
            </a:pPr>
            <a:endParaRPr lang="en-US" dirty="0">
              <a:solidFill>
                <a:schemeClr val="tx2"/>
              </a:solidFill>
            </a:endParaRPr>
          </a:p>
          <a:p>
            <a:pPr marL="514350" indent="-514350">
              <a:buFont typeface="+mj-lt"/>
              <a:buAutoNum type="arabicPeriod"/>
            </a:pPr>
            <a:r>
              <a:rPr lang="en-US" dirty="0">
                <a:solidFill>
                  <a:schemeClr val="tx2"/>
                </a:solidFill>
              </a:rPr>
              <a:t>Variance: lower variability in the outcome variable makes it easier to distinguish an effect.</a:t>
            </a:r>
          </a:p>
          <a:p>
            <a:pPr marL="514350" indent="-514350">
              <a:buFont typeface="+mj-lt"/>
              <a:buAutoNum type="arabicPeriod"/>
            </a:pPr>
            <a:endParaRPr lang="en-US" dirty="0"/>
          </a:p>
          <a:p>
            <a:pPr marL="514350" indent="-514350">
              <a:buFont typeface="+mj-lt"/>
              <a:buAutoNum type="arabicPeriod"/>
            </a:pPr>
            <a:r>
              <a:rPr lang="en-US" dirty="0">
                <a:solidFill>
                  <a:schemeClr val="accent1"/>
                </a:solidFill>
              </a:rPr>
              <a:t>Sample size</a:t>
            </a:r>
            <a:r>
              <a:rPr lang="en-US" dirty="0"/>
              <a:t>: a larger sample means that treatment and control are </a:t>
            </a:r>
            <a:br>
              <a:rPr lang="en-US" dirty="0"/>
            </a:br>
            <a:r>
              <a:rPr lang="en-US" dirty="0"/>
              <a:t>more representative of the overall population, making it easier to </a:t>
            </a:r>
            <a:br>
              <a:rPr lang="en-US" dirty="0"/>
            </a:br>
            <a:r>
              <a:rPr lang="en-US" dirty="0"/>
              <a:t>distinguish an effect.</a:t>
            </a:r>
            <a:endParaRPr lang="en-US" dirty="0">
              <a:solidFill>
                <a:schemeClr val="accent1"/>
              </a:solidFill>
            </a:endParaRPr>
          </a:p>
          <a:p>
            <a:pPr marL="514350" indent="-514350">
              <a:buFont typeface="+mj-lt"/>
              <a:buAutoNum type="arabicPeriod"/>
            </a:pPr>
            <a:endParaRPr lang="en-US" dirty="0">
              <a:solidFill>
                <a:schemeClr val="accent1"/>
              </a:solidFill>
            </a:endParaRPr>
          </a:p>
        </p:txBody>
      </p:sp>
      <p:sp>
        <p:nvSpPr>
          <p:cNvPr id="2" name="Title 1"/>
          <p:cNvSpPr>
            <a:spLocks noGrp="1"/>
          </p:cNvSpPr>
          <p:nvPr>
            <p:ph type="title"/>
          </p:nvPr>
        </p:nvSpPr>
        <p:spPr/>
        <p:txBody>
          <a:bodyPr/>
          <a:lstStyle/>
          <a:p>
            <a:r>
              <a:rPr lang="en-US" dirty="0"/>
              <a:t>Power: Main ingredients</a:t>
            </a:r>
          </a:p>
        </p:txBody>
      </p:sp>
      <p:sp>
        <p:nvSpPr>
          <p:cNvPr id="7" name="Slide Number Placeholder 6"/>
          <p:cNvSpPr>
            <a:spLocks noGrp="1"/>
          </p:cNvSpPr>
          <p:nvPr>
            <p:ph type="sldNum" sz="quarter" idx="4"/>
          </p:nvPr>
        </p:nvSpPr>
        <p:spPr/>
        <p:txBody>
          <a:bodyPr/>
          <a:lstStyle/>
          <a:p>
            <a:fld id="{2ECB1696-1F23-9849-960D-916B9EF0C8D4}" type="slidenum">
              <a:rPr lang="en-US" smtClean="0"/>
              <a:pPr/>
              <a:t>57</a:t>
            </a:fld>
            <a:endParaRPr lang="en-US" dirty="0"/>
          </a:p>
        </p:txBody>
      </p:sp>
    </p:spTree>
    <p:custDataLst>
      <p:tags r:id="rId1"/>
    </p:custDataLst>
    <p:extLst>
      <p:ext uri="{BB962C8B-B14F-4D97-AF65-F5344CB8AC3E}">
        <p14:creationId xmlns:p14="http://schemas.microsoft.com/office/powerpoint/2010/main" val="10313086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normAutofit/>
          </a:bodyPr>
          <a:lstStyle/>
          <a:p>
            <a:pPr marL="514350" indent="-514350">
              <a:buFont typeface="+mj-lt"/>
              <a:buAutoNum type="arabicPeriod"/>
            </a:pPr>
            <a:r>
              <a:rPr lang="en-US" sz="2000" dirty="0">
                <a:solidFill>
                  <a:schemeClr val="bg1">
                    <a:lumMod val="50000"/>
                  </a:schemeClr>
                </a:solidFill>
              </a:rPr>
              <a:t>Effect size</a:t>
            </a:r>
            <a:r>
              <a:rPr lang="en-US" sz="2000" dirty="0">
                <a:solidFill>
                  <a:schemeClr val="tx2"/>
                </a:solidFill>
              </a:rPr>
              <a:t>: a large effect is easier to distinguish from zero than a small effect.</a:t>
            </a:r>
          </a:p>
          <a:p>
            <a:pPr marL="514350" indent="-514350">
              <a:buFont typeface="+mj-lt"/>
              <a:buAutoNum type="arabicPeriod"/>
            </a:pPr>
            <a:endParaRPr lang="en-US" sz="2000" dirty="0">
              <a:solidFill>
                <a:schemeClr val="tx2"/>
              </a:solidFill>
            </a:endParaRPr>
          </a:p>
          <a:p>
            <a:pPr marL="514350" indent="-514350">
              <a:buFont typeface="+mj-lt"/>
              <a:buAutoNum type="arabicPeriod"/>
            </a:pPr>
            <a:r>
              <a:rPr lang="en-US" sz="2000" dirty="0">
                <a:solidFill>
                  <a:schemeClr val="tx2"/>
                </a:solidFill>
              </a:rPr>
              <a:t>Variance: greater variability in the outcome variable makes it harder to distinguish an effect.</a:t>
            </a:r>
          </a:p>
          <a:p>
            <a:pPr marL="514350" indent="-514350">
              <a:buFont typeface="+mj-lt"/>
              <a:buAutoNum type="arabicPeriod"/>
            </a:pPr>
            <a:endParaRPr lang="en-US" sz="2000" dirty="0">
              <a:solidFill>
                <a:schemeClr val="tx2"/>
              </a:solidFill>
            </a:endParaRPr>
          </a:p>
          <a:p>
            <a:pPr marL="514350" indent="-514350">
              <a:buFont typeface="+mj-lt"/>
              <a:buAutoNum type="arabicPeriod"/>
            </a:pPr>
            <a:r>
              <a:rPr lang="en-US" sz="2000" dirty="0">
                <a:solidFill>
                  <a:schemeClr val="tx1">
                    <a:lumMod val="50000"/>
                    <a:lumOff val="50000"/>
                  </a:schemeClr>
                </a:solidFill>
              </a:rPr>
              <a:t>Sample size: a larger sample means that treatment and control are </a:t>
            </a:r>
            <a:br>
              <a:rPr lang="en-US" sz="2000" dirty="0">
                <a:solidFill>
                  <a:schemeClr val="tx1">
                    <a:lumMod val="50000"/>
                    <a:lumOff val="50000"/>
                  </a:schemeClr>
                </a:solidFill>
              </a:rPr>
            </a:br>
            <a:r>
              <a:rPr lang="en-US" sz="2000" dirty="0">
                <a:solidFill>
                  <a:schemeClr val="tx1">
                    <a:lumMod val="50000"/>
                    <a:lumOff val="50000"/>
                  </a:schemeClr>
                </a:solidFill>
              </a:rPr>
              <a:t>more representative of the overall population, making it easier to </a:t>
            </a:r>
            <a:br>
              <a:rPr lang="en-US" sz="2000" dirty="0">
                <a:solidFill>
                  <a:schemeClr val="tx1">
                    <a:lumMod val="50000"/>
                    <a:lumOff val="50000"/>
                  </a:schemeClr>
                </a:solidFill>
              </a:rPr>
            </a:br>
            <a:r>
              <a:rPr lang="en-US" sz="2000" dirty="0">
                <a:solidFill>
                  <a:schemeClr val="tx1">
                    <a:lumMod val="50000"/>
                    <a:lumOff val="50000"/>
                  </a:schemeClr>
                </a:solidFill>
              </a:rPr>
              <a:t>distinguish an effect.</a:t>
            </a:r>
          </a:p>
          <a:p>
            <a:pPr marL="514350" indent="-514350">
              <a:buFont typeface="+mj-lt"/>
              <a:buAutoNum type="arabicPeriod"/>
            </a:pPr>
            <a:endParaRPr lang="en-US" sz="2000" dirty="0">
              <a:solidFill>
                <a:schemeClr val="accent1"/>
              </a:solidFill>
            </a:endParaRPr>
          </a:p>
          <a:p>
            <a:pPr marL="514350" indent="-514350">
              <a:buFont typeface="+mj-lt"/>
              <a:buAutoNum type="arabicPeriod"/>
            </a:pPr>
            <a:r>
              <a:rPr lang="en-US" sz="2000" dirty="0">
                <a:solidFill>
                  <a:schemeClr val="accent1"/>
                </a:solidFill>
              </a:rPr>
              <a:t>Sample split: </a:t>
            </a:r>
            <a:r>
              <a:rPr lang="en-US" sz="2000" dirty="0"/>
              <a:t>an equal proportion in treatment and control makes it easiest </a:t>
            </a:r>
            <a:br>
              <a:rPr lang="en-US" sz="2000" dirty="0"/>
            </a:br>
            <a:r>
              <a:rPr lang="en-US" sz="2000" dirty="0"/>
              <a:t>to distinguish an effect.</a:t>
            </a:r>
            <a:endParaRPr lang="en-US" sz="2000" dirty="0">
              <a:solidFill>
                <a:schemeClr val="accent1"/>
              </a:solidFill>
            </a:endParaRPr>
          </a:p>
        </p:txBody>
      </p:sp>
      <p:sp>
        <p:nvSpPr>
          <p:cNvPr id="2" name="Title 1"/>
          <p:cNvSpPr>
            <a:spLocks noGrp="1"/>
          </p:cNvSpPr>
          <p:nvPr>
            <p:ph type="title"/>
          </p:nvPr>
        </p:nvSpPr>
        <p:spPr/>
        <p:txBody>
          <a:bodyPr/>
          <a:lstStyle/>
          <a:p>
            <a:r>
              <a:rPr lang="en-US" dirty="0"/>
              <a:t>Power: Main ingredients</a:t>
            </a:r>
          </a:p>
        </p:txBody>
      </p:sp>
      <p:sp>
        <p:nvSpPr>
          <p:cNvPr id="7" name="Slide Number Placeholder 6"/>
          <p:cNvSpPr>
            <a:spLocks noGrp="1"/>
          </p:cNvSpPr>
          <p:nvPr>
            <p:ph type="sldNum" sz="quarter" idx="4"/>
          </p:nvPr>
        </p:nvSpPr>
        <p:spPr/>
        <p:txBody>
          <a:bodyPr/>
          <a:lstStyle/>
          <a:p>
            <a:fld id="{2ECB1696-1F23-9849-960D-916B9EF0C8D4}" type="slidenum">
              <a:rPr lang="en-US" smtClean="0"/>
              <a:pPr/>
              <a:t>58</a:t>
            </a:fld>
            <a:endParaRPr lang="en-US" dirty="0"/>
          </a:p>
        </p:txBody>
      </p:sp>
    </p:spTree>
    <p:custDataLst>
      <p:tags r:id="rId1"/>
    </p:custDataLst>
    <p:extLst>
      <p:ext uri="{BB962C8B-B14F-4D97-AF65-F5344CB8AC3E}">
        <p14:creationId xmlns:p14="http://schemas.microsoft.com/office/powerpoint/2010/main" val="11123577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normAutofit lnSpcReduction="10000"/>
          </a:bodyPr>
          <a:lstStyle/>
          <a:p>
            <a:pPr marL="514350" indent="-514350">
              <a:buFont typeface="+mj-lt"/>
              <a:buAutoNum type="arabicPeriod"/>
            </a:pPr>
            <a:r>
              <a:rPr lang="en-US" b="1" dirty="0"/>
              <a:t>Effect size</a:t>
            </a:r>
            <a:r>
              <a:rPr lang="en-US" dirty="0"/>
              <a:t>: a large effect is easier to distinguish from zero than a small effect.</a:t>
            </a:r>
          </a:p>
          <a:p>
            <a:pPr marL="514350" indent="-514350">
              <a:buFont typeface="+mj-lt"/>
              <a:buAutoNum type="arabicPeriod"/>
            </a:pPr>
            <a:endParaRPr lang="en-US" dirty="0"/>
          </a:p>
          <a:p>
            <a:pPr marL="514350" indent="-514350">
              <a:buFont typeface="+mj-lt"/>
              <a:buAutoNum type="arabicPeriod"/>
            </a:pPr>
            <a:r>
              <a:rPr lang="en-US" b="1" dirty="0"/>
              <a:t>Variance</a:t>
            </a:r>
            <a:r>
              <a:rPr lang="en-US" dirty="0"/>
              <a:t>: lower variability in the outcome variable makes it easier to distinguish an effect.</a:t>
            </a:r>
          </a:p>
          <a:p>
            <a:pPr marL="514350" indent="-514350">
              <a:buFont typeface="+mj-lt"/>
              <a:buAutoNum type="arabicPeriod"/>
            </a:pPr>
            <a:endParaRPr lang="en-US" dirty="0"/>
          </a:p>
          <a:p>
            <a:pPr marL="514350" indent="-514350">
              <a:buFont typeface="+mj-lt"/>
              <a:buAutoNum type="arabicPeriod"/>
            </a:pPr>
            <a:r>
              <a:rPr lang="en-US" b="1" dirty="0"/>
              <a:t>Sample size</a:t>
            </a:r>
            <a:r>
              <a:rPr lang="en-US" dirty="0"/>
              <a:t>: a larger sample means that treatment and control are </a:t>
            </a:r>
            <a:br>
              <a:rPr lang="en-US" dirty="0"/>
            </a:br>
            <a:r>
              <a:rPr lang="en-US" dirty="0"/>
              <a:t>more representative of the overall population, making it easier to </a:t>
            </a:r>
            <a:br>
              <a:rPr lang="en-US" dirty="0"/>
            </a:br>
            <a:r>
              <a:rPr lang="en-US" dirty="0"/>
              <a:t>distinguish an effect.</a:t>
            </a:r>
          </a:p>
          <a:p>
            <a:pPr marL="514350" indent="-514350">
              <a:buFont typeface="+mj-lt"/>
              <a:buAutoNum type="arabicPeriod"/>
            </a:pPr>
            <a:endParaRPr lang="en-US" dirty="0"/>
          </a:p>
          <a:p>
            <a:pPr marL="514350" indent="-514350">
              <a:buFont typeface="+mj-lt"/>
              <a:buAutoNum type="arabicPeriod"/>
            </a:pPr>
            <a:r>
              <a:rPr lang="en-US" b="1" dirty="0"/>
              <a:t>Sample split</a:t>
            </a:r>
            <a:r>
              <a:rPr lang="en-US" dirty="0"/>
              <a:t>: an equal proportion in treatment and control makes it easiest to distinguish an effect.</a:t>
            </a:r>
          </a:p>
          <a:p>
            <a:pPr marL="514350" indent="-514350">
              <a:buFont typeface="+mj-lt"/>
              <a:buAutoNum type="arabicPeriod"/>
            </a:pPr>
            <a:endParaRPr lang="en-US" dirty="0">
              <a:solidFill>
                <a:schemeClr val="accent1"/>
              </a:solidFill>
            </a:endParaRPr>
          </a:p>
        </p:txBody>
      </p:sp>
      <p:sp>
        <p:nvSpPr>
          <p:cNvPr id="2" name="Title 1"/>
          <p:cNvSpPr>
            <a:spLocks noGrp="1"/>
          </p:cNvSpPr>
          <p:nvPr>
            <p:ph type="title"/>
          </p:nvPr>
        </p:nvSpPr>
        <p:spPr/>
        <p:txBody>
          <a:bodyPr/>
          <a:lstStyle/>
          <a:p>
            <a:r>
              <a:rPr lang="en-US" dirty="0"/>
              <a:t>Power: Main ingredients</a:t>
            </a:r>
          </a:p>
        </p:txBody>
      </p:sp>
      <p:sp>
        <p:nvSpPr>
          <p:cNvPr id="7" name="Slide Number Placeholder 6"/>
          <p:cNvSpPr>
            <a:spLocks noGrp="1"/>
          </p:cNvSpPr>
          <p:nvPr>
            <p:ph type="sldNum" sz="quarter" idx="4"/>
          </p:nvPr>
        </p:nvSpPr>
        <p:spPr/>
        <p:txBody>
          <a:bodyPr/>
          <a:lstStyle/>
          <a:p>
            <a:fld id="{2ECB1696-1F23-9849-960D-916B9EF0C8D4}" type="slidenum">
              <a:rPr lang="en-US" smtClean="0"/>
              <a:pPr/>
              <a:t>59</a:t>
            </a:fld>
            <a:endParaRPr lang="en-US" dirty="0"/>
          </a:p>
        </p:txBody>
      </p:sp>
    </p:spTree>
    <p:custDataLst>
      <p:tags r:id="rId1"/>
    </p:custDataLst>
    <p:extLst>
      <p:ext uri="{BB962C8B-B14F-4D97-AF65-F5344CB8AC3E}">
        <p14:creationId xmlns:p14="http://schemas.microsoft.com/office/powerpoint/2010/main" val="2581473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96F67A-C527-CF46-80D0-BB66B92328D3}"/>
              </a:ext>
            </a:extLst>
          </p:cNvPr>
          <p:cNvSpPr>
            <a:spLocks noGrp="1"/>
          </p:cNvSpPr>
          <p:nvPr>
            <p:ph type="body" sz="quarter" idx="10"/>
          </p:nvPr>
        </p:nvSpPr>
        <p:spPr>
          <a:xfrm>
            <a:off x="609600" y="1472338"/>
            <a:ext cx="8607272" cy="4937987"/>
          </a:xfrm>
        </p:spPr>
        <p:txBody>
          <a:bodyPr anchor="t">
            <a:normAutofit/>
          </a:bodyPr>
          <a:lstStyle/>
          <a:p>
            <a:r>
              <a:rPr lang="en-US" sz="2800" dirty="0"/>
              <a:t>True and Estimated Treatment Effect </a:t>
            </a:r>
            <a:r>
              <a:rPr lang="en-US" sz="2800" spc="0" dirty="0">
                <a:solidFill>
                  <a:schemeClr val="accent1"/>
                </a:solidFill>
                <a:ea typeface="+mj-ea"/>
                <a:cs typeface="+mj-cs"/>
              </a:rPr>
              <a:t>[Review]</a:t>
            </a:r>
          </a:p>
          <a:p>
            <a:r>
              <a:rPr lang="en-US" sz="2800" dirty="0"/>
              <a:t>Distribution of Treatment Effect Estimates </a:t>
            </a:r>
            <a:r>
              <a:rPr lang="en-US" sz="2800" spc="0" dirty="0">
                <a:solidFill>
                  <a:schemeClr val="accent1"/>
                </a:solidFill>
                <a:ea typeface="+mj-ea"/>
                <a:cs typeface="+mj-cs"/>
              </a:rPr>
              <a:t>[Review]</a:t>
            </a:r>
          </a:p>
          <a:p>
            <a:r>
              <a:rPr lang="en-US" sz="2800" dirty="0"/>
              <a:t>Hypothesis Testing </a:t>
            </a:r>
            <a:r>
              <a:rPr lang="en-US" sz="2800" spc="0" dirty="0">
                <a:solidFill>
                  <a:schemeClr val="accent1"/>
                </a:solidFill>
                <a:ea typeface="+mj-ea"/>
                <a:cs typeface="+mj-cs"/>
              </a:rPr>
              <a:t>[Review]</a:t>
            </a:r>
          </a:p>
          <a:p>
            <a:r>
              <a:rPr lang="en-US" sz="2800" dirty="0"/>
              <a:t>Statistical Power and Sample Size</a:t>
            </a:r>
          </a:p>
          <a:p>
            <a:r>
              <a:rPr lang="en-US" sz="2800" dirty="0"/>
              <a:t>Power in Clustered Designs</a:t>
            </a:r>
          </a:p>
          <a:p>
            <a:r>
              <a:rPr lang="en-US" sz="2800" dirty="0"/>
              <a:t>Calculating Power in Practice</a:t>
            </a:r>
          </a:p>
          <a:p>
            <a:endParaRPr lang="en-US" sz="2800" dirty="0"/>
          </a:p>
        </p:txBody>
      </p:sp>
      <p:sp>
        <p:nvSpPr>
          <p:cNvPr id="4" name="Title 4">
            <a:extLst>
              <a:ext uri="{FF2B5EF4-FFF2-40B4-BE49-F238E27FC236}">
                <a16:creationId xmlns:a16="http://schemas.microsoft.com/office/drawing/2014/main" id="{41DE85CC-9BCA-F242-805E-4C293113173E}"/>
              </a:ext>
            </a:extLst>
          </p:cNvPr>
          <p:cNvSpPr txBox="1">
            <a:spLocks/>
          </p:cNvSpPr>
          <p:nvPr/>
        </p:nvSpPr>
        <p:spPr>
          <a:xfrm>
            <a:off x="609600" y="195072"/>
            <a:ext cx="9123336" cy="1158240"/>
          </a:xfrm>
          <a:prstGeom prst="rect">
            <a:avLst/>
          </a:prstGeom>
        </p:spPr>
        <p:txBody>
          <a:bodyPr anchor="ctr">
            <a:noAutofit/>
          </a:bodyPr>
          <a:lstStyle>
            <a:lvl1pPr algn="l" defTabSz="609585" rtl="0" eaLnBrk="1" latinLnBrk="0" hangingPunct="1">
              <a:spcBef>
                <a:spcPct val="0"/>
              </a:spcBef>
              <a:buNone/>
              <a:defRPr sz="3200" u="none" kern="1200" cap="none" spc="0" baseline="0">
                <a:solidFill>
                  <a:schemeClr val="accent1"/>
                </a:solidFill>
                <a:latin typeface="+mj-lt"/>
                <a:ea typeface="+mj-ea"/>
                <a:cs typeface="+mj-cs"/>
              </a:defRPr>
            </a:lvl1pPr>
          </a:lstStyle>
          <a:p>
            <a:r>
              <a:rPr lang="en-US" dirty="0">
                <a:latin typeface="Fira Sans Condensed Black" panose="020B0A03050000020004" pitchFamily="34" charset="0"/>
              </a:rPr>
              <a:t>Outline</a:t>
            </a:r>
          </a:p>
        </p:txBody>
      </p:sp>
    </p:spTree>
    <p:extLst>
      <p:ext uri="{BB962C8B-B14F-4D97-AF65-F5344CB8AC3E}">
        <p14:creationId xmlns:p14="http://schemas.microsoft.com/office/powerpoint/2010/main" val="11104092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04262-3ABE-604C-9A4F-F060A791EB04}"/>
              </a:ext>
            </a:extLst>
          </p:cNvPr>
          <p:cNvSpPr>
            <a:spLocks noGrp="1"/>
          </p:cNvSpPr>
          <p:nvPr>
            <p:ph type="title"/>
          </p:nvPr>
        </p:nvSpPr>
        <p:spPr/>
        <p:txBody>
          <a:bodyPr/>
          <a:lstStyle/>
          <a:p>
            <a:r>
              <a:rPr lang="en-US" dirty="0"/>
              <a:t>Minimal Detectable Effect size</a:t>
            </a:r>
          </a:p>
        </p:txBody>
      </p:sp>
      <p:sp>
        <p:nvSpPr>
          <p:cNvPr id="4" name="Slide Number Placeholder 3">
            <a:extLst>
              <a:ext uri="{FF2B5EF4-FFF2-40B4-BE49-F238E27FC236}">
                <a16:creationId xmlns:a16="http://schemas.microsoft.com/office/drawing/2014/main" id="{5E63130D-2B41-044E-A97E-24F91AA46AA1}"/>
              </a:ext>
            </a:extLst>
          </p:cNvPr>
          <p:cNvSpPr>
            <a:spLocks noGrp="1"/>
          </p:cNvSpPr>
          <p:nvPr>
            <p:ph type="sldNum" sz="quarter" idx="4"/>
          </p:nvPr>
        </p:nvSpPr>
        <p:spPr/>
        <p:txBody>
          <a:bodyPr/>
          <a:lstStyle/>
          <a:p>
            <a:fld id="{2ECB1696-1F23-9849-960D-916B9EF0C8D4}" type="slidenum">
              <a:rPr lang="en-US" smtClean="0"/>
              <a:pPr/>
              <a:t>60</a:t>
            </a:fld>
            <a:endParaRPr lang="en-US" dirty="0"/>
          </a:p>
        </p:txBody>
      </p:sp>
      <p:graphicFrame>
        <p:nvGraphicFramePr>
          <p:cNvPr id="5" name="Table 4">
            <a:extLst>
              <a:ext uri="{FF2B5EF4-FFF2-40B4-BE49-F238E27FC236}">
                <a16:creationId xmlns:a16="http://schemas.microsoft.com/office/drawing/2014/main" id="{3C1F6937-266C-224C-9270-052CB0FE7416}"/>
              </a:ext>
            </a:extLst>
          </p:cNvPr>
          <p:cNvGraphicFramePr>
            <a:graphicFrameLocks noGrp="1"/>
          </p:cNvGraphicFramePr>
          <p:nvPr>
            <p:extLst>
              <p:ext uri="{D42A27DB-BD31-4B8C-83A1-F6EECF244321}">
                <p14:modId xmlns:p14="http://schemas.microsoft.com/office/powerpoint/2010/main" val="1471256128"/>
              </p:ext>
            </p:extLst>
          </p:nvPr>
        </p:nvGraphicFramePr>
        <p:xfrm>
          <a:off x="700911" y="1483595"/>
          <a:ext cx="10792750" cy="1878482"/>
        </p:xfrm>
        <a:graphic>
          <a:graphicData uri="http://schemas.openxmlformats.org/drawingml/2006/table">
            <a:tbl>
              <a:tblPr firstRow="1" bandRow="1">
                <a:tableStyleId>{5C22544A-7EE6-4342-B048-85BDC9FD1C3A}</a:tableStyleId>
              </a:tblPr>
              <a:tblGrid>
                <a:gridCol w="10792750">
                  <a:extLst>
                    <a:ext uri="{9D8B030D-6E8A-4147-A177-3AD203B41FA5}">
                      <a16:colId xmlns:a16="http://schemas.microsoft.com/office/drawing/2014/main" val="2579712724"/>
                    </a:ext>
                  </a:extLst>
                </a:gridCol>
              </a:tblGrid>
              <a:tr h="539169">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2200" b="1" dirty="0">
                          <a:latin typeface="Fira Sans Condensed Black" panose="020B0A03050000020004" pitchFamily="34" charset="0"/>
                        </a:rPr>
                        <a:t>Minimal Detectable Effect (MDE)</a:t>
                      </a:r>
                    </a:p>
                  </a:txBody>
                  <a:tcPr marL="182880" marR="182880" anchor="ctr"/>
                </a:tc>
                <a:extLst>
                  <a:ext uri="{0D108BD9-81ED-4DB2-BD59-A6C34878D82A}">
                    <a16:rowId xmlns:a16="http://schemas.microsoft.com/office/drawing/2014/main" val="44582349"/>
                  </a:ext>
                </a:extLst>
              </a:tr>
              <a:tr h="1339313">
                <a:tc>
                  <a:txBody>
                    <a:bodyPr/>
                    <a:lstStyle/>
                    <a:p>
                      <a:pPr marL="0" lvl="0" indent="0">
                        <a:spcAft>
                          <a:spcPts val="1200"/>
                        </a:spcAft>
                        <a:buFont typeface="Arial" panose="020B0604020202020204" pitchFamily="34" charset="0"/>
                        <a:buNone/>
                      </a:pPr>
                      <a:r>
                        <a:rPr lang="en-US" sz="2200" dirty="0">
                          <a:latin typeface="Fira Sans Condensed Black" panose="020B0A03050000020004" pitchFamily="34" charset="0"/>
                        </a:rPr>
                        <a:t>The minimal true effect size needed to detect an effect with given statistical power (probability of correct positive), statistical significance (probability of a false positive) and sample size N.</a:t>
                      </a:r>
                    </a:p>
                  </a:txBody>
                  <a:tcPr marL="182880" marR="182880" marT="91440" marB="91440"/>
                </a:tc>
                <a:extLst>
                  <a:ext uri="{0D108BD9-81ED-4DB2-BD59-A6C34878D82A}">
                    <a16:rowId xmlns:a16="http://schemas.microsoft.com/office/drawing/2014/main" val="1698390171"/>
                  </a:ext>
                </a:extLst>
              </a:tr>
            </a:tbl>
          </a:graphicData>
        </a:graphic>
      </p:graphicFrame>
      <p:sp>
        <p:nvSpPr>
          <p:cNvPr id="23" name="TextBox 22">
            <a:extLst>
              <a:ext uri="{FF2B5EF4-FFF2-40B4-BE49-F238E27FC236}">
                <a16:creationId xmlns:a16="http://schemas.microsoft.com/office/drawing/2014/main" id="{E98D7005-6CB8-9745-BE7D-0675C4BB2CB0}"/>
              </a:ext>
            </a:extLst>
          </p:cNvPr>
          <p:cNvSpPr txBox="1"/>
          <p:nvPr/>
        </p:nvSpPr>
        <p:spPr>
          <a:xfrm>
            <a:off x="711479" y="3671446"/>
            <a:ext cx="1073280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latin typeface="Fira Sans Condensed Black" panose="020B0A03050000020004" pitchFamily="34" charset="0"/>
              </a:rPr>
              <a:t>Based on the MDE, can </a:t>
            </a:r>
            <a:r>
              <a:rPr lang="en-US" sz="2200" dirty="0">
                <a:solidFill>
                  <a:schemeClr val="accent1"/>
                </a:solidFill>
                <a:latin typeface="Fira Sans Condensed Black" panose="020B0A03050000020004" pitchFamily="34" charset="0"/>
              </a:rPr>
              <a:t>adjust the sample size</a:t>
            </a:r>
            <a:r>
              <a:rPr lang="en-US" sz="2200" dirty="0">
                <a:latin typeface="Fira Sans Condensed Black" panose="020B0A03050000020004" pitchFamily="34" charset="0"/>
              </a:rPr>
              <a:t> to get to a realistic experimental design.</a:t>
            </a:r>
          </a:p>
        </p:txBody>
      </p:sp>
    </p:spTree>
    <p:extLst>
      <p:ext uri="{BB962C8B-B14F-4D97-AF65-F5344CB8AC3E}">
        <p14:creationId xmlns:p14="http://schemas.microsoft.com/office/powerpoint/2010/main" val="394138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Content Placeholder 12">
            <a:extLst>
              <a:ext uri="{FF2B5EF4-FFF2-40B4-BE49-F238E27FC236}">
                <a16:creationId xmlns:a16="http://schemas.microsoft.com/office/drawing/2014/main" id="{E0C16DA1-1998-274A-BD60-3866F6FEADB6}"/>
              </a:ext>
            </a:extLst>
          </p:cNvPr>
          <p:cNvGraphicFramePr>
            <a:graphicFrameLocks noGrp="1"/>
          </p:cNvGraphicFramePr>
          <p:nvPr>
            <p:ph idx="1"/>
            <p:extLst>
              <p:ext uri="{D42A27DB-BD31-4B8C-83A1-F6EECF244321}">
                <p14:modId xmlns:p14="http://schemas.microsoft.com/office/powerpoint/2010/main" val="1244665919"/>
              </p:ext>
            </p:extLst>
          </p:nvPr>
        </p:nvGraphicFramePr>
        <p:xfrm>
          <a:off x="609600" y="1479550"/>
          <a:ext cx="10972800" cy="4240213"/>
        </p:xfrm>
        <a:graphic>
          <a:graphicData uri="http://schemas.openxmlformats.org/drawingml/2006/chart">
            <c:chart xmlns:c="http://schemas.openxmlformats.org/drawingml/2006/chart" xmlns:r="http://schemas.openxmlformats.org/officeDocument/2006/relationships" r:id="rId4"/>
          </a:graphicData>
        </a:graphic>
      </p:graphicFrame>
      <p:sp>
        <p:nvSpPr>
          <p:cNvPr id="2" name="Title 1"/>
          <p:cNvSpPr>
            <a:spLocks noGrp="1"/>
          </p:cNvSpPr>
          <p:nvPr>
            <p:ph type="title"/>
          </p:nvPr>
        </p:nvSpPr>
        <p:spPr>
          <a:xfrm>
            <a:off x="609600" y="188535"/>
            <a:ext cx="10972800" cy="1159497"/>
          </a:xfrm>
        </p:spPr>
        <p:txBody>
          <a:bodyPr/>
          <a:lstStyle/>
          <a:p>
            <a:r>
              <a:rPr lang="en-US" dirty="0"/>
              <a:t>Minimal Detectable Effect size (MDE)</a:t>
            </a:r>
          </a:p>
        </p:txBody>
      </p:sp>
      <mc:AlternateContent xmlns:mc="http://schemas.openxmlformats.org/markup-compatibility/2006" xmlns:a14="http://schemas.microsoft.com/office/drawing/2010/main">
        <mc:Choice Requires="a14">
          <p:sp>
            <p:nvSpPr>
              <p:cNvPr id="9" name="Text Placeholder 8"/>
              <p:cNvSpPr>
                <a:spLocks noGrp="1"/>
              </p:cNvSpPr>
              <p:nvPr>
                <p:ph type="body" sz="quarter" idx="10"/>
              </p:nvPr>
            </p:nvSpPr>
            <p:spPr/>
            <p:txBody>
              <a:bodyPr/>
              <a:lstStyle/>
              <a:p>
                <a:pPr algn="ctr"/>
                <a:r>
                  <a:rPr lang="en-US" dirty="0"/>
                  <a:t>How far out must </a:t>
                </a:r>
                <a14:m>
                  <m:oMath xmlns:m="http://schemas.openxmlformats.org/officeDocument/2006/math">
                    <m:r>
                      <a:rPr lang="el-GR" i="1">
                        <a:latin typeface="Cambria Math" panose="02040503050406030204" pitchFamily="18" charset="0"/>
                      </a:rPr>
                      <m:t>𝛽</m:t>
                    </m:r>
                  </m:oMath>
                </a14:m>
                <a:r>
                  <a:rPr lang="en-US" dirty="0"/>
                  <a:t> be so that we get </a:t>
                </a:r>
                <a:r>
                  <a:rPr lang="el-GR" dirty="0"/>
                  <a:t>κ</a:t>
                </a:r>
                <a:r>
                  <a:rPr lang="en-US" dirty="0"/>
                  <a:t> </a:t>
                </a:r>
                <a:r>
                  <a:rPr lang="el-GR" dirty="0"/>
                  <a:t>=</a:t>
                </a:r>
                <a:r>
                  <a:rPr lang="en-US" dirty="0"/>
                  <a:t> 80% power</a:t>
                </a:r>
                <a:r>
                  <a:rPr lang="el-GR" dirty="0"/>
                  <a:t>?</a:t>
                </a:r>
                <a:r>
                  <a:rPr lang="en-US" dirty="0"/>
                  <a:t> </a:t>
                </a:r>
              </a:p>
            </p:txBody>
          </p:sp>
        </mc:Choice>
        <mc:Fallback xmlns="">
          <p:sp>
            <p:nvSpPr>
              <p:cNvPr id="9" name="Text Placeholder 8"/>
              <p:cNvSpPr>
                <a:spLocks noGrp="1" noRot="1" noChangeAspect="1" noMove="1" noResize="1" noEditPoints="1" noAdjustHandles="1" noChangeArrowheads="1" noChangeShapeType="1" noTextEdit="1"/>
              </p:cNvSpPr>
              <p:nvPr>
                <p:ph type="body" sz="quarter" idx="10"/>
              </p:nvPr>
            </p:nvSpPr>
            <p:spPr>
              <a:blipFill>
                <a:blip r:embed="rId5"/>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3DCD0D97-C729-734A-8D95-1ABF6B125BF9}"/>
              </a:ext>
            </a:extLst>
          </p:cNvPr>
          <p:cNvSpPr txBox="1"/>
          <p:nvPr/>
        </p:nvSpPr>
        <p:spPr>
          <a:xfrm>
            <a:off x="3039441" y="2765648"/>
            <a:ext cx="914400" cy="707886"/>
          </a:xfrm>
          <a:prstGeom prst="rect">
            <a:avLst/>
          </a:prstGeom>
          <a:noFill/>
        </p:spPr>
        <p:txBody>
          <a:bodyPr wrap="square" rtlCol="0">
            <a:spAutoFit/>
          </a:bodyPr>
          <a:lstStyle/>
          <a:p>
            <a:r>
              <a:rPr lang="en-US" sz="4000" dirty="0">
                <a:solidFill>
                  <a:schemeClr val="accent1"/>
                </a:solidFill>
                <a:latin typeface="Fira Sans Condensed Black" panose="020B0A03050000020004" pitchFamily="34" charset="0"/>
                <a:ea typeface="Century Gothic" charset="0"/>
                <a:cs typeface="Century Gothic" charset="0"/>
              </a:rPr>
              <a:t>H</a:t>
            </a:r>
            <a:r>
              <a:rPr lang="en-US" sz="4000" baseline="-25000" dirty="0">
                <a:solidFill>
                  <a:schemeClr val="accent1"/>
                </a:solidFill>
                <a:latin typeface="Fira Sans Condensed Black" panose="020B0A03050000020004" pitchFamily="34" charset="0"/>
                <a:ea typeface="Century Gothic" charset="0"/>
                <a:cs typeface="Century Gothic" charset="0"/>
              </a:rPr>
              <a:t>0</a:t>
            </a:r>
          </a:p>
        </p:txBody>
      </p:sp>
      <p:cxnSp>
        <p:nvCxnSpPr>
          <p:cNvPr id="15" name="Straight Connector 14">
            <a:extLst>
              <a:ext uri="{FF2B5EF4-FFF2-40B4-BE49-F238E27FC236}">
                <a16:creationId xmlns:a16="http://schemas.microsoft.com/office/drawing/2014/main" id="{70A1D912-117F-B846-9E25-08794104572E}"/>
              </a:ext>
            </a:extLst>
          </p:cNvPr>
          <p:cNvCxnSpPr/>
          <p:nvPr/>
        </p:nvCxnSpPr>
        <p:spPr>
          <a:xfrm>
            <a:off x="8896557" y="1975380"/>
            <a:ext cx="422787" cy="0"/>
          </a:xfrm>
          <a:prstGeom prst="line">
            <a:avLst/>
          </a:prstGeom>
          <a:ln>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4F9839A5-1508-8D41-AE4F-E382C40467CF}"/>
              </a:ext>
            </a:extLst>
          </p:cNvPr>
          <p:cNvCxnSpPr/>
          <p:nvPr/>
        </p:nvCxnSpPr>
        <p:spPr>
          <a:xfrm>
            <a:off x="8898195" y="2308448"/>
            <a:ext cx="422787" cy="0"/>
          </a:xfrm>
          <a:prstGeom prst="line">
            <a:avLst/>
          </a:prstGeom>
          <a:ln>
            <a:tailEnd type="none"/>
          </a:ln>
          <a:effectLst/>
        </p:spPr>
        <p:style>
          <a:lnRef idx="2">
            <a:schemeClr val="accent2"/>
          </a:lnRef>
          <a:fillRef idx="0">
            <a:schemeClr val="accent2"/>
          </a:fillRef>
          <a:effectRef idx="1">
            <a:schemeClr val="accent2"/>
          </a:effectRef>
          <a:fontRef idx="minor">
            <a:schemeClr val="tx1"/>
          </a:fontRef>
        </p:style>
      </p:cxnSp>
      <p:sp>
        <p:nvSpPr>
          <p:cNvPr id="20" name="TextBox 19">
            <a:extLst>
              <a:ext uri="{FF2B5EF4-FFF2-40B4-BE49-F238E27FC236}">
                <a16:creationId xmlns:a16="http://schemas.microsoft.com/office/drawing/2014/main" id="{BCCC4784-31DD-8340-860D-B509E91E88BF}"/>
              </a:ext>
            </a:extLst>
          </p:cNvPr>
          <p:cNvSpPr txBox="1"/>
          <p:nvPr/>
        </p:nvSpPr>
        <p:spPr>
          <a:xfrm>
            <a:off x="9308705" y="1825516"/>
            <a:ext cx="1096265" cy="245835"/>
          </a:xfrm>
          <a:prstGeom prst="rect">
            <a:avLst/>
          </a:prstGeom>
          <a:effectLst/>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dirty="0">
                <a:ln w="0"/>
                <a:solidFill>
                  <a:schemeClr val="accent1"/>
                </a:solidFill>
                <a:latin typeface="Fira Sans Condensed Black" panose="020B0A03050000020004" pitchFamily="34" charset="0"/>
              </a:rPr>
              <a:t>True effect=0</a:t>
            </a:r>
            <a:endParaRPr lang="en-US" sz="1400" baseline="-25000" dirty="0">
              <a:ln w="0"/>
              <a:solidFill>
                <a:schemeClr val="accent1"/>
              </a:solidFill>
              <a:latin typeface="Fira Sans Condensed Black" panose="020B0A03050000020004" pitchFamily="34" charset="0"/>
            </a:endParaRPr>
          </a:p>
        </p:txBody>
      </p:sp>
      <p:sp>
        <p:nvSpPr>
          <p:cNvPr id="21" name="TextBox 20">
            <a:extLst>
              <a:ext uri="{FF2B5EF4-FFF2-40B4-BE49-F238E27FC236}">
                <a16:creationId xmlns:a16="http://schemas.microsoft.com/office/drawing/2014/main" id="{F9C0FC21-367F-7F40-BE8D-D99E5E1F5271}"/>
              </a:ext>
            </a:extLst>
          </p:cNvPr>
          <p:cNvSpPr txBox="1"/>
          <p:nvPr/>
        </p:nvSpPr>
        <p:spPr>
          <a:xfrm>
            <a:off x="9318498" y="2155724"/>
            <a:ext cx="970105" cy="245796"/>
          </a:xfrm>
          <a:prstGeom prst="rect">
            <a:avLst/>
          </a:prstGeom>
          <a:effectLst/>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dirty="0">
                <a:solidFill>
                  <a:schemeClr val="accent2"/>
                </a:solidFill>
                <a:latin typeface="Fira Sans Condensed Black" panose="020B0A03050000020004" pitchFamily="34" charset="0"/>
              </a:rPr>
              <a:t>True effect=</a:t>
            </a:r>
            <a:r>
              <a:rPr lang="el-GR" sz="1400" dirty="0">
                <a:solidFill>
                  <a:schemeClr val="accent2"/>
                </a:solidFill>
                <a:latin typeface="Fira Sans Condensed Black" panose="020B0A03050000020004" pitchFamily="34" charset="0"/>
              </a:rPr>
              <a:t>β</a:t>
            </a:r>
            <a:endParaRPr lang="en-US" sz="1400" dirty="0">
              <a:solidFill>
                <a:schemeClr val="accent2"/>
              </a:solidFill>
              <a:latin typeface="Fira Sans Condensed Black" panose="020B0A03050000020004" pitchFamily="34" charset="0"/>
            </a:endParaRPr>
          </a:p>
        </p:txBody>
      </p:sp>
      <p:sp>
        <p:nvSpPr>
          <p:cNvPr id="17" name="TextBox 16">
            <a:extLst>
              <a:ext uri="{FF2B5EF4-FFF2-40B4-BE49-F238E27FC236}">
                <a16:creationId xmlns:a16="http://schemas.microsoft.com/office/drawing/2014/main" id="{7214EA65-9CB1-0E40-AB2F-4D3DB25A72E0}"/>
              </a:ext>
            </a:extLst>
          </p:cNvPr>
          <p:cNvSpPr txBox="1"/>
          <p:nvPr/>
        </p:nvSpPr>
        <p:spPr>
          <a:xfrm>
            <a:off x="6416602" y="1337674"/>
            <a:ext cx="2230468" cy="307777"/>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dirty="0">
                <a:latin typeface="Fira Sans Condensed Black" panose="020B0A03050000020004" pitchFamily="34" charset="0"/>
              </a:rPr>
              <a:t>Critical value</a:t>
            </a:r>
          </a:p>
        </p:txBody>
      </p:sp>
      <p:sp>
        <p:nvSpPr>
          <p:cNvPr id="22" name="TextBox 21">
            <a:extLst>
              <a:ext uri="{FF2B5EF4-FFF2-40B4-BE49-F238E27FC236}">
                <a16:creationId xmlns:a16="http://schemas.microsoft.com/office/drawing/2014/main" id="{76CC5F1B-8672-FC4A-B02B-BE23E60F9FD5}"/>
              </a:ext>
            </a:extLst>
          </p:cNvPr>
          <p:cNvSpPr txBox="1"/>
          <p:nvPr/>
        </p:nvSpPr>
        <p:spPr>
          <a:xfrm>
            <a:off x="7163113" y="5304633"/>
            <a:ext cx="1587294" cy="307777"/>
          </a:xfrm>
          <a:prstGeom prst="rect">
            <a:avLst/>
          </a:prstGeom>
          <a:noFill/>
        </p:spPr>
        <p:txBody>
          <a:bodyPr wrap="none" rtlCol="0">
            <a:spAutoFit/>
          </a:bodyPr>
          <a:lstStyle/>
          <a:p>
            <a:r>
              <a:rPr lang="en-US" sz="1400" dirty="0">
                <a:latin typeface="Fira Sans Condensed Black" panose="020B0A03050000020004" pitchFamily="34" charset="0"/>
              </a:rPr>
              <a:t>significance </a:t>
            </a:r>
            <a:r>
              <a:rPr lang="el-GR" sz="1400" dirty="0">
                <a:latin typeface="Fira Sans Condensed Black" panose="020B0A03050000020004" pitchFamily="34" charset="0"/>
              </a:rPr>
              <a:t>α</a:t>
            </a:r>
            <a:r>
              <a:rPr lang="en-US" sz="1400" dirty="0">
                <a:latin typeface="Fira Sans Condensed Black" panose="020B0A03050000020004" pitchFamily="34" charset="0"/>
              </a:rPr>
              <a:t>=5%</a:t>
            </a:r>
          </a:p>
        </p:txBody>
      </p:sp>
      <p:cxnSp>
        <p:nvCxnSpPr>
          <p:cNvPr id="23" name="Straight Arrow Connector 22">
            <a:extLst>
              <a:ext uri="{FF2B5EF4-FFF2-40B4-BE49-F238E27FC236}">
                <a16:creationId xmlns:a16="http://schemas.microsoft.com/office/drawing/2014/main" id="{26FA7737-51F8-8D47-8A10-A92DF9D21A63}"/>
              </a:ext>
            </a:extLst>
          </p:cNvPr>
          <p:cNvCxnSpPr>
            <a:cxnSpLocks/>
          </p:cNvCxnSpPr>
          <p:nvPr/>
        </p:nvCxnSpPr>
        <p:spPr>
          <a:xfrm flipH="1" flipV="1">
            <a:off x="7328848" y="4899548"/>
            <a:ext cx="95534" cy="433951"/>
          </a:xfrm>
          <a:prstGeom prst="straightConnector1">
            <a:avLst/>
          </a:prstGeom>
          <a:ln w="3175">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E53018DE-2D7D-6942-858B-4FF3FEAC8996}"/>
              </a:ext>
            </a:extLst>
          </p:cNvPr>
          <p:cNvCxnSpPr/>
          <p:nvPr/>
        </p:nvCxnSpPr>
        <p:spPr>
          <a:xfrm>
            <a:off x="5040957" y="1838633"/>
            <a:ext cx="0" cy="3519949"/>
          </a:xfrm>
          <a:prstGeom prst="line">
            <a:avLst/>
          </a:prstGeom>
          <a:ln>
            <a:tailEnd type="none"/>
          </a:ln>
          <a:effectLst/>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F3213313-360F-BC44-AC8D-AA5B6CFD174E}"/>
              </a:ext>
            </a:extLst>
          </p:cNvPr>
          <p:cNvSpPr txBox="1"/>
          <p:nvPr/>
        </p:nvSpPr>
        <p:spPr>
          <a:xfrm>
            <a:off x="5181600" y="1666794"/>
            <a:ext cx="463826" cy="502702"/>
          </a:xfrm>
          <a:prstGeom prst="rect">
            <a:avLst/>
          </a:prstGeom>
          <a:noFill/>
        </p:spPr>
        <p:txBody>
          <a:bodyPr wrap="square" rtlCol="0">
            <a:spAutoFit/>
          </a:bodyPr>
          <a:lstStyle/>
          <a:p>
            <a:r>
              <a:rPr lang="en-US" sz="4000" baseline="-25000" dirty="0">
                <a:solidFill>
                  <a:schemeClr val="accent1"/>
                </a:solidFill>
                <a:latin typeface="Fira Sans Condensed Black" panose="020B0A03050000020004" pitchFamily="34" charset="0"/>
                <a:ea typeface="Century Gothic" charset="0"/>
                <a:cs typeface="Century Gothic" charset="0"/>
              </a:rPr>
              <a:t>0</a:t>
            </a:r>
          </a:p>
        </p:txBody>
      </p:sp>
      <p:cxnSp>
        <p:nvCxnSpPr>
          <p:cNvPr id="27" name="Straight Connector 26">
            <a:extLst>
              <a:ext uri="{FF2B5EF4-FFF2-40B4-BE49-F238E27FC236}">
                <a16:creationId xmlns:a16="http://schemas.microsoft.com/office/drawing/2014/main" id="{D1BD95D5-9022-B842-B0F6-EB212A8BD8EA}"/>
              </a:ext>
            </a:extLst>
          </p:cNvPr>
          <p:cNvCxnSpPr/>
          <p:nvPr/>
        </p:nvCxnSpPr>
        <p:spPr>
          <a:xfrm>
            <a:off x="7163113" y="1848454"/>
            <a:ext cx="0" cy="3450262"/>
          </a:xfrm>
          <a:prstGeom prst="line">
            <a:avLst/>
          </a:prstGeom>
          <a:ln w="28575">
            <a:solidFill>
              <a:srgbClr val="FFC000"/>
            </a:solidFill>
          </a:ln>
          <a:effectLst/>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21851489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Content Placeholder 29">
            <a:extLst>
              <a:ext uri="{FF2B5EF4-FFF2-40B4-BE49-F238E27FC236}">
                <a16:creationId xmlns:a16="http://schemas.microsoft.com/office/drawing/2014/main" id="{C5651FBD-E59B-174F-A522-92FC7CF08A14}"/>
              </a:ext>
            </a:extLst>
          </p:cNvPr>
          <p:cNvGraphicFramePr>
            <a:graphicFrameLocks noGrp="1"/>
          </p:cNvGraphicFramePr>
          <p:nvPr>
            <p:ph idx="1"/>
            <p:extLst>
              <p:ext uri="{D42A27DB-BD31-4B8C-83A1-F6EECF244321}">
                <p14:modId xmlns:p14="http://schemas.microsoft.com/office/powerpoint/2010/main" val="1929650595"/>
              </p:ext>
            </p:extLst>
          </p:nvPr>
        </p:nvGraphicFramePr>
        <p:xfrm>
          <a:off x="609600" y="1479550"/>
          <a:ext cx="10972800" cy="4240213"/>
        </p:xfrm>
        <a:graphic>
          <a:graphicData uri="http://schemas.openxmlformats.org/drawingml/2006/chart">
            <c:chart xmlns:c="http://schemas.openxmlformats.org/drawingml/2006/chart" xmlns:r="http://schemas.openxmlformats.org/officeDocument/2006/relationships" r:id="rId4"/>
          </a:graphicData>
        </a:graphic>
      </p:graphicFrame>
      <p:sp>
        <p:nvSpPr>
          <p:cNvPr id="2" name="Title 1"/>
          <p:cNvSpPr>
            <a:spLocks noGrp="1"/>
          </p:cNvSpPr>
          <p:nvPr>
            <p:ph type="title"/>
          </p:nvPr>
        </p:nvSpPr>
        <p:spPr/>
        <p:txBody>
          <a:bodyPr/>
          <a:lstStyle/>
          <a:p>
            <a:r>
              <a:rPr lang="en-US" dirty="0"/>
              <a:t>Minimal Detectable Effect size (MDE)</a:t>
            </a:r>
          </a:p>
        </p:txBody>
      </p:sp>
      <mc:AlternateContent xmlns:mc="http://schemas.openxmlformats.org/markup-compatibility/2006" xmlns:a14="http://schemas.microsoft.com/office/drawing/2010/main">
        <mc:Choice Requires="a14">
          <p:sp>
            <p:nvSpPr>
              <p:cNvPr id="9" name="Text Placeholder 8"/>
              <p:cNvSpPr>
                <a:spLocks noGrp="1"/>
              </p:cNvSpPr>
              <p:nvPr>
                <p:ph type="body" sz="quarter" idx="10"/>
              </p:nvPr>
            </p:nvSpPr>
            <p:spPr/>
            <p:txBody>
              <a:bodyPr/>
              <a:lstStyle/>
              <a:p>
                <a:pPr algn="ctr"/>
                <a:r>
                  <a:rPr lang="en-US" dirty="0"/>
                  <a:t>How far out must </a:t>
                </a:r>
                <a14:m>
                  <m:oMath xmlns:m="http://schemas.openxmlformats.org/officeDocument/2006/math">
                    <m:r>
                      <a:rPr lang="el-GR" i="1">
                        <a:latin typeface="Cambria Math" panose="02040503050406030204" pitchFamily="18" charset="0"/>
                      </a:rPr>
                      <m:t>𝛽</m:t>
                    </m:r>
                  </m:oMath>
                </a14:m>
                <a:r>
                  <a:rPr lang="en-US" dirty="0"/>
                  <a:t> be so that we get </a:t>
                </a:r>
                <a:r>
                  <a:rPr lang="el-GR" dirty="0"/>
                  <a:t>κ</a:t>
                </a:r>
                <a:r>
                  <a:rPr lang="en-US" dirty="0"/>
                  <a:t> </a:t>
                </a:r>
                <a:r>
                  <a:rPr lang="el-GR" dirty="0"/>
                  <a:t>=</a:t>
                </a:r>
                <a:r>
                  <a:rPr lang="en-US" dirty="0"/>
                  <a:t> 80% power</a:t>
                </a:r>
                <a:r>
                  <a:rPr lang="el-GR" dirty="0"/>
                  <a:t>?</a:t>
                </a:r>
                <a:r>
                  <a:rPr lang="en-US" dirty="0"/>
                  <a:t> </a:t>
                </a:r>
              </a:p>
            </p:txBody>
          </p:sp>
        </mc:Choice>
        <mc:Fallback xmlns="">
          <p:sp>
            <p:nvSpPr>
              <p:cNvPr id="9" name="Text Placeholder 8"/>
              <p:cNvSpPr>
                <a:spLocks noGrp="1" noRot="1" noChangeAspect="1" noMove="1" noResize="1" noEditPoints="1" noAdjustHandles="1" noChangeArrowheads="1" noChangeShapeType="1" noTextEdit="1"/>
              </p:cNvSpPr>
              <p:nvPr>
                <p:ph type="body" sz="quarter" idx="10"/>
              </p:nvPr>
            </p:nvSpPr>
            <p:spPr>
              <a:blipFill>
                <a:blip r:embed="rId5"/>
                <a:stretch>
                  <a:fillRect/>
                </a:stretch>
              </a:blipFill>
            </p:spPr>
            <p:txBody>
              <a:bodyPr/>
              <a:lstStyle/>
              <a:p>
                <a:r>
                  <a:rPr lang="en-US">
                    <a:noFill/>
                  </a:rPr>
                  <a:t> </a:t>
                </a:r>
              </a:p>
            </p:txBody>
          </p:sp>
        </mc:Fallback>
      </mc:AlternateContent>
      <p:sp>
        <p:nvSpPr>
          <p:cNvPr id="3" name="Right Arrow 2"/>
          <p:cNvSpPr/>
          <p:nvPr/>
        </p:nvSpPr>
        <p:spPr>
          <a:xfrm>
            <a:off x="7199237" y="2028518"/>
            <a:ext cx="969542" cy="482195"/>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Fira Sans Condensed Black" panose="020B0A03050000020004" pitchFamily="34" charset="0"/>
            </a:endParaRPr>
          </a:p>
        </p:txBody>
      </p:sp>
      <p:sp>
        <p:nvSpPr>
          <p:cNvPr id="23" name="TextBox 22"/>
          <p:cNvSpPr txBox="1"/>
          <p:nvPr/>
        </p:nvSpPr>
        <p:spPr>
          <a:xfrm>
            <a:off x="9910526" y="3692653"/>
            <a:ext cx="1750800" cy="523220"/>
          </a:xfrm>
          <a:prstGeom prst="rect">
            <a:avLst/>
          </a:prstGeom>
          <a:noFill/>
        </p:spPr>
        <p:txBody>
          <a:bodyPr wrap="square" rtlCol="0">
            <a:spAutoFit/>
          </a:bodyPr>
          <a:lstStyle/>
          <a:p>
            <a:r>
              <a:rPr lang="en-US" sz="1400" dirty="0">
                <a:latin typeface="Fira Sans Condensed Black" panose="020B0A03050000020004" pitchFamily="34" charset="0"/>
              </a:rPr>
              <a:t>power </a:t>
            </a:r>
            <a:r>
              <a:rPr lang="el-GR" sz="1400" dirty="0">
                <a:latin typeface="Fira Sans Condensed Black" panose="020B0A03050000020004" pitchFamily="34" charset="0"/>
              </a:rPr>
              <a:t>κ</a:t>
            </a:r>
            <a:endParaRPr lang="en-US" sz="1400" dirty="0">
              <a:latin typeface="Fira Sans Condensed Black" panose="020B0A03050000020004" pitchFamily="34" charset="0"/>
            </a:endParaRPr>
          </a:p>
          <a:p>
            <a:r>
              <a:rPr lang="en-US" sz="1400" dirty="0">
                <a:latin typeface="Fira Sans Condensed Black" panose="020B0A03050000020004" pitchFamily="34" charset="0"/>
              </a:rPr>
              <a:t>wanted: 80%</a:t>
            </a:r>
          </a:p>
        </p:txBody>
      </p:sp>
      <p:cxnSp>
        <p:nvCxnSpPr>
          <p:cNvPr id="24" name="Straight Arrow Connector 23"/>
          <p:cNvCxnSpPr/>
          <p:nvPr/>
        </p:nvCxnSpPr>
        <p:spPr>
          <a:xfrm flipH="1">
            <a:off x="9539013" y="3994698"/>
            <a:ext cx="413846" cy="400785"/>
          </a:xfrm>
          <a:prstGeom prst="straightConnector1">
            <a:avLst/>
          </a:prstGeom>
          <a:ln w="3175">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AFE49A1F-7310-BF4A-8E84-33E2D7D9C405}"/>
              </a:ext>
            </a:extLst>
          </p:cNvPr>
          <p:cNvSpPr txBox="1"/>
          <p:nvPr/>
        </p:nvSpPr>
        <p:spPr>
          <a:xfrm>
            <a:off x="8313595" y="1662979"/>
            <a:ext cx="505020" cy="502702"/>
          </a:xfrm>
          <a:prstGeom prst="rect">
            <a:avLst/>
          </a:prstGeom>
          <a:noFill/>
        </p:spPr>
        <p:txBody>
          <a:bodyPr wrap="square" rtlCol="0">
            <a:spAutoFit/>
          </a:bodyPr>
          <a:lstStyle/>
          <a:p>
            <a:r>
              <a:rPr lang="el-GR" sz="4000" i="1" baseline="-25000" dirty="0">
                <a:solidFill>
                  <a:schemeClr val="accent2"/>
                </a:solidFill>
                <a:latin typeface="Fira Sans Condensed Black" panose="020B0A03050000020004" pitchFamily="34" charset="0"/>
                <a:ea typeface="Century Gothic" charset="0"/>
                <a:cs typeface="Century Gothic" charset="0"/>
              </a:rPr>
              <a:t>β</a:t>
            </a:r>
            <a:endParaRPr lang="en-US" sz="4000" i="1" baseline="-25000" dirty="0">
              <a:solidFill>
                <a:schemeClr val="accent2"/>
              </a:solidFill>
              <a:latin typeface="Fira Sans Condensed Black" panose="020B0A03050000020004" pitchFamily="34" charset="0"/>
              <a:ea typeface="Century Gothic" charset="0"/>
              <a:cs typeface="Century Gothic" charset="0"/>
            </a:endParaRPr>
          </a:p>
        </p:txBody>
      </p:sp>
      <p:sp>
        <p:nvSpPr>
          <p:cNvPr id="27" name="TextBox 26">
            <a:extLst>
              <a:ext uri="{FF2B5EF4-FFF2-40B4-BE49-F238E27FC236}">
                <a16:creationId xmlns:a16="http://schemas.microsoft.com/office/drawing/2014/main" id="{AD866847-7C83-A647-9AB6-7647E1E95D8D}"/>
              </a:ext>
            </a:extLst>
          </p:cNvPr>
          <p:cNvSpPr txBox="1"/>
          <p:nvPr/>
        </p:nvSpPr>
        <p:spPr>
          <a:xfrm>
            <a:off x="3039441" y="2765648"/>
            <a:ext cx="914400" cy="707886"/>
          </a:xfrm>
          <a:prstGeom prst="rect">
            <a:avLst/>
          </a:prstGeom>
          <a:noFill/>
        </p:spPr>
        <p:txBody>
          <a:bodyPr wrap="square" rtlCol="0">
            <a:spAutoFit/>
          </a:bodyPr>
          <a:lstStyle/>
          <a:p>
            <a:r>
              <a:rPr lang="en-US" sz="4000" dirty="0">
                <a:solidFill>
                  <a:schemeClr val="accent1"/>
                </a:solidFill>
                <a:latin typeface="Fira Sans Condensed Black" panose="020B0A03050000020004" pitchFamily="34" charset="0"/>
                <a:ea typeface="Century Gothic" charset="0"/>
                <a:cs typeface="Century Gothic" charset="0"/>
              </a:rPr>
              <a:t>H</a:t>
            </a:r>
            <a:r>
              <a:rPr lang="en-US" sz="4000" baseline="-25000" dirty="0">
                <a:solidFill>
                  <a:schemeClr val="accent1"/>
                </a:solidFill>
                <a:latin typeface="Fira Sans Condensed Black" panose="020B0A03050000020004" pitchFamily="34" charset="0"/>
                <a:ea typeface="Century Gothic" charset="0"/>
                <a:cs typeface="Century Gothic" charset="0"/>
              </a:rPr>
              <a:t>0</a:t>
            </a:r>
          </a:p>
        </p:txBody>
      </p:sp>
      <p:sp>
        <p:nvSpPr>
          <p:cNvPr id="28" name="TextBox 27">
            <a:extLst>
              <a:ext uri="{FF2B5EF4-FFF2-40B4-BE49-F238E27FC236}">
                <a16:creationId xmlns:a16="http://schemas.microsoft.com/office/drawing/2014/main" id="{1009D9F0-D081-6440-BA86-B52AB68E36DB}"/>
              </a:ext>
            </a:extLst>
          </p:cNvPr>
          <p:cNvSpPr txBox="1"/>
          <p:nvPr/>
        </p:nvSpPr>
        <p:spPr>
          <a:xfrm>
            <a:off x="9308705" y="2765648"/>
            <a:ext cx="914400" cy="707886"/>
          </a:xfrm>
          <a:prstGeom prst="rect">
            <a:avLst/>
          </a:prstGeom>
          <a:noFill/>
        </p:spPr>
        <p:txBody>
          <a:bodyPr wrap="square" rtlCol="0">
            <a:spAutoFit/>
          </a:bodyPr>
          <a:lstStyle/>
          <a:p>
            <a:r>
              <a:rPr lang="en-US" sz="4000" dirty="0">
                <a:solidFill>
                  <a:schemeClr val="accent2"/>
                </a:solidFill>
                <a:latin typeface="Fira Sans Condensed Black" panose="020B0A03050000020004" pitchFamily="34" charset="0"/>
                <a:ea typeface="Century Gothic" charset="0"/>
                <a:cs typeface="Century Gothic" charset="0"/>
              </a:rPr>
              <a:t>H</a:t>
            </a:r>
            <a:r>
              <a:rPr lang="en-US" sz="4000" baseline="-25000" dirty="0">
                <a:solidFill>
                  <a:schemeClr val="accent2"/>
                </a:solidFill>
                <a:latin typeface="Fira Sans Condensed Black" panose="020B0A03050000020004" pitchFamily="34" charset="0"/>
                <a:ea typeface="Century Gothic" charset="0"/>
                <a:cs typeface="Century Gothic" charset="0"/>
              </a:rPr>
              <a:t>β</a:t>
            </a:r>
          </a:p>
        </p:txBody>
      </p:sp>
      <p:sp>
        <p:nvSpPr>
          <p:cNvPr id="29" name="Rectangle 28">
            <a:extLst>
              <a:ext uri="{FF2B5EF4-FFF2-40B4-BE49-F238E27FC236}">
                <a16:creationId xmlns:a16="http://schemas.microsoft.com/office/drawing/2014/main" id="{92F83614-4806-BE4A-8455-95D3B46F56B9}"/>
              </a:ext>
            </a:extLst>
          </p:cNvPr>
          <p:cNvSpPr/>
          <p:nvPr/>
        </p:nvSpPr>
        <p:spPr>
          <a:xfrm>
            <a:off x="9753328" y="2566306"/>
            <a:ext cx="421149" cy="169730"/>
          </a:xfrm>
          <a:prstGeom prst="rect">
            <a:avLst/>
          </a:prstGeom>
          <a:pattFill prst="dkVert">
            <a:fgClr>
              <a:schemeClr val="accent5"/>
            </a:fgClr>
            <a:bgClr>
              <a:schemeClr val="bg1"/>
            </a:bgClr>
          </a:patt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Fira Sans Condensed Black" panose="020B0A03050000020004" pitchFamily="34" charset="0"/>
            </a:endParaRPr>
          </a:p>
        </p:txBody>
      </p:sp>
      <p:cxnSp>
        <p:nvCxnSpPr>
          <p:cNvPr id="30" name="Straight Connector 29">
            <a:extLst>
              <a:ext uri="{FF2B5EF4-FFF2-40B4-BE49-F238E27FC236}">
                <a16:creationId xmlns:a16="http://schemas.microsoft.com/office/drawing/2014/main" id="{406CC9A1-1280-094D-AF19-48B5325A9623}"/>
              </a:ext>
            </a:extLst>
          </p:cNvPr>
          <p:cNvCxnSpPr>
            <a:stCxn id="29" idx="1"/>
            <a:endCxn id="29" idx="1"/>
          </p:cNvCxnSpPr>
          <p:nvPr/>
        </p:nvCxnSpPr>
        <p:spPr>
          <a:xfrm>
            <a:off x="9753328" y="2651171"/>
            <a:ext cx="0" cy="0"/>
          </a:xfrm>
          <a:prstGeom prst="line">
            <a:avLst/>
          </a:prstGeom>
          <a:ln w="3175">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31" name="TextBox 2">
            <a:extLst>
              <a:ext uri="{FF2B5EF4-FFF2-40B4-BE49-F238E27FC236}">
                <a16:creationId xmlns:a16="http://schemas.microsoft.com/office/drawing/2014/main" id="{892D0DD6-5496-8E47-8E70-70BE43C9DDFA}"/>
              </a:ext>
            </a:extLst>
          </p:cNvPr>
          <p:cNvSpPr txBox="1"/>
          <p:nvPr/>
        </p:nvSpPr>
        <p:spPr>
          <a:xfrm>
            <a:off x="10191119" y="2523762"/>
            <a:ext cx="970115" cy="245807"/>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dirty="0">
                <a:solidFill>
                  <a:schemeClr val="accent5"/>
                </a:solidFill>
                <a:latin typeface="Fira Sans Condensed Black" panose="020B0A03050000020004" pitchFamily="34" charset="0"/>
              </a:rPr>
              <a:t>Power</a:t>
            </a:r>
            <a:endParaRPr lang="en-US" baseline="-25000" dirty="0">
              <a:solidFill>
                <a:schemeClr val="accent5"/>
              </a:solidFill>
              <a:latin typeface="Fira Sans Condensed Black" panose="020B0A03050000020004" pitchFamily="34" charset="0"/>
            </a:endParaRPr>
          </a:p>
        </p:txBody>
      </p:sp>
      <p:cxnSp>
        <p:nvCxnSpPr>
          <p:cNvPr id="32" name="Straight Connector 31">
            <a:extLst>
              <a:ext uri="{FF2B5EF4-FFF2-40B4-BE49-F238E27FC236}">
                <a16:creationId xmlns:a16="http://schemas.microsoft.com/office/drawing/2014/main" id="{29DF9433-F84D-D147-8907-8A87BA1515A4}"/>
              </a:ext>
            </a:extLst>
          </p:cNvPr>
          <p:cNvCxnSpPr/>
          <p:nvPr/>
        </p:nvCxnSpPr>
        <p:spPr>
          <a:xfrm>
            <a:off x="9751690" y="1975380"/>
            <a:ext cx="422787" cy="0"/>
          </a:xfrm>
          <a:prstGeom prst="line">
            <a:avLst/>
          </a:prstGeom>
          <a:ln>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6C35FD84-728F-D24F-B7EE-3E2C7D18A6AE}"/>
              </a:ext>
            </a:extLst>
          </p:cNvPr>
          <p:cNvCxnSpPr/>
          <p:nvPr/>
        </p:nvCxnSpPr>
        <p:spPr>
          <a:xfrm>
            <a:off x="9753328" y="2308448"/>
            <a:ext cx="422787" cy="0"/>
          </a:xfrm>
          <a:prstGeom prst="line">
            <a:avLst/>
          </a:prstGeom>
          <a:ln>
            <a:tailEnd type="none"/>
          </a:ln>
          <a:effectLst/>
        </p:spPr>
        <p:style>
          <a:lnRef idx="2">
            <a:schemeClr val="accent2"/>
          </a:lnRef>
          <a:fillRef idx="0">
            <a:schemeClr val="accent2"/>
          </a:fillRef>
          <a:effectRef idx="1">
            <a:schemeClr val="accent2"/>
          </a:effectRef>
          <a:fontRef idx="minor">
            <a:schemeClr val="tx1"/>
          </a:fontRef>
        </p:style>
      </p:cxnSp>
      <p:sp>
        <p:nvSpPr>
          <p:cNvPr id="34" name="TextBox 33">
            <a:extLst>
              <a:ext uri="{FF2B5EF4-FFF2-40B4-BE49-F238E27FC236}">
                <a16:creationId xmlns:a16="http://schemas.microsoft.com/office/drawing/2014/main" id="{19EFDD6B-1373-8142-841A-A4CCC6FE7808}"/>
              </a:ext>
            </a:extLst>
          </p:cNvPr>
          <p:cNvSpPr txBox="1"/>
          <p:nvPr/>
        </p:nvSpPr>
        <p:spPr>
          <a:xfrm>
            <a:off x="10163838" y="1825516"/>
            <a:ext cx="1096265" cy="245835"/>
          </a:xfrm>
          <a:prstGeom prst="rect">
            <a:avLst/>
          </a:prstGeom>
          <a:effectLst/>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dirty="0">
                <a:ln w="0"/>
                <a:solidFill>
                  <a:schemeClr val="accent1"/>
                </a:solidFill>
                <a:latin typeface="Fira Sans Condensed Black" panose="020B0A03050000020004" pitchFamily="34" charset="0"/>
              </a:rPr>
              <a:t>True effect=0</a:t>
            </a:r>
            <a:endParaRPr lang="en-US" sz="1400" baseline="-25000" dirty="0">
              <a:ln w="0"/>
              <a:solidFill>
                <a:schemeClr val="accent1"/>
              </a:solidFill>
              <a:latin typeface="Fira Sans Condensed Black" panose="020B0A03050000020004" pitchFamily="34" charset="0"/>
            </a:endParaRPr>
          </a:p>
        </p:txBody>
      </p:sp>
      <p:sp>
        <p:nvSpPr>
          <p:cNvPr id="35" name="TextBox 34">
            <a:extLst>
              <a:ext uri="{FF2B5EF4-FFF2-40B4-BE49-F238E27FC236}">
                <a16:creationId xmlns:a16="http://schemas.microsoft.com/office/drawing/2014/main" id="{459DDA74-FD5B-F548-B8BF-F6280F6EA3F0}"/>
              </a:ext>
            </a:extLst>
          </p:cNvPr>
          <p:cNvSpPr txBox="1"/>
          <p:nvPr/>
        </p:nvSpPr>
        <p:spPr>
          <a:xfrm>
            <a:off x="10173631" y="2155724"/>
            <a:ext cx="970105" cy="245796"/>
          </a:xfrm>
          <a:prstGeom prst="rect">
            <a:avLst/>
          </a:prstGeom>
          <a:effectLst/>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dirty="0">
                <a:solidFill>
                  <a:schemeClr val="accent2"/>
                </a:solidFill>
                <a:latin typeface="Fira Sans Condensed Black" panose="020B0A03050000020004" pitchFamily="34" charset="0"/>
              </a:rPr>
              <a:t>True effect=</a:t>
            </a:r>
            <a:r>
              <a:rPr lang="el-GR" sz="1400" dirty="0">
                <a:solidFill>
                  <a:schemeClr val="accent2"/>
                </a:solidFill>
                <a:latin typeface="Fira Sans Condensed Black" panose="020B0A03050000020004" pitchFamily="34" charset="0"/>
              </a:rPr>
              <a:t>β</a:t>
            </a:r>
            <a:endParaRPr lang="en-US" sz="1400" dirty="0">
              <a:solidFill>
                <a:schemeClr val="accent2"/>
              </a:solidFill>
              <a:latin typeface="Fira Sans Condensed Black" panose="020B0A03050000020004" pitchFamily="34" charset="0"/>
            </a:endParaRPr>
          </a:p>
        </p:txBody>
      </p:sp>
      <p:cxnSp>
        <p:nvCxnSpPr>
          <p:cNvPr id="37" name="Straight Connector 36">
            <a:extLst>
              <a:ext uri="{FF2B5EF4-FFF2-40B4-BE49-F238E27FC236}">
                <a16:creationId xmlns:a16="http://schemas.microsoft.com/office/drawing/2014/main" id="{622976D2-68D7-4A49-A13A-B00E72BC0678}"/>
              </a:ext>
            </a:extLst>
          </p:cNvPr>
          <p:cNvCxnSpPr/>
          <p:nvPr/>
        </p:nvCxnSpPr>
        <p:spPr>
          <a:xfrm>
            <a:off x="5040957" y="1838633"/>
            <a:ext cx="0" cy="3519949"/>
          </a:xfrm>
          <a:prstGeom prst="line">
            <a:avLst/>
          </a:prstGeom>
          <a:ln>
            <a:tailEnd type="none"/>
          </a:ln>
          <a:effectLst/>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6B214280-F577-7D4A-AF71-353E80E63013}"/>
              </a:ext>
            </a:extLst>
          </p:cNvPr>
          <p:cNvSpPr txBox="1"/>
          <p:nvPr/>
        </p:nvSpPr>
        <p:spPr>
          <a:xfrm>
            <a:off x="5181600" y="1666794"/>
            <a:ext cx="463826" cy="502702"/>
          </a:xfrm>
          <a:prstGeom prst="rect">
            <a:avLst/>
          </a:prstGeom>
          <a:noFill/>
        </p:spPr>
        <p:txBody>
          <a:bodyPr wrap="square" rtlCol="0">
            <a:spAutoFit/>
          </a:bodyPr>
          <a:lstStyle/>
          <a:p>
            <a:r>
              <a:rPr lang="en-US" sz="4000" baseline="-25000" dirty="0">
                <a:solidFill>
                  <a:schemeClr val="accent1"/>
                </a:solidFill>
                <a:latin typeface="Fira Sans Condensed Black" panose="020B0A03050000020004" pitchFamily="34" charset="0"/>
                <a:ea typeface="Century Gothic" charset="0"/>
                <a:cs typeface="Century Gothic" charset="0"/>
              </a:rPr>
              <a:t>0</a:t>
            </a:r>
          </a:p>
        </p:txBody>
      </p:sp>
      <p:sp>
        <p:nvSpPr>
          <p:cNvPr id="39" name="TextBox 38">
            <a:extLst>
              <a:ext uri="{FF2B5EF4-FFF2-40B4-BE49-F238E27FC236}">
                <a16:creationId xmlns:a16="http://schemas.microsoft.com/office/drawing/2014/main" id="{6D8F883C-ED5C-E54A-99A4-9FCE2EFAAE8E}"/>
              </a:ext>
            </a:extLst>
          </p:cNvPr>
          <p:cNvSpPr txBox="1"/>
          <p:nvPr/>
        </p:nvSpPr>
        <p:spPr>
          <a:xfrm>
            <a:off x="6416602" y="1337674"/>
            <a:ext cx="2230468" cy="307777"/>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dirty="0">
                <a:latin typeface="Fira Sans Condensed Black" panose="020B0A03050000020004" pitchFamily="34" charset="0"/>
              </a:rPr>
              <a:t>Critical value</a:t>
            </a:r>
          </a:p>
        </p:txBody>
      </p:sp>
      <p:sp>
        <p:nvSpPr>
          <p:cNvPr id="40" name="TextBox 39">
            <a:extLst>
              <a:ext uri="{FF2B5EF4-FFF2-40B4-BE49-F238E27FC236}">
                <a16:creationId xmlns:a16="http://schemas.microsoft.com/office/drawing/2014/main" id="{89F794AA-CE6D-974D-B059-460CA082A84C}"/>
              </a:ext>
            </a:extLst>
          </p:cNvPr>
          <p:cNvSpPr txBox="1"/>
          <p:nvPr/>
        </p:nvSpPr>
        <p:spPr>
          <a:xfrm>
            <a:off x="7163113" y="5304633"/>
            <a:ext cx="1587294" cy="307777"/>
          </a:xfrm>
          <a:prstGeom prst="rect">
            <a:avLst/>
          </a:prstGeom>
          <a:noFill/>
        </p:spPr>
        <p:txBody>
          <a:bodyPr wrap="none" rtlCol="0">
            <a:spAutoFit/>
          </a:bodyPr>
          <a:lstStyle/>
          <a:p>
            <a:r>
              <a:rPr lang="en-US" sz="1400" dirty="0">
                <a:latin typeface="Fira Sans Condensed Black" panose="020B0A03050000020004" pitchFamily="34" charset="0"/>
              </a:rPr>
              <a:t>significance </a:t>
            </a:r>
            <a:r>
              <a:rPr lang="el-GR" sz="1400" dirty="0">
                <a:latin typeface="Fira Sans Condensed Black" panose="020B0A03050000020004" pitchFamily="34" charset="0"/>
              </a:rPr>
              <a:t>α</a:t>
            </a:r>
            <a:r>
              <a:rPr lang="en-US" sz="1400" dirty="0">
                <a:latin typeface="Fira Sans Condensed Black" panose="020B0A03050000020004" pitchFamily="34" charset="0"/>
              </a:rPr>
              <a:t>=5%</a:t>
            </a:r>
          </a:p>
        </p:txBody>
      </p:sp>
      <p:cxnSp>
        <p:nvCxnSpPr>
          <p:cNvPr id="41" name="Straight Arrow Connector 40">
            <a:extLst>
              <a:ext uri="{FF2B5EF4-FFF2-40B4-BE49-F238E27FC236}">
                <a16:creationId xmlns:a16="http://schemas.microsoft.com/office/drawing/2014/main" id="{795A5834-53B6-414E-AB70-F1F3F86A78C6}"/>
              </a:ext>
            </a:extLst>
          </p:cNvPr>
          <p:cNvCxnSpPr>
            <a:cxnSpLocks/>
          </p:cNvCxnSpPr>
          <p:nvPr/>
        </p:nvCxnSpPr>
        <p:spPr>
          <a:xfrm flipH="1" flipV="1">
            <a:off x="7328848" y="4899548"/>
            <a:ext cx="95534" cy="433951"/>
          </a:xfrm>
          <a:prstGeom prst="straightConnector1">
            <a:avLst/>
          </a:prstGeom>
          <a:ln w="3175">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E9C1AF5C-DD61-EE4A-8CA6-0F2013FFAF59}"/>
              </a:ext>
            </a:extLst>
          </p:cNvPr>
          <p:cNvCxnSpPr/>
          <p:nvPr/>
        </p:nvCxnSpPr>
        <p:spPr>
          <a:xfrm>
            <a:off x="7163113" y="1848454"/>
            <a:ext cx="0" cy="3450262"/>
          </a:xfrm>
          <a:prstGeom prst="line">
            <a:avLst/>
          </a:prstGeom>
          <a:ln w="2857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21C2D8F9-0B8C-434C-A595-3D9ACEA73414}"/>
              </a:ext>
            </a:extLst>
          </p:cNvPr>
          <p:cNvCxnSpPr/>
          <p:nvPr/>
        </p:nvCxnSpPr>
        <p:spPr>
          <a:xfrm>
            <a:off x="8229913" y="1848454"/>
            <a:ext cx="0" cy="3450262"/>
          </a:xfrm>
          <a:prstGeom prst="line">
            <a:avLst/>
          </a:prstGeom>
          <a:ln w="28575">
            <a:solidFill>
              <a:schemeClr val="accent2"/>
            </a:solidFill>
          </a:ln>
          <a:effectLst/>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41368508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E013B4F-343A-FFE5-32A1-B3B279C418AF}"/>
              </a:ext>
            </a:extLst>
          </p:cNvPr>
          <p:cNvPicPr>
            <a:picLocks noChangeAspect="1"/>
          </p:cNvPicPr>
          <p:nvPr/>
        </p:nvPicPr>
        <p:blipFill>
          <a:blip r:embed="rId3"/>
          <a:stretch>
            <a:fillRect/>
          </a:stretch>
        </p:blipFill>
        <p:spPr>
          <a:xfrm>
            <a:off x="2238173" y="2210052"/>
            <a:ext cx="7568901" cy="2376392"/>
          </a:xfrm>
          <a:prstGeom prst="rect">
            <a:avLst/>
          </a:prstGeom>
        </p:spPr>
      </p:pic>
      <p:sp>
        <p:nvSpPr>
          <p:cNvPr id="2" name="Title 1">
            <a:extLst>
              <a:ext uri="{FF2B5EF4-FFF2-40B4-BE49-F238E27FC236}">
                <a16:creationId xmlns:a16="http://schemas.microsoft.com/office/drawing/2014/main" id="{1DA65EE0-5ABA-CD4E-AF8B-89F02E0C1A91}"/>
              </a:ext>
            </a:extLst>
          </p:cNvPr>
          <p:cNvSpPr>
            <a:spLocks noGrp="1"/>
          </p:cNvSpPr>
          <p:nvPr>
            <p:ph type="title"/>
          </p:nvPr>
        </p:nvSpPr>
        <p:spPr/>
        <p:txBody>
          <a:bodyPr/>
          <a:lstStyle/>
          <a:p>
            <a:r>
              <a:rPr lang="en-US" dirty="0"/>
              <a:t>Minimal Detectable Effect size (MDE) for a two-sided test</a:t>
            </a:r>
          </a:p>
        </p:txBody>
      </p:sp>
      <p:sp>
        <p:nvSpPr>
          <p:cNvPr id="5" name="Slide Number Placeholder 4">
            <a:extLst>
              <a:ext uri="{FF2B5EF4-FFF2-40B4-BE49-F238E27FC236}">
                <a16:creationId xmlns:a16="http://schemas.microsoft.com/office/drawing/2014/main" id="{A2A1AA93-8867-7F4B-A23A-ACCDF85242B9}"/>
              </a:ext>
            </a:extLst>
          </p:cNvPr>
          <p:cNvSpPr>
            <a:spLocks noGrp="1"/>
          </p:cNvSpPr>
          <p:nvPr>
            <p:ph type="sldNum" sz="quarter" idx="4"/>
          </p:nvPr>
        </p:nvSpPr>
        <p:spPr/>
        <p:txBody>
          <a:bodyPr/>
          <a:lstStyle/>
          <a:p>
            <a:fld id="{2ECB1696-1F23-9849-960D-916B9EF0C8D4}" type="slidenum">
              <a:rPr lang="en-US" smtClean="0"/>
              <a:pPr/>
              <a:t>63</a:t>
            </a:fld>
            <a:endParaRPr lang="en-US" dirty="0"/>
          </a:p>
        </p:txBody>
      </p:sp>
      <p:sp>
        <p:nvSpPr>
          <p:cNvPr id="7" name="TextBox 6">
            <a:extLst>
              <a:ext uri="{FF2B5EF4-FFF2-40B4-BE49-F238E27FC236}">
                <a16:creationId xmlns:a16="http://schemas.microsoft.com/office/drawing/2014/main" id="{2FB85514-6EC9-F54B-BC04-398049D6835B}"/>
              </a:ext>
            </a:extLst>
          </p:cNvPr>
          <p:cNvSpPr txBox="1"/>
          <p:nvPr/>
        </p:nvSpPr>
        <p:spPr>
          <a:xfrm>
            <a:off x="1097072" y="4198154"/>
            <a:ext cx="2953053" cy="400110"/>
          </a:xfrm>
          <a:prstGeom prst="rect">
            <a:avLst/>
          </a:prstGeom>
          <a:noFill/>
        </p:spPr>
        <p:txBody>
          <a:bodyPr wrap="none" rtlCol="0">
            <a:spAutoFit/>
          </a:bodyPr>
          <a:lstStyle/>
          <a:p>
            <a:r>
              <a:rPr lang="en-US" sz="2000" dirty="0">
                <a:latin typeface="Fira Sans Condensed Black" panose="020B0A03050000020004" pitchFamily="34" charset="0"/>
              </a:rPr>
              <a:t>Minimal detectable effect</a:t>
            </a:r>
          </a:p>
        </p:txBody>
      </p:sp>
      <p:sp>
        <p:nvSpPr>
          <p:cNvPr id="8" name="TextBox 7">
            <a:extLst>
              <a:ext uri="{FF2B5EF4-FFF2-40B4-BE49-F238E27FC236}">
                <a16:creationId xmlns:a16="http://schemas.microsoft.com/office/drawing/2014/main" id="{82CA89CA-5F6D-BF4B-8B6A-398A91FFF67B}"/>
              </a:ext>
            </a:extLst>
          </p:cNvPr>
          <p:cNvSpPr txBox="1"/>
          <p:nvPr/>
        </p:nvSpPr>
        <p:spPr>
          <a:xfrm>
            <a:off x="8513740" y="1829382"/>
            <a:ext cx="1117614" cy="400110"/>
          </a:xfrm>
          <a:prstGeom prst="rect">
            <a:avLst/>
          </a:prstGeom>
          <a:noFill/>
        </p:spPr>
        <p:txBody>
          <a:bodyPr wrap="none" rtlCol="0">
            <a:spAutoFit/>
          </a:bodyPr>
          <a:lstStyle/>
          <a:p>
            <a:r>
              <a:rPr lang="en-US" sz="2000" dirty="0">
                <a:latin typeface="Fira Sans Condensed Black" panose="020B0A03050000020004" pitchFamily="34" charset="0"/>
              </a:rPr>
              <a:t>Variance</a:t>
            </a:r>
          </a:p>
        </p:txBody>
      </p:sp>
      <p:sp>
        <p:nvSpPr>
          <p:cNvPr id="9" name="TextBox 8">
            <a:extLst>
              <a:ext uri="{FF2B5EF4-FFF2-40B4-BE49-F238E27FC236}">
                <a16:creationId xmlns:a16="http://schemas.microsoft.com/office/drawing/2014/main" id="{D9B8A772-7829-B84F-A29B-89AEFA4434A2}"/>
              </a:ext>
            </a:extLst>
          </p:cNvPr>
          <p:cNvSpPr txBox="1"/>
          <p:nvPr/>
        </p:nvSpPr>
        <p:spPr>
          <a:xfrm>
            <a:off x="8379793" y="4419827"/>
            <a:ext cx="1775590" cy="400110"/>
          </a:xfrm>
          <a:prstGeom prst="rect">
            <a:avLst/>
          </a:prstGeom>
          <a:noFill/>
        </p:spPr>
        <p:txBody>
          <a:bodyPr wrap="square" rtlCol="0">
            <a:spAutoFit/>
          </a:bodyPr>
          <a:lstStyle/>
          <a:p>
            <a:pPr algn="ctr"/>
            <a:r>
              <a:rPr lang="en-US" sz="2000" dirty="0">
                <a:latin typeface="Fira Sans Condensed Black" panose="020B0A03050000020004" pitchFamily="34" charset="0"/>
              </a:rPr>
              <a:t>Sample Size</a:t>
            </a:r>
          </a:p>
        </p:txBody>
      </p:sp>
      <p:sp>
        <p:nvSpPr>
          <p:cNvPr id="10" name="TextBox 9">
            <a:extLst>
              <a:ext uri="{FF2B5EF4-FFF2-40B4-BE49-F238E27FC236}">
                <a16:creationId xmlns:a16="http://schemas.microsoft.com/office/drawing/2014/main" id="{DE32295C-80B1-0147-9BD9-1BA6F2EE5588}"/>
              </a:ext>
            </a:extLst>
          </p:cNvPr>
          <p:cNvSpPr txBox="1"/>
          <p:nvPr/>
        </p:nvSpPr>
        <p:spPr>
          <a:xfrm>
            <a:off x="1344293" y="1257648"/>
            <a:ext cx="4452254" cy="1015663"/>
          </a:xfrm>
          <a:prstGeom prst="rect">
            <a:avLst/>
          </a:prstGeom>
          <a:noFill/>
        </p:spPr>
        <p:txBody>
          <a:bodyPr wrap="square" rtlCol="0">
            <a:spAutoFit/>
          </a:bodyPr>
          <a:lstStyle/>
          <a:p>
            <a:r>
              <a:rPr lang="en-US" sz="2000" dirty="0">
                <a:latin typeface="Fira Sans Condensed Black" panose="020B0A03050000020004" pitchFamily="34" charset="0"/>
              </a:rPr>
              <a:t>Critical values from Student </a:t>
            </a:r>
            <a:r>
              <a:rPr lang="en-US" sz="2000" i="1" dirty="0">
                <a:latin typeface="Fira Sans Condensed Black" panose="020B0A03050000020004" pitchFamily="34" charset="0"/>
              </a:rPr>
              <a:t>t </a:t>
            </a:r>
            <a:r>
              <a:rPr lang="en-US" sz="2000" dirty="0">
                <a:latin typeface="Fira Sans Condensed Black" panose="020B0A03050000020004" pitchFamily="34" charset="0"/>
              </a:rPr>
              <a:t>for power </a:t>
            </a:r>
            <a:r>
              <a:rPr lang="el-GR" sz="2000" dirty="0">
                <a:latin typeface="Fira Sans Condensed Black" panose="020B0A03050000020004" pitchFamily="34" charset="0"/>
              </a:rPr>
              <a:t>κ </a:t>
            </a:r>
            <a:r>
              <a:rPr lang="en-US" sz="2000" dirty="0">
                <a:latin typeface="Fira Sans Condensed Black" panose="020B0A03050000020004" pitchFamily="34" charset="0"/>
              </a:rPr>
              <a:t>and significance level </a:t>
            </a:r>
            <a:r>
              <a:rPr lang="el-GR" sz="2000" i="1" dirty="0">
                <a:latin typeface="Fira Sans Condensed Black" panose="020B0A03050000020004" pitchFamily="34" charset="0"/>
              </a:rPr>
              <a:t>α</a:t>
            </a:r>
            <a:r>
              <a:rPr lang="en-US" sz="2000" i="1" dirty="0">
                <a:latin typeface="Fira Sans Condensed Black" panose="020B0A03050000020004" pitchFamily="34" charset="0"/>
              </a:rPr>
              <a:t>, where: t</a:t>
            </a:r>
            <a:r>
              <a:rPr lang="en-US" sz="2000" i="1" baseline="-25000" dirty="0">
                <a:latin typeface="Fira Sans Condensed Black" panose="020B0A03050000020004" pitchFamily="34" charset="0"/>
              </a:rPr>
              <a:t>1-k</a:t>
            </a:r>
            <a:r>
              <a:rPr lang="en-US" sz="2000" i="1" dirty="0">
                <a:latin typeface="Fira Sans Condensed Black" panose="020B0A03050000020004" pitchFamily="34" charset="0"/>
              </a:rPr>
              <a:t>  = k</a:t>
            </a:r>
            <a:r>
              <a:rPr lang="en-US" sz="2000" i="1" baseline="30000" dirty="0">
                <a:latin typeface="Fira Sans Condensed Black" panose="020B0A03050000020004" pitchFamily="34" charset="0"/>
              </a:rPr>
              <a:t>th</a:t>
            </a:r>
            <a:r>
              <a:rPr lang="en-US" sz="2000" i="1" dirty="0">
                <a:latin typeface="Fira Sans Condensed Black" panose="020B0A03050000020004" pitchFamily="34" charset="0"/>
              </a:rPr>
              <a:t> percentile of the t distribution.</a:t>
            </a:r>
          </a:p>
        </p:txBody>
      </p:sp>
      <p:cxnSp>
        <p:nvCxnSpPr>
          <p:cNvPr id="11" name="Straight Arrow Connector 10">
            <a:extLst>
              <a:ext uri="{FF2B5EF4-FFF2-40B4-BE49-F238E27FC236}">
                <a16:creationId xmlns:a16="http://schemas.microsoft.com/office/drawing/2014/main" id="{6D4759A2-C8D6-0848-BD1B-9A6B8751740A}"/>
              </a:ext>
            </a:extLst>
          </p:cNvPr>
          <p:cNvCxnSpPr>
            <a:cxnSpLocks/>
          </p:cNvCxnSpPr>
          <p:nvPr/>
        </p:nvCxnSpPr>
        <p:spPr>
          <a:xfrm flipV="1">
            <a:off x="2778965" y="3574475"/>
            <a:ext cx="0" cy="498761"/>
          </a:xfrm>
          <a:prstGeom prst="straightConnector1">
            <a:avLst/>
          </a:prstGeom>
          <a:ln w="12700">
            <a:solidFill>
              <a:schemeClr val="accent2"/>
            </a:solidFill>
            <a:tailEnd type="arrow"/>
          </a:ln>
          <a:effectLst/>
        </p:spPr>
        <p:style>
          <a:lnRef idx="1">
            <a:schemeClr val="accent3"/>
          </a:lnRef>
          <a:fillRef idx="0">
            <a:schemeClr val="accent3"/>
          </a:fillRef>
          <a:effectRef idx="0">
            <a:schemeClr val="accent3"/>
          </a:effectRef>
          <a:fontRef idx="minor">
            <a:schemeClr val="tx1"/>
          </a:fontRef>
        </p:style>
      </p:cxnSp>
      <p:cxnSp>
        <p:nvCxnSpPr>
          <p:cNvPr id="12" name="Straight Arrow Connector 11">
            <a:extLst>
              <a:ext uri="{FF2B5EF4-FFF2-40B4-BE49-F238E27FC236}">
                <a16:creationId xmlns:a16="http://schemas.microsoft.com/office/drawing/2014/main" id="{5F024694-CFDC-7E48-99C9-C7B4A36226C4}"/>
              </a:ext>
            </a:extLst>
          </p:cNvPr>
          <p:cNvCxnSpPr>
            <a:cxnSpLocks/>
            <a:stCxn id="10" idx="2"/>
          </p:cNvCxnSpPr>
          <p:nvPr/>
        </p:nvCxnSpPr>
        <p:spPr>
          <a:xfrm>
            <a:off x="3570420" y="2273311"/>
            <a:ext cx="921369" cy="1010214"/>
          </a:xfrm>
          <a:prstGeom prst="straightConnector1">
            <a:avLst/>
          </a:prstGeom>
          <a:ln w="12700">
            <a:solidFill>
              <a:schemeClr val="accent2"/>
            </a:solidFill>
            <a:tailEnd type="arrow"/>
          </a:ln>
          <a:effectLst/>
        </p:spPr>
        <p:style>
          <a:lnRef idx="1">
            <a:schemeClr val="accent3"/>
          </a:lnRef>
          <a:fillRef idx="0">
            <a:schemeClr val="accent3"/>
          </a:fillRef>
          <a:effectRef idx="0">
            <a:schemeClr val="accent3"/>
          </a:effectRef>
          <a:fontRef idx="minor">
            <a:schemeClr val="tx1"/>
          </a:fontRef>
        </p:style>
      </p:cxnSp>
      <p:cxnSp>
        <p:nvCxnSpPr>
          <p:cNvPr id="13" name="Straight Arrow Connector 12">
            <a:extLst>
              <a:ext uri="{FF2B5EF4-FFF2-40B4-BE49-F238E27FC236}">
                <a16:creationId xmlns:a16="http://schemas.microsoft.com/office/drawing/2014/main" id="{5AC51D6A-F745-344B-9BDA-A039CF5ABC05}"/>
              </a:ext>
            </a:extLst>
          </p:cNvPr>
          <p:cNvCxnSpPr>
            <a:cxnSpLocks/>
          </p:cNvCxnSpPr>
          <p:nvPr/>
        </p:nvCxnSpPr>
        <p:spPr>
          <a:xfrm flipV="1">
            <a:off x="6880836" y="3893129"/>
            <a:ext cx="0" cy="457198"/>
          </a:xfrm>
          <a:prstGeom prst="straightConnector1">
            <a:avLst/>
          </a:prstGeom>
          <a:ln w="12700">
            <a:solidFill>
              <a:schemeClr val="accent2"/>
            </a:solidFill>
            <a:tailEnd type="arrow"/>
          </a:ln>
          <a:effectLst/>
        </p:spPr>
        <p:style>
          <a:lnRef idx="1">
            <a:schemeClr val="accent3"/>
          </a:lnRef>
          <a:fillRef idx="0">
            <a:schemeClr val="accent3"/>
          </a:fillRef>
          <a:effectRef idx="0">
            <a:schemeClr val="accent3"/>
          </a:effectRef>
          <a:fontRef idx="minor">
            <a:schemeClr val="tx1"/>
          </a:fontRef>
        </p:style>
      </p:cxnSp>
      <p:sp>
        <p:nvSpPr>
          <p:cNvPr id="15" name="TextBox 14">
            <a:extLst>
              <a:ext uri="{FF2B5EF4-FFF2-40B4-BE49-F238E27FC236}">
                <a16:creationId xmlns:a16="http://schemas.microsoft.com/office/drawing/2014/main" id="{B39E07E2-C35B-1940-B38C-A3CBFB8206BE}"/>
              </a:ext>
            </a:extLst>
          </p:cNvPr>
          <p:cNvSpPr txBox="1"/>
          <p:nvPr/>
        </p:nvSpPr>
        <p:spPr>
          <a:xfrm>
            <a:off x="5975519" y="4419827"/>
            <a:ext cx="1824591" cy="707886"/>
          </a:xfrm>
          <a:prstGeom prst="rect">
            <a:avLst/>
          </a:prstGeom>
          <a:noFill/>
        </p:spPr>
        <p:txBody>
          <a:bodyPr wrap="square" rtlCol="0">
            <a:spAutoFit/>
          </a:bodyPr>
          <a:lstStyle/>
          <a:p>
            <a:pPr algn="ctr"/>
            <a:r>
              <a:rPr lang="en-US" sz="2000" dirty="0">
                <a:latin typeface="Fira Sans Condensed Black" panose="020B0A03050000020004" pitchFamily="34" charset="0"/>
              </a:rPr>
              <a:t>Proportion in</a:t>
            </a:r>
          </a:p>
          <a:p>
            <a:pPr algn="ctr"/>
            <a:r>
              <a:rPr lang="en-US" sz="2000" dirty="0">
                <a:latin typeface="Fira Sans Condensed Black" panose="020B0A03050000020004" pitchFamily="34" charset="0"/>
              </a:rPr>
              <a:t>Treatment</a:t>
            </a:r>
          </a:p>
        </p:txBody>
      </p:sp>
      <p:cxnSp>
        <p:nvCxnSpPr>
          <p:cNvPr id="16" name="Straight Arrow Connector 15">
            <a:extLst>
              <a:ext uri="{FF2B5EF4-FFF2-40B4-BE49-F238E27FC236}">
                <a16:creationId xmlns:a16="http://schemas.microsoft.com/office/drawing/2014/main" id="{67960509-C150-C54B-BA81-F7083FED8EA6}"/>
              </a:ext>
            </a:extLst>
          </p:cNvPr>
          <p:cNvCxnSpPr>
            <a:cxnSpLocks/>
          </p:cNvCxnSpPr>
          <p:nvPr/>
        </p:nvCxnSpPr>
        <p:spPr>
          <a:xfrm flipV="1">
            <a:off x="9258887" y="3898735"/>
            <a:ext cx="0" cy="451592"/>
          </a:xfrm>
          <a:prstGeom prst="straightConnector1">
            <a:avLst/>
          </a:prstGeom>
          <a:ln w="12700">
            <a:solidFill>
              <a:schemeClr val="accent2"/>
            </a:solidFill>
            <a:tailEnd type="arrow"/>
          </a:ln>
          <a:effectLst/>
        </p:spPr>
        <p:style>
          <a:lnRef idx="1">
            <a:schemeClr val="accent3"/>
          </a:lnRef>
          <a:fillRef idx="0">
            <a:schemeClr val="accent3"/>
          </a:fillRef>
          <a:effectRef idx="0">
            <a:schemeClr val="accent3"/>
          </a:effectRef>
          <a:fontRef idx="minor">
            <a:schemeClr val="tx1"/>
          </a:fontRef>
        </p:style>
      </p:cxnSp>
      <p:cxnSp>
        <p:nvCxnSpPr>
          <p:cNvPr id="17" name="Straight Arrow Connector 16">
            <a:extLst>
              <a:ext uri="{FF2B5EF4-FFF2-40B4-BE49-F238E27FC236}">
                <a16:creationId xmlns:a16="http://schemas.microsoft.com/office/drawing/2014/main" id="{73485C58-4D8C-8F49-8464-18A20481FC3E}"/>
              </a:ext>
            </a:extLst>
          </p:cNvPr>
          <p:cNvCxnSpPr>
            <a:cxnSpLocks/>
          </p:cNvCxnSpPr>
          <p:nvPr/>
        </p:nvCxnSpPr>
        <p:spPr>
          <a:xfrm>
            <a:off x="9226535" y="2327564"/>
            <a:ext cx="0" cy="526472"/>
          </a:xfrm>
          <a:prstGeom prst="straightConnector1">
            <a:avLst/>
          </a:prstGeom>
          <a:ln w="12700">
            <a:solidFill>
              <a:schemeClr val="accent2"/>
            </a:solidFill>
            <a:tailEnd type="arrow"/>
          </a:ln>
          <a:effectLst/>
        </p:spPr>
        <p:style>
          <a:lnRef idx="1">
            <a:schemeClr val="accent3"/>
          </a:lnRef>
          <a:fillRef idx="0">
            <a:schemeClr val="accent3"/>
          </a:fillRef>
          <a:effectRef idx="0">
            <a:schemeClr val="accent3"/>
          </a:effectRef>
          <a:fontRef idx="minor">
            <a:schemeClr val="tx1"/>
          </a:fontRef>
        </p:style>
      </p:cxnSp>
      <p:cxnSp>
        <p:nvCxnSpPr>
          <p:cNvPr id="23" name="Straight Arrow Connector 22">
            <a:extLst>
              <a:ext uri="{FF2B5EF4-FFF2-40B4-BE49-F238E27FC236}">
                <a16:creationId xmlns:a16="http://schemas.microsoft.com/office/drawing/2014/main" id="{F5028676-9126-964B-B448-1D18F00FB408}"/>
              </a:ext>
            </a:extLst>
          </p:cNvPr>
          <p:cNvCxnSpPr>
            <a:cxnSpLocks/>
            <a:stCxn id="10" idx="2"/>
          </p:cNvCxnSpPr>
          <p:nvPr/>
        </p:nvCxnSpPr>
        <p:spPr>
          <a:xfrm>
            <a:off x="3570420" y="2273311"/>
            <a:ext cx="2124867" cy="874216"/>
          </a:xfrm>
          <a:prstGeom prst="straightConnector1">
            <a:avLst/>
          </a:prstGeom>
          <a:ln w="12700">
            <a:solidFill>
              <a:schemeClr val="accent2"/>
            </a:solidFill>
            <a:tailEnd type="arrow"/>
          </a:ln>
          <a:effectLst/>
        </p:spPr>
        <p:style>
          <a:lnRef idx="1">
            <a:schemeClr val="accent3"/>
          </a:lnRef>
          <a:fillRef idx="0">
            <a:schemeClr val="accent3"/>
          </a:fillRef>
          <a:effectRef idx="0">
            <a:schemeClr val="accent3"/>
          </a:effectRef>
          <a:fontRef idx="minor">
            <a:schemeClr val="tx1"/>
          </a:fontRef>
        </p:style>
      </p:cxnSp>
      <p:sp>
        <p:nvSpPr>
          <p:cNvPr id="47" name="TextBox 46">
            <a:extLst>
              <a:ext uri="{FF2B5EF4-FFF2-40B4-BE49-F238E27FC236}">
                <a16:creationId xmlns:a16="http://schemas.microsoft.com/office/drawing/2014/main" id="{25C32B27-D41B-8746-BBE4-21125FF7F113}"/>
              </a:ext>
            </a:extLst>
          </p:cNvPr>
          <p:cNvSpPr txBox="1"/>
          <p:nvPr/>
        </p:nvSpPr>
        <p:spPr>
          <a:xfrm>
            <a:off x="1136071" y="4750122"/>
            <a:ext cx="3499724" cy="1184940"/>
          </a:xfrm>
          <a:prstGeom prst="rect">
            <a:avLst/>
          </a:prstGeom>
          <a:solidFill>
            <a:schemeClr val="accent2"/>
          </a:solidFill>
        </p:spPr>
        <p:txBody>
          <a:bodyPr wrap="square" lIns="182880" tIns="182880" rIns="182880" bIns="182880" rtlCol="0">
            <a:spAutoFit/>
          </a:bodyPr>
          <a:lstStyle/>
          <a:p>
            <a:pPr>
              <a:spcAft>
                <a:spcPts val="300"/>
              </a:spcAft>
            </a:pPr>
            <a:r>
              <a:rPr lang="en-US" sz="1600" b="1" dirty="0">
                <a:solidFill>
                  <a:schemeClr val="bg1"/>
                </a:solidFill>
                <a:latin typeface="Fira Sans Condensed Black" panose="020B0A03050000020004" pitchFamily="34" charset="0"/>
              </a:rPr>
              <a:t>The MDE will be smaller with</a:t>
            </a:r>
          </a:p>
          <a:p>
            <a:pPr marL="342900" indent="-342900">
              <a:spcAft>
                <a:spcPts val="300"/>
              </a:spcAft>
              <a:buFont typeface="Arial" panose="020B0604020202020204" pitchFamily="34" charset="0"/>
              <a:buChar char="•"/>
            </a:pPr>
            <a:r>
              <a:rPr lang="en-US" sz="1600" dirty="0">
                <a:solidFill>
                  <a:schemeClr val="bg1"/>
                </a:solidFill>
                <a:latin typeface="Fira Sans Condensed Black" panose="020B0A03050000020004" pitchFamily="34" charset="0"/>
              </a:rPr>
              <a:t>larger sample size </a:t>
            </a:r>
            <a:r>
              <a:rPr lang="en-US" sz="1600" i="1" dirty="0">
                <a:solidFill>
                  <a:schemeClr val="bg1"/>
                </a:solidFill>
                <a:latin typeface="Fira Sans Condensed Black" panose="020B0A03050000020004" pitchFamily="34" charset="0"/>
              </a:rPr>
              <a:t>N</a:t>
            </a:r>
          </a:p>
          <a:p>
            <a:pPr marL="342900" indent="-342900">
              <a:spcAft>
                <a:spcPts val="300"/>
              </a:spcAft>
              <a:buFont typeface="Arial" panose="020B0604020202020204" pitchFamily="34" charset="0"/>
              <a:buChar char="•"/>
            </a:pPr>
            <a:r>
              <a:rPr lang="en-US" sz="1600" dirty="0">
                <a:solidFill>
                  <a:schemeClr val="bg1"/>
                </a:solidFill>
                <a:latin typeface="Fira Sans Condensed Black" panose="020B0A03050000020004" pitchFamily="34" charset="0"/>
              </a:rPr>
              <a:t>smaller outcome variance </a:t>
            </a:r>
            <a:r>
              <a:rPr lang="el-GR" sz="1600" i="1" dirty="0">
                <a:solidFill>
                  <a:schemeClr val="bg1"/>
                </a:solidFill>
                <a:latin typeface="Fira Sans Condensed Black" panose="020B0A03050000020004" pitchFamily="34" charset="0"/>
              </a:rPr>
              <a:t>σ</a:t>
            </a:r>
            <a:r>
              <a:rPr lang="en-US" sz="1600" i="1" dirty="0">
                <a:solidFill>
                  <a:schemeClr val="bg1"/>
                </a:solidFill>
                <a:latin typeface="Fira Sans Condensed Black" panose="020B0A03050000020004" pitchFamily="34" charset="0"/>
              </a:rPr>
              <a:t> </a:t>
            </a:r>
            <a:r>
              <a:rPr lang="en-US" sz="1600" dirty="0">
                <a:solidFill>
                  <a:schemeClr val="bg1"/>
                </a:solidFill>
                <a:latin typeface="Fira Sans Condensed Black" panose="020B0A03050000020004" pitchFamily="34" charset="0"/>
              </a:rPr>
              <a:t> </a:t>
            </a:r>
          </a:p>
        </p:txBody>
      </p:sp>
    </p:spTree>
    <p:extLst>
      <p:ext uri="{BB962C8B-B14F-4D97-AF65-F5344CB8AC3E}">
        <p14:creationId xmlns:p14="http://schemas.microsoft.com/office/powerpoint/2010/main" val="2126033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5" grpId="0"/>
      <p:bldP spid="4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4C8E8A2-72EA-7769-EFD1-0A635BDE22A8}"/>
              </a:ext>
            </a:extLst>
          </p:cNvPr>
          <p:cNvSpPr>
            <a:spLocks noGrp="1"/>
          </p:cNvSpPr>
          <p:nvPr>
            <p:ph type="sldNum" sz="quarter" idx="4294967295"/>
          </p:nvPr>
        </p:nvSpPr>
        <p:spPr>
          <a:xfrm>
            <a:off x="11055350" y="6446838"/>
            <a:ext cx="1136650" cy="222250"/>
          </a:xfrm>
        </p:spPr>
        <p:txBody>
          <a:bodyPr/>
          <a:lstStyle/>
          <a:p>
            <a:fld id="{0779D613-B626-FC4E-B492-0D04F592EFCF}" type="slidenum">
              <a:rPr lang="en-US" smtClean="0"/>
              <a:t>64</a:t>
            </a:fld>
            <a:endParaRPr lang="en-US"/>
          </a:p>
        </p:txBody>
      </p:sp>
      <p:pic>
        <p:nvPicPr>
          <p:cNvPr id="7" name="Picture 6">
            <a:extLst>
              <a:ext uri="{FF2B5EF4-FFF2-40B4-BE49-F238E27FC236}">
                <a16:creationId xmlns:a16="http://schemas.microsoft.com/office/drawing/2014/main" id="{CDECD52A-7B0A-71D0-6D47-E2769620B6EC}"/>
              </a:ext>
            </a:extLst>
          </p:cNvPr>
          <p:cNvPicPr>
            <a:picLocks noChangeAspect="1"/>
          </p:cNvPicPr>
          <p:nvPr/>
        </p:nvPicPr>
        <p:blipFill>
          <a:blip r:embed="rId2"/>
          <a:stretch>
            <a:fillRect/>
          </a:stretch>
        </p:blipFill>
        <p:spPr>
          <a:xfrm>
            <a:off x="0" y="1373509"/>
            <a:ext cx="12192000" cy="4110982"/>
          </a:xfrm>
          <a:prstGeom prst="rect">
            <a:avLst/>
          </a:prstGeom>
        </p:spPr>
      </p:pic>
      <p:sp>
        <p:nvSpPr>
          <p:cNvPr id="8" name="Rectangle: Rounded Corners 7">
            <a:extLst>
              <a:ext uri="{FF2B5EF4-FFF2-40B4-BE49-F238E27FC236}">
                <a16:creationId xmlns:a16="http://schemas.microsoft.com/office/drawing/2014/main" id="{1123F510-1C24-EFC7-621C-F6C43DF11E69}"/>
              </a:ext>
            </a:extLst>
          </p:cNvPr>
          <p:cNvSpPr/>
          <p:nvPr/>
        </p:nvSpPr>
        <p:spPr>
          <a:xfrm>
            <a:off x="5090695" y="4983747"/>
            <a:ext cx="834189" cy="550779"/>
          </a:xfrm>
          <a:prstGeom prst="roundRect">
            <a:avLst/>
          </a:prstGeom>
          <a:solidFill>
            <a:srgbClr val="E35925">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B3618559-7B42-4A08-0088-19CE4C97A3D6}"/>
              </a:ext>
            </a:extLst>
          </p:cNvPr>
          <p:cNvSpPr/>
          <p:nvPr/>
        </p:nvSpPr>
        <p:spPr>
          <a:xfrm>
            <a:off x="8496969" y="4983747"/>
            <a:ext cx="834189" cy="550779"/>
          </a:xfrm>
          <a:prstGeom prst="roundRect">
            <a:avLst/>
          </a:prstGeom>
          <a:solidFill>
            <a:srgbClr val="E35925">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693346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88B958-F507-8224-AEA7-CF046932BC3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F577FB6-870C-E49B-806E-27BE3A0DE457}"/>
              </a:ext>
            </a:extLst>
          </p:cNvPr>
          <p:cNvPicPr>
            <a:picLocks noChangeAspect="1"/>
          </p:cNvPicPr>
          <p:nvPr/>
        </p:nvPicPr>
        <p:blipFill>
          <a:blip r:embed="rId3"/>
          <a:stretch>
            <a:fillRect/>
          </a:stretch>
        </p:blipFill>
        <p:spPr>
          <a:xfrm>
            <a:off x="2616021" y="2803493"/>
            <a:ext cx="6959958" cy="1251014"/>
          </a:xfrm>
          <a:prstGeom prst="rect">
            <a:avLst/>
          </a:prstGeom>
        </p:spPr>
      </p:pic>
      <p:sp>
        <p:nvSpPr>
          <p:cNvPr id="2" name="Title 1">
            <a:extLst>
              <a:ext uri="{FF2B5EF4-FFF2-40B4-BE49-F238E27FC236}">
                <a16:creationId xmlns:a16="http://schemas.microsoft.com/office/drawing/2014/main" id="{2DDF2601-D451-C746-15DB-3103C6EEC396}"/>
              </a:ext>
            </a:extLst>
          </p:cNvPr>
          <p:cNvSpPr>
            <a:spLocks noGrp="1"/>
          </p:cNvSpPr>
          <p:nvPr>
            <p:ph type="title"/>
          </p:nvPr>
        </p:nvSpPr>
        <p:spPr/>
        <p:txBody>
          <a:bodyPr/>
          <a:lstStyle/>
          <a:p>
            <a:r>
              <a:rPr lang="en-US" dirty="0"/>
              <a:t>Alternatively, ask: what’s the N needed to detect a given MDE?</a:t>
            </a:r>
          </a:p>
        </p:txBody>
      </p:sp>
      <p:sp>
        <p:nvSpPr>
          <p:cNvPr id="5" name="Slide Number Placeholder 4">
            <a:extLst>
              <a:ext uri="{FF2B5EF4-FFF2-40B4-BE49-F238E27FC236}">
                <a16:creationId xmlns:a16="http://schemas.microsoft.com/office/drawing/2014/main" id="{020C95BE-17FE-255B-9684-ADA96E380C2C}"/>
              </a:ext>
            </a:extLst>
          </p:cNvPr>
          <p:cNvSpPr>
            <a:spLocks noGrp="1"/>
          </p:cNvSpPr>
          <p:nvPr>
            <p:ph type="sldNum" sz="quarter" idx="4"/>
          </p:nvPr>
        </p:nvSpPr>
        <p:spPr/>
        <p:txBody>
          <a:bodyPr/>
          <a:lstStyle/>
          <a:p>
            <a:fld id="{2ECB1696-1F23-9849-960D-916B9EF0C8D4}" type="slidenum">
              <a:rPr lang="en-US" smtClean="0"/>
              <a:pPr/>
              <a:t>65</a:t>
            </a:fld>
            <a:endParaRPr lang="en-US" dirty="0"/>
          </a:p>
        </p:txBody>
      </p:sp>
      <p:sp>
        <p:nvSpPr>
          <p:cNvPr id="7" name="TextBox 6">
            <a:extLst>
              <a:ext uri="{FF2B5EF4-FFF2-40B4-BE49-F238E27FC236}">
                <a16:creationId xmlns:a16="http://schemas.microsoft.com/office/drawing/2014/main" id="{357D8AB6-9373-3C04-0F44-8B5FE9455A2F}"/>
              </a:ext>
            </a:extLst>
          </p:cNvPr>
          <p:cNvSpPr txBox="1"/>
          <p:nvPr/>
        </p:nvSpPr>
        <p:spPr>
          <a:xfrm>
            <a:off x="7957746" y="4428805"/>
            <a:ext cx="2953053" cy="400110"/>
          </a:xfrm>
          <a:prstGeom prst="rect">
            <a:avLst/>
          </a:prstGeom>
          <a:noFill/>
        </p:spPr>
        <p:txBody>
          <a:bodyPr wrap="none" rtlCol="0">
            <a:spAutoFit/>
          </a:bodyPr>
          <a:lstStyle/>
          <a:p>
            <a:r>
              <a:rPr lang="en-US" sz="2000" dirty="0">
                <a:latin typeface="Fira Sans Condensed Black" panose="020B0A03050000020004" pitchFamily="34" charset="0"/>
              </a:rPr>
              <a:t>Minimal detectable effect</a:t>
            </a:r>
          </a:p>
        </p:txBody>
      </p:sp>
      <p:sp>
        <p:nvSpPr>
          <p:cNvPr id="8" name="TextBox 7">
            <a:extLst>
              <a:ext uri="{FF2B5EF4-FFF2-40B4-BE49-F238E27FC236}">
                <a16:creationId xmlns:a16="http://schemas.microsoft.com/office/drawing/2014/main" id="{42C026FC-5130-2597-D80A-245C6E40CB8A}"/>
              </a:ext>
            </a:extLst>
          </p:cNvPr>
          <p:cNvSpPr txBox="1"/>
          <p:nvPr/>
        </p:nvSpPr>
        <p:spPr>
          <a:xfrm>
            <a:off x="7658161" y="1878347"/>
            <a:ext cx="1117614" cy="400110"/>
          </a:xfrm>
          <a:prstGeom prst="rect">
            <a:avLst/>
          </a:prstGeom>
          <a:noFill/>
        </p:spPr>
        <p:txBody>
          <a:bodyPr wrap="none" rtlCol="0">
            <a:spAutoFit/>
          </a:bodyPr>
          <a:lstStyle/>
          <a:p>
            <a:r>
              <a:rPr lang="en-US" sz="2000" dirty="0">
                <a:latin typeface="Fira Sans Condensed Black" panose="020B0A03050000020004" pitchFamily="34" charset="0"/>
              </a:rPr>
              <a:t>Variance</a:t>
            </a:r>
          </a:p>
        </p:txBody>
      </p:sp>
      <p:sp>
        <p:nvSpPr>
          <p:cNvPr id="9" name="TextBox 8">
            <a:extLst>
              <a:ext uri="{FF2B5EF4-FFF2-40B4-BE49-F238E27FC236}">
                <a16:creationId xmlns:a16="http://schemas.microsoft.com/office/drawing/2014/main" id="{5463E7D0-8458-F298-97A1-BC0C7AF16B42}"/>
              </a:ext>
            </a:extLst>
          </p:cNvPr>
          <p:cNvSpPr txBox="1"/>
          <p:nvPr/>
        </p:nvSpPr>
        <p:spPr>
          <a:xfrm>
            <a:off x="2144762" y="4202259"/>
            <a:ext cx="1775590" cy="400110"/>
          </a:xfrm>
          <a:prstGeom prst="rect">
            <a:avLst/>
          </a:prstGeom>
          <a:noFill/>
        </p:spPr>
        <p:txBody>
          <a:bodyPr wrap="square" rtlCol="0">
            <a:spAutoFit/>
          </a:bodyPr>
          <a:lstStyle/>
          <a:p>
            <a:pPr algn="ctr"/>
            <a:r>
              <a:rPr lang="en-US" sz="2000" dirty="0">
                <a:latin typeface="Fira Sans Condensed Black" panose="020B0A03050000020004" pitchFamily="34" charset="0"/>
              </a:rPr>
              <a:t>Sample Size</a:t>
            </a:r>
          </a:p>
        </p:txBody>
      </p:sp>
      <p:sp>
        <p:nvSpPr>
          <p:cNvPr id="10" name="TextBox 9">
            <a:extLst>
              <a:ext uri="{FF2B5EF4-FFF2-40B4-BE49-F238E27FC236}">
                <a16:creationId xmlns:a16="http://schemas.microsoft.com/office/drawing/2014/main" id="{03233085-E2F2-3459-2B4F-3D1DA71C2C28}"/>
              </a:ext>
            </a:extLst>
          </p:cNvPr>
          <p:cNvSpPr txBox="1"/>
          <p:nvPr/>
        </p:nvSpPr>
        <p:spPr>
          <a:xfrm>
            <a:off x="3242609" y="1502166"/>
            <a:ext cx="4252700" cy="707886"/>
          </a:xfrm>
          <a:prstGeom prst="rect">
            <a:avLst/>
          </a:prstGeom>
          <a:noFill/>
        </p:spPr>
        <p:txBody>
          <a:bodyPr wrap="square" rtlCol="0">
            <a:spAutoFit/>
          </a:bodyPr>
          <a:lstStyle/>
          <a:p>
            <a:r>
              <a:rPr lang="en-US" sz="2000" dirty="0">
                <a:latin typeface="Fira Sans Condensed Black" panose="020B0A03050000020004" pitchFamily="34" charset="0"/>
              </a:rPr>
              <a:t>Critical values from Student </a:t>
            </a:r>
            <a:r>
              <a:rPr lang="en-US" sz="2000" i="1" dirty="0">
                <a:latin typeface="Fira Sans Condensed Black" panose="020B0A03050000020004" pitchFamily="34" charset="0"/>
              </a:rPr>
              <a:t>t </a:t>
            </a:r>
            <a:r>
              <a:rPr lang="en-US" sz="2000" dirty="0">
                <a:latin typeface="Fira Sans Condensed Black" panose="020B0A03050000020004" pitchFamily="34" charset="0"/>
              </a:rPr>
              <a:t>for power </a:t>
            </a:r>
            <a:r>
              <a:rPr lang="el-GR" sz="2000" dirty="0">
                <a:latin typeface="Fira Sans Condensed Black" panose="020B0A03050000020004" pitchFamily="34" charset="0"/>
              </a:rPr>
              <a:t>κ </a:t>
            </a:r>
            <a:r>
              <a:rPr lang="en-US" sz="2000" dirty="0">
                <a:latin typeface="Fira Sans Condensed Black" panose="020B0A03050000020004" pitchFamily="34" charset="0"/>
              </a:rPr>
              <a:t>and significance level </a:t>
            </a:r>
            <a:r>
              <a:rPr lang="el-GR" sz="2000" i="1" dirty="0">
                <a:latin typeface="Fira Sans Condensed Black" panose="020B0A03050000020004" pitchFamily="34" charset="0"/>
              </a:rPr>
              <a:t>α</a:t>
            </a:r>
            <a:endParaRPr lang="en-US" sz="2000" i="1" dirty="0">
              <a:latin typeface="Fira Sans Condensed Black" panose="020B0A03050000020004" pitchFamily="34" charset="0"/>
            </a:endParaRPr>
          </a:p>
        </p:txBody>
      </p:sp>
      <p:cxnSp>
        <p:nvCxnSpPr>
          <p:cNvPr id="11" name="Straight Arrow Connector 10">
            <a:extLst>
              <a:ext uri="{FF2B5EF4-FFF2-40B4-BE49-F238E27FC236}">
                <a16:creationId xmlns:a16="http://schemas.microsoft.com/office/drawing/2014/main" id="{D97FD2CA-93B8-F862-9CE8-C16F55A6C8A7}"/>
              </a:ext>
            </a:extLst>
          </p:cNvPr>
          <p:cNvCxnSpPr>
            <a:cxnSpLocks/>
          </p:cNvCxnSpPr>
          <p:nvPr/>
        </p:nvCxnSpPr>
        <p:spPr>
          <a:xfrm flipV="1">
            <a:off x="8522039" y="3851566"/>
            <a:ext cx="0" cy="498761"/>
          </a:xfrm>
          <a:prstGeom prst="straightConnector1">
            <a:avLst/>
          </a:prstGeom>
          <a:ln w="12700">
            <a:solidFill>
              <a:schemeClr val="accent2"/>
            </a:solidFill>
            <a:tailEnd type="arrow"/>
          </a:ln>
          <a:effectLst/>
        </p:spPr>
        <p:style>
          <a:lnRef idx="1">
            <a:schemeClr val="accent3"/>
          </a:lnRef>
          <a:fillRef idx="0">
            <a:schemeClr val="accent3"/>
          </a:fillRef>
          <a:effectRef idx="0">
            <a:schemeClr val="accent3"/>
          </a:effectRef>
          <a:fontRef idx="minor">
            <a:schemeClr val="tx1"/>
          </a:fontRef>
        </p:style>
      </p:cxnSp>
      <p:cxnSp>
        <p:nvCxnSpPr>
          <p:cNvPr id="12" name="Straight Arrow Connector 11">
            <a:extLst>
              <a:ext uri="{FF2B5EF4-FFF2-40B4-BE49-F238E27FC236}">
                <a16:creationId xmlns:a16="http://schemas.microsoft.com/office/drawing/2014/main" id="{B6F56085-AF0C-5021-4EC1-F66FF3BA76E5}"/>
              </a:ext>
            </a:extLst>
          </p:cNvPr>
          <p:cNvCxnSpPr>
            <a:cxnSpLocks/>
            <a:stCxn id="10" idx="2"/>
          </p:cNvCxnSpPr>
          <p:nvPr/>
        </p:nvCxnSpPr>
        <p:spPr>
          <a:xfrm flipH="1">
            <a:off x="4585855" y="2341418"/>
            <a:ext cx="783104" cy="694692"/>
          </a:xfrm>
          <a:prstGeom prst="straightConnector1">
            <a:avLst/>
          </a:prstGeom>
          <a:ln w="12700">
            <a:solidFill>
              <a:schemeClr val="accent2"/>
            </a:solidFill>
            <a:tailEnd type="arrow"/>
          </a:ln>
          <a:effectLst/>
        </p:spPr>
        <p:style>
          <a:lnRef idx="1">
            <a:schemeClr val="accent3"/>
          </a:lnRef>
          <a:fillRef idx="0">
            <a:schemeClr val="accent3"/>
          </a:fillRef>
          <a:effectRef idx="0">
            <a:schemeClr val="accent3"/>
          </a:effectRef>
          <a:fontRef idx="minor">
            <a:schemeClr val="tx1"/>
          </a:fontRef>
        </p:style>
      </p:cxnSp>
      <p:cxnSp>
        <p:nvCxnSpPr>
          <p:cNvPr id="13" name="Straight Arrow Connector 12">
            <a:extLst>
              <a:ext uri="{FF2B5EF4-FFF2-40B4-BE49-F238E27FC236}">
                <a16:creationId xmlns:a16="http://schemas.microsoft.com/office/drawing/2014/main" id="{FDFC722F-3CE9-6F46-4FF3-F075C90C7F7B}"/>
              </a:ext>
            </a:extLst>
          </p:cNvPr>
          <p:cNvCxnSpPr>
            <a:cxnSpLocks/>
          </p:cNvCxnSpPr>
          <p:nvPr/>
        </p:nvCxnSpPr>
        <p:spPr>
          <a:xfrm flipV="1">
            <a:off x="6880836" y="3893129"/>
            <a:ext cx="0" cy="457198"/>
          </a:xfrm>
          <a:prstGeom prst="straightConnector1">
            <a:avLst/>
          </a:prstGeom>
          <a:ln w="12700">
            <a:solidFill>
              <a:schemeClr val="accent2"/>
            </a:solidFill>
            <a:tailEnd type="arrow"/>
          </a:ln>
          <a:effectLst/>
        </p:spPr>
        <p:style>
          <a:lnRef idx="1">
            <a:schemeClr val="accent3"/>
          </a:lnRef>
          <a:fillRef idx="0">
            <a:schemeClr val="accent3"/>
          </a:fillRef>
          <a:effectRef idx="0">
            <a:schemeClr val="accent3"/>
          </a:effectRef>
          <a:fontRef idx="minor">
            <a:schemeClr val="tx1"/>
          </a:fontRef>
        </p:style>
      </p:cxnSp>
      <p:sp>
        <p:nvSpPr>
          <p:cNvPr id="15" name="TextBox 14">
            <a:extLst>
              <a:ext uri="{FF2B5EF4-FFF2-40B4-BE49-F238E27FC236}">
                <a16:creationId xmlns:a16="http://schemas.microsoft.com/office/drawing/2014/main" id="{64E5CE23-1BB2-DAB7-E881-6ADDD1D1E4B9}"/>
              </a:ext>
            </a:extLst>
          </p:cNvPr>
          <p:cNvSpPr txBox="1"/>
          <p:nvPr/>
        </p:nvSpPr>
        <p:spPr>
          <a:xfrm>
            <a:off x="5975519" y="4419827"/>
            <a:ext cx="1824591" cy="707886"/>
          </a:xfrm>
          <a:prstGeom prst="rect">
            <a:avLst/>
          </a:prstGeom>
          <a:noFill/>
        </p:spPr>
        <p:txBody>
          <a:bodyPr wrap="square" rtlCol="0">
            <a:spAutoFit/>
          </a:bodyPr>
          <a:lstStyle/>
          <a:p>
            <a:pPr algn="ctr"/>
            <a:r>
              <a:rPr lang="en-US" sz="2000" dirty="0">
                <a:latin typeface="Fira Sans Condensed Black" panose="020B0A03050000020004" pitchFamily="34" charset="0"/>
              </a:rPr>
              <a:t>Proportion in</a:t>
            </a:r>
          </a:p>
          <a:p>
            <a:pPr algn="ctr"/>
            <a:r>
              <a:rPr lang="en-US" sz="2000" dirty="0">
                <a:latin typeface="Fira Sans Condensed Black" panose="020B0A03050000020004" pitchFamily="34" charset="0"/>
              </a:rPr>
              <a:t>Treatment</a:t>
            </a:r>
          </a:p>
        </p:txBody>
      </p:sp>
      <p:cxnSp>
        <p:nvCxnSpPr>
          <p:cNvPr id="16" name="Straight Arrow Connector 15">
            <a:extLst>
              <a:ext uri="{FF2B5EF4-FFF2-40B4-BE49-F238E27FC236}">
                <a16:creationId xmlns:a16="http://schemas.microsoft.com/office/drawing/2014/main" id="{A431B589-BA30-7B48-696C-7AEDA87F6A63}"/>
              </a:ext>
            </a:extLst>
          </p:cNvPr>
          <p:cNvCxnSpPr>
            <a:cxnSpLocks/>
          </p:cNvCxnSpPr>
          <p:nvPr/>
        </p:nvCxnSpPr>
        <p:spPr>
          <a:xfrm flipV="1">
            <a:off x="3023856" y="3681167"/>
            <a:ext cx="0" cy="451592"/>
          </a:xfrm>
          <a:prstGeom prst="straightConnector1">
            <a:avLst/>
          </a:prstGeom>
          <a:ln w="12700">
            <a:solidFill>
              <a:schemeClr val="accent2"/>
            </a:solidFill>
            <a:tailEnd type="arrow"/>
          </a:ln>
          <a:effectLst/>
        </p:spPr>
        <p:style>
          <a:lnRef idx="1">
            <a:schemeClr val="accent3"/>
          </a:lnRef>
          <a:fillRef idx="0">
            <a:schemeClr val="accent3"/>
          </a:fillRef>
          <a:effectRef idx="0">
            <a:schemeClr val="accent3"/>
          </a:effectRef>
          <a:fontRef idx="minor">
            <a:schemeClr val="tx1"/>
          </a:fontRef>
        </p:style>
      </p:cxnSp>
      <p:cxnSp>
        <p:nvCxnSpPr>
          <p:cNvPr id="17" name="Straight Arrow Connector 16">
            <a:extLst>
              <a:ext uri="{FF2B5EF4-FFF2-40B4-BE49-F238E27FC236}">
                <a16:creationId xmlns:a16="http://schemas.microsoft.com/office/drawing/2014/main" id="{86ADD900-22CF-6998-7FBF-6EE064D95D1A}"/>
              </a:ext>
            </a:extLst>
          </p:cNvPr>
          <p:cNvCxnSpPr>
            <a:cxnSpLocks/>
          </p:cNvCxnSpPr>
          <p:nvPr/>
        </p:nvCxnSpPr>
        <p:spPr>
          <a:xfrm>
            <a:off x="8370956" y="2376529"/>
            <a:ext cx="0" cy="526472"/>
          </a:xfrm>
          <a:prstGeom prst="straightConnector1">
            <a:avLst/>
          </a:prstGeom>
          <a:ln w="12700">
            <a:solidFill>
              <a:schemeClr val="accent2"/>
            </a:solidFill>
            <a:tailEnd type="arrow"/>
          </a:ln>
          <a:effectLst/>
        </p:spPr>
        <p:style>
          <a:lnRef idx="1">
            <a:schemeClr val="accent3"/>
          </a:lnRef>
          <a:fillRef idx="0">
            <a:schemeClr val="accent3"/>
          </a:fillRef>
          <a:effectRef idx="0">
            <a:schemeClr val="accent3"/>
          </a:effectRef>
          <a:fontRef idx="minor">
            <a:schemeClr val="tx1"/>
          </a:fontRef>
        </p:style>
      </p:cxnSp>
      <p:cxnSp>
        <p:nvCxnSpPr>
          <p:cNvPr id="23" name="Straight Arrow Connector 22">
            <a:extLst>
              <a:ext uri="{FF2B5EF4-FFF2-40B4-BE49-F238E27FC236}">
                <a16:creationId xmlns:a16="http://schemas.microsoft.com/office/drawing/2014/main" id="{D7AAE5A4-6338-E5EC-E057-533AE91F52F1}"/>
              </a:ext>
            </a:extLst>
          </p:cNvPr>
          <p:cNvCxnSpPr>
            <a:cxnSpLocks/>
            <a:stCxn id="10" idx="2"/>
          </p:cNvCxnSpPr>
          <p:nvPr/>
        </p:nvCxnSpPr>
        <p:spPr>
          <a:xfrm>
            <a:off x="5368959" y="2341418"/>
            <a:ext cx="74134" cy="694692"/>
          </a:xfrm>
          <a:prstGeom prst="straightConnector1">
            <a:avLst/>
          </a:prstGeom>
          <a:ln w="12700">
            <a:solidFill>
              <a:schemeClr val="accent2"/>
            </a:solidFill>
            <a:tailEnd type="arrow"/>
          </a:ln>
          <a:effectLst/>
        </p:spPr>
        <p:style>
          <a:lnRef idx="1">
            <a:schemeClr val="accent3"/>
          </a:lnRef>
          <a:fillRef idx="0">
            <a:schemeClr val="accent3"/>
          </a:fillRef>
          <a:effectRef idx="0">
            <a:schemeClr val="accent3"/>
          </a:effectRef>
          <a:fontRef idx="minor">
            <a:schemeClr val="tx1"/>
          </a:fontRef>
        </p:style>
      </p:cxnSp>
      <p:sp>
        <p:nvSpPr>
          <p:cNvPr id="47" name="TextBox 46">
            <a:extLst>
              <a:ext uri="{FF2B5EF4-FFF2-40B4-BE49-F238E27FC236}">
                <a16:creationId xmlns:a16="http://schemas.microsoft.com/office/drawing/2014/main" id="{6B8C7A39-083F-7CAE-E19D-C87251CE2DE5}"/>
              </a:ext>
            </a:extLst>
          </p:cNvPr>
          <p:cNvSpPr txBox="1"/>
          <p:nvPr/>
        </p:nvSpPr>
        <p:spPr>
          <a:xfrm>
            <a:off x="1136071" y="4750122"/>
            <a:ext cx="3499724" cy="1184940"/>
          </a:xfrm>
          <a:prstGeom prst="rect">
            <a:avLst/>
          </a:prstGeom>
          <a:solidFill>
            <a:schemeClr val="accent2"/>
          </a:solidFill>
        </p:spPr>
        <p:txBody>
          <a:bodyPr wrap="square" lIns="182880" tIns="182880" rIns="182880" bIns="182880" rtlCol="0">
            <a:spAutoFit/>
          </a:bodyPr>
          <a:lstStyle/>
          <a:p>
            <a:pPr>
              <a:spcAft>
                <a:spcPts val="300"/>
              </a:spcAft>
            </a:pPr>
            <a:r>
              <a:rPr lang="en-US" sz="1600" b="1" dirty="0">
                <a:solidFill>
                  <a:schemeClr val="bg1"/>
                </a:solidFill>
                <a:latin typeface="Fira Sans Condensed Black" panose="020B0A03050000020004" pitchFamily="34" charset="0"/>
              </a:rPr>
              <a:t>The MDE will be smaller with</a:t>
            </a:r>
          </a:p>
          <a:p>
            <a:pPr marL="342900" indent="-342900">
              <a:spcAft>
                <a:spcPts val="300"/>
              </a:spcAft>
              <a:buFont typeface="Arial" panose="020B0604020202020204" pitchFamily="34" charset="0"/>
              <a:buChar char="•"/>
            </a:pPr>
            <a:r>
              <a:rPr lang="en-US" sz="1600" dirty="0">
                <a:solidFill>
                  <a:schemeClr val="bg1"/>
                </a:solidFill>
                <a:latin typeface="Fira Sans Condensed Black" panose="020B0A03050000020004" pitchFamily="34" charset="0"/>
              </a:rPr>
              <a:t>larger sample size </a:t>
            </a:r>
            <a:r>
              <a:rPr lang="en-US" sz="1600" i="1" dirty="0">
                <a:solidFill>
                  <a:schemeClr val="bg1"/>
                </a:solidFill>
                <a:latin typeface="Fira Sans Condensed Black" panose="020B0A03050000020004" pitchFamily="34" charset="0"/>
              </a:rPr>
              <a:t>N</a:t>
            </a:r>
          </a:p>
          <a:p>
            <a:pPr marL="342900" indent="-342900">
              <a:spcAft>
                <a:spcPts val="300"/>
              </a:spcAft>
              <a:buFont typeface="Arial" panose="020B0604020202020204" pitchFamily="34" charset="0"/>
              <a:buChar char="•"/>
            </a:pPr>
            <a:r>
              <a:rPr lang="en-US" sz="1600" dirty="0">
                <a:solidFill>
                  <a:schemeClr val="bg1"/>
                </a:solidFill>
                <a:latin typeface="Fira Sans Condensed Black" panose="020B0A03050000020004" pitchFamily="34" charset="0"/>
              </a:rPr>
              <a:t>smaller outcome variance </a:t>
            </a:r>
            <a:r>
              <a:rPr lang="el-GR" sz="1600" i="1" dirty="0">
                <a:solidFill>
                  <a:schemeClr val="bg1"/>
                </a:solidFill>
                <a:latin typeface="Fira Sans Condensed Black" panose="020B0A03050000020004" pitchFamily="34" charset="0"/>
              </a:rPr>
              <a:t>σ</a:t>
            </a:r>
            <a:r>
              <a:rPr lang="en-US" sz="1600" i="1" dirty="0">
                <a:solidFill>
                  <a:schemeClr val="bg1"/>
                </a:solidFill>
                <a:latin typeface="Fira Sans Condensed Black" panose="020B0A03050000020004" pitchFamily="34" charset="0"/>
              </a:rPr>
              <a:t> </a:t>
            </a:r>
            <a:r>
              <a:rPr lang="en-US" sz="1600" dirty="0">
                <a:solidFill>
                  <a:schemeClr val="bg1"/>
                </a:solidFill>
                <a:latin typeface="Fira Sans Condensed Black" panose="020B0A03050000020004" pitchFamily="34" charset="0"/>
              </a:rPr>
              <a:t> </a:t>
            </a:r>
          </a:p>
        </p:txBody>
      </p:sp>
    </p:spTree>
    <p:extLst>
      <p:ext uri="{BB962C8B-B14F-4D97-AF65-F5344CB8AC3E}">
        <p14:creationId xmlns:p14="http://schemas.microsoft.com/office/powerpoint/2010/main" val="3691220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5" grpId="0"/>
      <p:bldP spid="4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418ED7-E08C-CB0B-CBE9-F6D49BD4F2F8}"/>
              </a:ext>
            </a:extLst>
          </p:cNvPr>
          <p:cNvPicPr>
            <a:picLocks/>
          </p:cNvPicPr>
          <p:nvPr>
            <p:custDataLst>
              <p:tags r:id="rId1"/>
            </p:custDataLst>
          </p:nvPr>
        </p:nvPicPr>
        <p:blipFill>
          <a:blip r:embed="rId4"/>
          <a:stretch>
            <a:fillRect/>
          </a:stretch>
        </p:blipFill>
        <p:spPr>
          <a:xfrm>
            <a:off x="190500" y="190500"/>
            <a:ext cx="11811000" cy="6477000"/>
          </a:xfrm>
          <a:prstGeom prst="rect">
            <a:avLst/>
          </a:prstGeom>
        </p:spPr>
      </p:pic>
    </p:spTree>
    <p:extLst>
      <p:ext uri="{BB962C8B-B14F-4D97-AF65-F5344CB8AC3E}">
        <p14:creationId xmlns:p14="http://schemas.microsoft.com/office/powerpoint/2010/main" val="21172515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E30B40-E184-072D-B18A-F5041760A9B3}"/>
              </a:ext>
            </a:extLst>
          </p:cNvPr>
          <p:cNvPicPr>
            <a:picLocks/>
          </p:cNvPicPr>
          <p:nvPr>
            <p:custDataLst>
              <p:tags r:id="rId1"/>
            </p:custDataLst>
          </p:nvPr>
        </p:nvPicPr>
        <p:blipFill>
          <a:blip r:embed="rId4"/>
          <a:stretch>
            <a:fillRect/>
          </a:stretch>
        </p:blipFill>
        <p:spPr>
          <a:xfrm>
            <a:off x="190500" y="190500"/>
            <a:ext cx="11811000" cy="6477000"/>
          </a:xfrm>
          <a:prstGeom prst="rect">
            <a:avLst/>
          </a:prstGeom>
        </p:spPr>
      </p:pic>
    </p:spTree>
    <p:extLst>
      <p:ext uri="{BB962C8B-B14F-4D97-AF65-F5344CB8AC3E}">
        <p14:creationId xmlns:p14="http://schemas.microsoft.com/office/powerpoint/2010/main" val="8703104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652F59-6742-AD38-74D7-A540A7EB6386}"/>
              </a:ext>
            </a:extLst>
          </p:cNvPr>
          <p:cNvPicPr>
            <a:picLocks/>
          </p:cNvPicPr>
          <p:nvPr>
            <p:custDataLst>
              <p:tags r:id="rId1"/>
            </p:custDataLst>
          </p:nvPr>
        </p:nvPicPr>
        <p:blipFill>
          <a:blip r:embed="rId4"/>
          <a:stretch>
            <a:fillRect/>
          </a:stretch>
        </p:blipFill>
        <p:spPr>
          <a:xfrm>
            <a:off x="190500" y="190500"/>
            <a:ext cx="11811000" cy="6477000"/>
          </a:xfrm>
          <a:prstGeom prst="rect">
            <a:avLst/>
          </a:prstGeom>
        </p:spPr>
      </p:pic>
    </p:spTree>
    <p:extLst>
      <p:ext uri="{BB962C8B-B14F-4D97-AF65-F5344CB8AC3E}">
        <p14:creationId xmlns:p14="http://schemas.microsoft.com/office/powerpoint/2010/main" val="30506442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96F67A-C527-CF46-80D0-BB66B92328D3}"/>
              </a:ext>
            </a:extLst>
          </p:cNvPr>
          <p:cNvSpPr>
            <a:spLocks noGrp="1"/>
          </p:cNvSpPr>
          <p:nvPr>
            <p:ph type="body" sz="quarter" idx="10"/>
          </p:nvPr>
        </p:nvSpPr>
        <p:spPr>
          <a:xfrm>
            <a:off x="609600" y="1472338"/>
            <a:ext cx="8607272" cy="4937987"/>
          </a:xfrm>
        </p:spPr>
        <p:txBody>
          <a:bodyPr anchor="t">
            <a:normAutofit/>
          </a:bodyPr>
          <a:lstStyle/>
          <a:p>
            <a:r>
              <a:rPr lang="en-US" sz="2800" dirty="0">
                <a:solidFill>
                  <a:schemeClr val="tx2"/>
                </a:solidFill>
              </a:rPr>
              <a:t>True and Estimated Treatment Effect</a:t>
            </a:r>
          </a:p>
          <a:p>
            <a:r>
              <a:rPr lang="en-US" sz="2800" dirty="0">
                <a:solidFill>
                  <a:schemeClr val="tx2"/>
                </a:solidFill>
              </a:rPr>
              <a:t>Distribution of Treatment Effect Estimates</a:t>
            </a:r>
          </a:p>
          <a:p>
            <a:r>
              <a:rPr lang="en-US" sz="2800" dirty="0">
                <a:solidFill>
                  <a:schemeClr val="tx2"/>
                </a:solidFill>
              </a:rPr>
              <a:t>Hypothesis Testing</a:t>
            </a:r>
          </a:p>
          <a:p>
            <a:r>
              <a:rPr lang="en-US" sz="2800" dirty="0">
                <a:solidFill>
                  <a:schemeClr val="tx2"/>
                </a:solidFill>
              </a:rPr>
              <a:t>Statistical Power and Sample Size</a:t>
            </a:r>
          </a:p>
          <a:p>
            <a:r>
              <a:rPr lang="en-US" sz="2800" b="1" dirty="0">
                <a:solidFill>
                  <a:schemeClr val="accent2"/>
                </a:solidFill>
              </a:rPr>
              <a:t>Power in Clustered Designs</a:t>
            </a:r>
          </a:p>
          <a:p>
            <a:r>
              <a:rPr lang="en-US" sz="2800" dirty="0">
                <a:solidFill>
                  <a:schemeClr val="tx2"/>
                </a:solidFill>
              </a:rPr>
              <a:t>Calculating Power in Practice</a:t>
            </a:r>
          </a:p>
          <a:p>
            <a:endParaRPr lang="en-US" sz="2800" dirty="0"/>
          </a:p>
        </p:txBody>
      </p:sp>
      <p:sp>
        <p:nvSpPr>
          <p:cNvPr id="4" name="Title 4">
            <a:extLst>
              <a:ext uri="{FF2B5EF4-FFF2-40B4-BE49-F238E27FC236}">
                <a16:creationId xmlns:a16="http://schemas.microsoft.com/office/drawing/2014/main" id="{41DE85CC-9BCA-F242-805E-4C293113173E}"/>
              </a:ext>
            </a:extLst>
          </p:cNvPr>
          <p:cNvSpPr txBox="1">
            <a:spLocks/>
          </p:cNvSpPr>
          <p:nvPr/>
        </p:nvSpPr>
        <p:spPr>
          <a:xfrm>
            <a:off x="609600" y="195072"/>
            <a:ext cx="9123336" cy="1158240"/>
          </a:xfrm>
          <a:prstGeom prst="rect">
            <a:avLst/>
          </a:prstGeom>
        </p:spPr>
        <p:txBody>
          <a:bodyPr anchor="ctr">
            <a:noAutofit/>
          </a:bodyPr>
          <a:lstStyle>
            <a:lvl1pPr algn="l" defTabSz="609585" rtl="0" eaLnBrk="1" latinLnBrk="0" hangingPunct="1">
              <a:spcBef>
                <a:spcPct val="0"/>
              </a:spcBef>
              <a:buNone/>
              <a:defRPr sz="3200" u="none" kern="1200" cap="none" spc="0" baseline="0">
                <a:solidFill>
                  <a:schemeClr val="accent1"/>
                </a:solidFill>
                <a:latin typeface="+mj-lt"/>
                <a:ea typeface="+mj-ea"/>
                <a:cs typeface="+mj-cs"/>
              </a:defRPr>
            </a:lvl1pPr>
          </a:lstStyle>
          <a:p>
            <a:r>
              <a:rPr lang="en-US" dirty="0">
                <a:latin typeface="Fira Sans Condensed Black" panose="020B0A03050000020004" pitchFamily="34" charset="0"/>
              </a:rPr>
              <a:t>Outline</a:t>
            </a:r>
          </a:p>
        </p:txBody>
      </p:sp>
    </p:spTree>
    <p:extLst>
      <p:ext uri="{BB962C8B-B14F-4D97-AF65-F5344CB8AC3E}">
        <p14:creationId xmlns:p14="http://schemas.microsoft.com/office/powerpoint/2010/main" val="3947521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96F67A-C527-CF46-80D0-BB66B92328D3}"/>
              </a:ext>
            </a:extLst>
          </p:cNvPr>
          <p:cNvSpPr>
            <a:spLocks noGrp="1"/>
          </p:cNvSpPr>
          <p:nvPr>
            <p:ph type="body" sz="quarter" idx="10"/>
          </p:nvPr>
        </p:nvSpPr>
        <p:spPr>
          <a:xfrm>
            <a:off x="609600" y="1472338"/>
            <a:ext cx="8607272" cy="4937987"/>
          </a:xfrm>
        </p:spPr>
        <p:txBody>
          <a:bodyPr anchor="t">
            <a:normAutofit/>
          </a:bodyPr>
          <a:lstStyle/>
          <a:p>
            <a:r>
              <a:rPr lang="en-US" sz="2800" b="1" dirty="0">
                <a:solidFill>
                  <a:schemeClr val="accent2"/>
                </a:solidFill>
              </a:rPr>
              <a:t>True and Estimated Treatment Effect</a:t>
            </a:r>
          </a:p>
          <a:p>
            <a:r>
              <a:rPr lang="en-US" sz="2800" dirty="0">
                <a:solidFill>
                  <a:schemeClr val="tx2"/>
                </a:solidFill>
              </a:rPr>
              <a:t>Distribution of Treatment Effect Estimates</a:t>
            </a:r>
          </a:p>
          <a:p>
            <a:r>
              <a:rPr lang="en-US" sz="2800" dirty="0">
                <a:solidFill>
                  <a:schemeClr val="tx2"/>
                </a:solidFill>
              </a:rPr>
              <a:t>Hypothesis Testing</a:t>
            </a:r>
          </a:p>
          <a:p>
            <a:r>
              <a:rPr lang="en-US" sz="2800" dirty="0">
                <a:solidFill>
                  <a:schemeClr val="tx2"/>
                </a:solidFill>
              </a:rPr>
              <a:t>Statistical Power and Sample Size</a:t>
            </a:r>
          </a:p>
          <a:p>
            <a:r>
              <a:rPr lang="en-US" sz="2800" dirty="0">
                <a:solidFill>
                  <a:schemeClr val="tx2"/>
                </a:solidFill>
              </a:rPr>
              <a:t>Power in Clustered Designs</a:t>
            </a:r>
          </a:p>
          <a:p>
            <a:r>
              <a:rPr lang="en-US" sz="2800" dirty="0">
                <a:solidFill>
                  <a:schemeClr val="tx2"/>
                </a:solidFill>
              </a:rPr>
              <a:t>Calculating Power in Practice</a:t>
            </a:r>
          </a:p>
          <a:p>
            <a:endParaRPr lang="en-US" sz="2800" dirty="0"/>
          </a:p>
        </p:txBody>
      </p:sp>
      <p:sp>
        <p:nvSpPr>
          <p:cNvPr id="4" name="Title 4">
            <a:extLst>
              <a:ext uri="{FF2B5EF4-FFF2-40B4-BE49-F238E27FC236}">
                <a16:creationId xmlns:a16="http://schemas.microsoft.com/office/drawing/2014/main" id="{41DE85CC-9BCA-F242-805E-4C293113173E}"/>
              </a:ext>
            </a:extLst>
          </p:cNvPr>
          <p:cNvSpPr txBox="1">
            <a:spLocks/>
          </p:cNvSpPr>
          <p:nvPr/>
        </p:nvSpPr>
        <p:spPr>
          <a:xfrm>
            <a:off x="609600" y="195072"/>
            <a:ext cx="9123336" cy="1158240"/>
          </a:xfrm>
          <a:prstGeom prst="rect">
            <a:avLst/>
          </a:prstGeom>
        </p:spPr>
        <p:txBody>
          <a:bodyPr anchor="ctr">
            <a:noAutofit/>
          </a:bodyPr>
          <a:lstStyle>
            <a:lvl1pPr algn="l" defTabSz="609585" rtl="0" eaLnBrk="1" latinLnBrk="0" hangingPunct="1">
              <a:spcBef>
                <a:spcPct val="0"/>
              </a:spcBef>
              <a:buNone/>
              <a:defRPr sz="3200" u="none" kern="1200" cap="none" spc="0" baseline="0">
                <a:solidFill>
                  <a:schemeClr val="accent1"/>
                </a:solidFill>
                <a:latin typeface="+mj-lt"/>
                <a:ea typeface="+mj-ea"/>
                <a:cs typeface="+mj-cs"/>
              </a:defRPr>
            </a:lvl1pPr>
          </a:lstStyle>
          <a:p>
            <a:r>
              <a:rPr lang="en-US" dirty="0">
                <a:latin typeface="Fira Sans Condensed Black" panose="020B0A03050000020004" pitchFamily="34" charset="0"/>
              </a:rPr>
              <a:t>Outline</a:t>
            </a:r>
          </a:p>
        </p:txBody>
      </p:sp>
    </p:spTree>
    <p:extLst>
      <p:ext uri="{BB962C8B-B14F-4D97-AF65-F5344CB8AC3E}">
        <p14:creationId xmlns:p14="http://schemas.microsoft.com/office/powerpoint/2010/main" val="37511734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04262-3ABE-604C-9A4F-F060A791EB04}"/>
              </a:ext>
            </a:extLst>
          </p:cNvPr>
          <p:cNvSpPr>
            <a:spLocks noGrp="1"/>
          </p:cNvSpPr>
          <p:nvPr>
            <p:ph type="title"/>
          </p:nvPr>
        </p:nvSpPr>
        <p:spPr/>
        <p:txBody>
          <a:bodyPr/>
          <a:lstStyle/>
          <a:p>
            <a:r>
              <a:rPr lang="en-US" dirty="0"/>
              <a:t>Definition: Intra-Class Correlation (ICC)</a:t>
            </a:r>
          </a:p>
        </p:txBody>
      </p:sp>
      <p:sp>
        <p:nvSpPr>
          <p:cNvPr id="4" name="Slide Number Placeholder 3">
            <a:extLst>
              <a:ext uri="{FF2B5EF4-FFF2-40B4-BE49-F238E27FC236}">
                <a16:creationId xmlns:a16="http://schemas.microsoft.com/office/drawing/2014/main" id="{5E63130D-2B41-044E-A97E-24F91AA46AA1}"/>
              </a:ext>
            </a:extLst>
          </p:cNvPr>
          <p:cNvSpPr>
            <a:spLocks noGrp="1"/>
          </p:cNvSpPr>
          <p:nvPr>
            <p:ph type="sldNum" sz="quarter" idx="4"/>
          </p:nvPr>
        </p:nvSpPr>
        <p:spPr/>
        <p:txBody>
          <a:bodyPr/>
          <a:lstStyle/>
          <a:p>
            <a:fld id="{2ECB1696-1F23-9849-960D-916B9EF0C8D4}" type="slidenum">
              <a:rPr lang="en-US" smtClean="0"/>
              <a:pPr/>
              <a:t>70</a:t>
            </a:fld>
            <a:endParaRPr lang="en-US" dirty="0"/>
          </a:p>
        </p:txBody>
      </p:sp>
      <p:graphicFrame>
        <p:nvGraphicFramePr>
          <p:cNvPr id="5" name="Table 4">
            <a:extLst>
              <a:ext uri="{FF2B5EF4-FFF2-40B4-BE49-F238E27FC236}">
                <a16:creationId xmlns:a16="http://schemas.microsoft.com/office/drawing/2014/main" id="{3C1F6937-266C-224C-9270-052CB0FE7416}"/>
              </a:ext>
            </a:extLst>
          </p:cNvPr>
          <p:cNvGraphicFramePr>
            <a:graphicFrameLocks noGrp="1"/>
          </p:cNvGraphicFramePr>
          <p:nvPr>
            <p:extLst>
              <p:ext uri="{D42A27DB-BD31-4B8C-83A1-F6EECF244321}">
                <p14:modId xmlns:p14="http://schemas.microsoft.com/office/powerpoint/2010/main" val="1633665828"/>
              </p:ext>
            </p:extLst>
          </p:nvPr>
        </p:nvGraphicFramePr>
        <p:xfrm>
          <a:off x="700911" y="1483595"/>
          <a:ext cx="10792750" cy="2329393"/>
        </p:xfrm>
        <a:graphic>
          <a:graphicData uri="http://schemas.openxmlformats.org/drawingml/2006/table">
            <a:tbl>
              <a:tblPr firstRow="1" bandRow="1">
                <a:tableStyleId>{5C22544A-7EE6-4342-B048-85BDC9FD1C3A}</a:tableStyleId>
              </a:tblPr>
              <a:tblGrid>
                <a:gridCol w="10792750">
                  <a:extLst>
                    <a:ext uri="{9D8B030D-6E8A-4147-A177-3AD203B41FA5}">
                      <a16:colId xmlns:a16="http://schemas.microsoft.com/office/drawing/2014/main" val="2579712724"/>
                    </a:ext>
                  </a:extLst>
                </a:gridCol>
              </a:tblGrid>
              <a:tr h="553023">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2200" b="1" dirty="0">
                          <a:latin typeface="Fira Sans Condensed Black" panose="020B0A03050000020004" pitchFamily="34" charset="0"/>
                        </a:rPr>
                        <a:t>Null hypothesis</a:t>
                      </a:r>
                    </a:p>
                  </a:txBody>
                  <a:tcPr marL="182880" marR="182880" anchor="ctr"/>
                </a:tc>
                <a:extLst>
                  <a:ext uri="{0D108BD9-81ED-4DB2-BD59-A6C34878D82A}">
                    <a16:rowId xmlns:a16="http://schemas.microsoft.com/office/drawing/2014/main" val="44582349"/>
                  </a:ext>
                </a:extLst>
              </a:tr>
              <a:tr h="1776370">
                <a:tc>
                  <a:txBody>
                    <a:bodyPr/>
                    <a:lstStyle/>
                    <a:p>
                      <a:pPr marL="342900" lvl="0" indent="-342900">
                        <a:spcAft>
                          <a:spcPts val="1200"/>
                        </a:spcAft>
                        <a:buFont typeface="Arial" panose="020B0604020202020204" pitchFamily="34" charset="0"/>
                        <a:buChar char="•"/>
                      </a:pPr>
                      <a:r>
                        <a:rPr lang="en-US" sz="2200" dirty="0">
                          <a:latin typeface="Fira Sans Condensed Black" panose="020B0A03050000020004" pitchFamily="34" charset="0"/>
                        </a:rPr>
                        <a:t>The intra-class (or “intra-cluster”) correlation is the correlation among units within </a:t>
                      </a:r>
                      <a:br>
                        <a:rPr lang="en-US" sz="2200" dirty="0">
                          <a:latin typeface="Fira Sans Condensed Black" panose="020B0A03050000020004" pitchFamily="34" charset="0"/>
                        </a:rPr>
                      </a:br>
                      <a:r>
                        <a:rPr lang="en-US" sz="2200" dirty="0">
                          <a:latin typeface="Fira Sans Condensed Black" panose="020B0A03050000020004" pitchFamily="34" charset="0"/>
                        </a:rPr>
                        <a:t>the same group. </a:t>
                      </a:r>
                    </a:p>
                    <a:p>
                      <a:pPr marL="342900" lvl="0" indent="-342900">
                        <a:spcAft>
                          <a:spcPts val="1200"/>
                        </a:spcAft>
                        <a:buFont typeface="Arial" panose="020B0604020202020204" pitchFamily="34" charset="0"/>
                        <a:buChar char="•"/>
                      </a:pPr>
                      <a:r>
                        <a:rPr lang="en-US" sz="2200" dirty="0">
                          <a:latin typeface="Fira Sans Condensed" panose="020B0503050000020004" pitchFamily="34" charset="0"/>
                        </a:rPr>
                        <a:t>The ICC is also the fraction of total variation accounted for </a:t>
                      </a:r>
                      <a:br>
                        <a:rPr lang="en-US" sz="2200" dirty="0">
                          <a:latin typeface="Fira Sans Condensed" panose="020B0503050000020004" pitchFamily="34" charset="0"/>
                        </a:rPr>
                      </a:br>
                      <a:r>
                        <a:rPr lang="en-US" sz="2200" dirty="0">
                          <a:latin typeface="Fira Sans Condensed" panose="020B0503050000020004" pitchFamily="34" charset="0"/>
                        </a:rPr>
                        <a:t>by between-group variation. </a:t>
                      </a:r>
                    </a:p>
                  </a:txBody>
                  <a:tcPr marL="182880" marR="182880" marT="91440" marB="91440"/>
                </a:tc>
                <a:extLst>
                  <a:ext uri="{0D108BD9-81ED-4DB2-BD59-A6C34878D82A}">
                    <a16:rowId xmlns:a16="http://schemas.microsoft.com/office/drawing/2014/main" val="1698390171"/>
                  </a:ext>
                </a:extLst>
              </a:tr>
            </a:tbl>
          </a:graphicData>
        </a:graphic>
      </p:graphicFrame>
      <p:sp>
        <p:nvSpPr>
          <p:cNvPr id="23" name="TextBox 22">
            <a:extLst>
              <a:ext uri="{FF2B5EF4-FFF2-40B4-BE49-F238E27FC236}">
                <a16:creationId xmlns:a16="http://schemas.microsoft.com/office/drawing/2014/main" id="{E98D7005-6CB8-9745-BE7D-0675C4BB2CB0}"/>
              </a:ext>
            </a:extLst>
          </p:cNvPr>
          <p:cNvSpPr txBox="1"/>
          <p:nvPr/>
        </p:nvSpPr>
        <p:spPr>
          <a:xfrm>
            <a:off x="711479" y="4031664"/>
            <a:ext cx="10732809" cy="2195473"/>
          </a:xfrm>
          <a:prstGeom prst="rect">
            <a:avLst/>
          </a:prstGeom>
          <a:noFill/>
        </p:spPr>
        <p:txBody>
          <a:bodyPr wrap="square" rtlCol="0">
            <a:spAutoFit/>
          </a:bodyPr>
          <a:lstStyle/>
          <a:p>
            <a:pPr marL="342900" indent="-342900">
              <a:spcAft>
                <a:spcPts val="1600"/>
              </a:spcAft>
              <a:buFont typeface="Arial" panose="020B0604020202020204" pitchFamily="34" charset="0"/>
              <a:buChar char="•"/>
            </a:pPr>
            <a:r>
              <a:rPr lang="en-US" sz="2200" dirty="0">
                <a:latin typeface="Fira Sans Condensed Black" panose="020B0A03050000020004" pitchFamily="34" charset="0"/>
              </a:rPr>
              <a:t>Total variance(</a:t>
            </a:r>
            <a:r>
              <a:rPr lang="el-GR" sz="2200" dirty="0">
                <a:latin typeface="Fira Sans Condensed Black" panose="020B0A03050000020004" pitchFamily="34" charset="0"/>
              </a:rPr>
              <a:t>σ</a:t>
            </a:r>
            <a:r>
              <a:rPr lang="el-GR" sz="2200" baseline="30000" dirty="0">
                <a:latin typeface="Fira Sans Condensed Black" panose="020B0A03050000020004" pitchFamily="34" charset="0"/>
              </a:rPr>
              <a:t>2</a:t>
            </a:r>
            <a:r>
              <a:rPr lang="el-GR" sz="2200" dirty="0">
                <a:latin typeface="Fira Sans Condensed Black" panose="020B0A03050000020004" pitchFamily="34" charset="0"/>
              </a:rPr>
              <a:t>) </a:t>
            </a:r>
            <a:r>
              <a:rPr lang="en-US" sz="2200" dirty="0">
                <a:latin typeface="Fira Sans Condensed Black" panose="020B0A03050000020004" pitchFamily="34" charset="0"/>
              </a:rPr>
              <a:t>can be divided into within-cluster variance (</a:t>
            </a:r>
            <a:r>
              <a:rPr lang="el-GR" sz="2200" dirty="0">
                <a:latin typeface="Fira Sans Condensed Black" panose="020B0A03050000020004" pitchFamily="34" charset="0"/>
              </a:rPr>
              <a:t>σ</a:t>
            </a:r>
            <a:r>
              <a:rPr lang="el-GR" sz="2200" baseline="-25000" dirty="0">
                <a:latin typeface="Fira Sans Condensed Black" panose="020B0A03050000020004" pitchFamily="34" charset="0"/>
              </a:rPr>
              <a:t>η</a:t>
            </a:r>
            <a:r>
              <a:rPr lang="el-GR" sz="2200" baseline="30000" dirty="0">
                <a:latin typeface="Fira Sans Condensed Black" panose="020B0A03050000020004" pitchFamily="34" charset="0"/>
              </a:rPr>
              <a:t>2</a:t>
            </a:r>
            <a:r>
              <a:rPr lang="el-GR" sz="2200" dirty="0">
                <a:latin typeface="Fira Sans Condensed Black" panose="020B0A03050000020004" pitchFamily="34" charset="0"/>
              </a:rPr>
              <a:t>) </a:t>
            </a:r>
            <a:r>
              <a:rPr lang="en-US" sz="2200" dirty="0">
                <a:latin typeface="Fira Sans Condensed Black" panose="020B0A03050000020004" pitchFamily="34" charset="0"/>
              </a:rPr>
              <a:t>and between-cluster variance (</a:t>
            </a:r>
            <a:r>
              <a:rPr lang="el-GR" sz="2200" dirty="0">
                <a:latin typeface="Fira Sans Condensed Black" panose="020B0A03050000020004" pitchFamily="34" charset="0"/>
              </a:rPr>
              <a:t>σ</a:t>
            </a:r>
            <a:r>
              <a:rPr lang="el-GR" sz="2200" baseline="-25000" dirty="0">
                <a:latin typeface="Fira Sans Condensed Black" panose="020B0A03050000020004" pitchFamily="34" charset="0"/>
              </a:rPr>
              <a:t>ν</a:t>
            </a:r>
            <a:r>
              <a:rPr lang="el-GR" sz="2200" baseline="30000" dirty="0">
                <a:latin typeface="Fira Sans Condensed Black" panose="020B0A03050000020004" pitchFamily="34" charset="0"/>
              </a:rPr>
              <a:t>2</a:t>
            </a:r>
            <a:r>
              <a:rPr lang="el-GR" sz="2200" dirty="0">
                <a:latin typeface="Fira Sans Condensed Black" panose="020B0A03050000020004" pitchFamily="34" charset="0"/>
              </a:rPr>
              <a:t>).</a:t>
            </a:r>
          </a:p>
          <a:p>
            <a:pPr marL="342900" indent="-342900">
              <a:spcAft>
                <a:spcPts val="1600"/>
              </a:spcAft>
              <a:buFont typeface="Arial" panose="020B0604020202020204" pitchFamily="34" charset="0"/>
              <a:buChar char="•"/>
            </a:pPr>
            <a:r>
              <a:rPr lang="en-US" sz="2200" b="1" dirty="0">
                <a:latin typeface="Fira Sans Condensed Black" panose="020B0A03050000020004" pitchFamily="34" charset="0"/>
              </a:rPr>
              <a:t>High ICC (close to 1): </a:t>
            </a:r>
            <a:r>
              <a:rPr lang="en-US" sz="2200" dirty="0">
                <a:latin typeface="Fira Sans Condensed Black" panose="020B0A03050000020004" pitchFamily="34" charset="0"/>
              </a:rPr>
              <a:t>similar </a:t>
            </a:r>
            <a:r>
              <a:rPr lang="en-US" sz="2200" i="1" dirty="0">
                <a:latin typeface="Fira Sans Condensed Black" panose="020B0A03050000020004" pitchFamily="34" charset="0"/>
              </a:rPr>
              <a:t>subjects</a:t>
            </a:r>
            <a:r>
              <a:rPr lang="en-US" sz="2200" dirty="0">
                <a:latin typeface="Fira Sans Condensed Black" panose="020B0A03050000020004" pitchFamily="34" charset="0"/>
              </a:rPr>
              <a:t> are likely in the same cluster; different clusters tend to be very different from each other.</a:t>
            </a:r>
          </a:p>
          <a:p>
            <a:pPr marL="342900" indent="-342900">
              <a:spcAft>
                <a:spcPts val="1600"/>
              </a:spcAft>
              <a:buFont typeface="Arial" panose="020B0604020202020204" pitchFamily="34" charset="0"/>
              <a:buChar char="•"/>
            </a:pPr>
            <a:r>
              <a:rPr lang="en-US" sz="2200" b="1" dirty="0">
                <a:latin typeface="Fira Sans Condensed Black" panose="020B0A03050000020004" pitchFamily="34" charset="0"/>
              </a:rPr>
              <a:t>Low ICC (close to 0): </a:t>
            </a:r>
            <a:r>
              <a:rPr lang="en-US" sz="2200" dirty="0">
                <a:latin typeface="Fira Sans Condensed Black" panose="020B0A03050000020004" pitchFamily="34" charset="0"/>
              </a:rPr>
              <a:t>different </a:t>
            </a:r>
            <a:r>
              <a:rPr lang="en-US" sz="2200" i="1" dirty="0">
                <a:latin typeface="Fira Sans Condensed Black" panose="020B0A03050000020004" pitchFamily="34" charset="0"/>
              </a:rPr>
              <a:t>clusters</a:t>
            </a:r>
            <a:r>
              <a:rPr lang="en-US" sz="2200" dirty="0">
                <a:latin typeface="Fira Sans Condensed Black" panose="020B0A03050000020004" pitchFamily="34" charset="0"/>
              </a:rPr>
              <a:t> are likely similar to each other.</a:t>
            </a:r>
          </a:p>
        </p:txBody>
      </p:sp>
      <p:pic>
        <p:nvPicPr>
          <p:cNvPr id="6" name="Picture 5">
            <a:extLst>
              <a:ext uri="{FF2B5EF4-FFF2-40B4-BE49-F238E27FC236}">
                <a16:creationId xmlns:a16="http://schemas.microsoft.com/office/drawing/2014/main" id="{0EF684DD-A1B7-E5E1-8BE8-6BD833FB5A3B}"/>
              </a:ext>
            </a:extLst>
          </p:cNvPr>
          <p:cNvPicPr>
            <a:picLocks noChangeAspect="1"/>
          </p:cNvPicPr>
          <p:nvPr/>
        </p:nvPicPr>
        <p:blipFill>
          <a:blip r:embed="rId3"/>
          <a:stretch>
            <a:fillRect/>
          </a:stretch>
        </p:blipFill>
        <p:spPr>
          <a:xfrm>
            <a:off x="8406063" y="2984583"/>
            <a:ext cx="2754336" cy="740592"/>
          </a:xfrm>
          <a:prstGeom prst="rect">
            <a:avLst/>
          </a:prstGeom>
        </p:spPr>
      </p:pic>
    </p:spTree>
    <p:extLst>
      <p:ext uri="{BB962C8B-B14F-4D97-AF65-F5344CB8AC3E}">
        <p14:creationId xmlns:p14="http://schemas.microsoft.com/office/powerpoint/2010/main" val="3785418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a:xfrm>
            <a:off x="609600" y="1472184"/>
            <a:ext cx="10972800" cy="847270"/>
          </a:xfrm>
        </p:spPr>
        <p:txBody>
          <a:bodyPr>
            <a:normAutofit/>
          </a:bodyPr>
          <a:lstStyle/>
          <a:p>
            <a:pPr marL="0" indent="0">
              <a:buNone/>
            </a:pPr>
            <a:r>
              <a:rPr lang="en-US" sz="1800" dirty="0"/>
              <a:t>Samples with high intra-class correlation have similar individuals in each cluster, </a:t>
            </a:r>
            <a:br>
              <a:rPr lang="en-US" sz="1800" dirty="0"/>
            </a:br>
            <a:r>
              <a:rPr lang="en-US" sz="1800" dirty="0"/>
              <a:t>but different clusters are dissimilar.</a:t>
            </a:r>
          </a:p>
        </p:txBody>
      </p:sp>
      <p:sp>
        <p:nvSpPr>
          <p:cNvPr id="2" name="Title 1"/>
          <p:cNvSpPr>
            <a:spLocks noGrp="1"/>
          </p:cNvSpPr>
          <p:nvPr>
            <p:ph type="title"/>
          </p:nvPr>
        </p:nvSpPr>
        <p:spPr/>
        <p:txBody>
          <a:bodyPr/>
          <a:lstStyle/>
          <a:p>
            <a:r>
              <a:rPr lang="en-US" dirty="0"/>
              <a:t>Intuition: How does the ICC affect power?</a:t>
            </a:r>
          </a:p>
        </p:txBody>
      </p:sp>
      <p:sp>
        <p:nvSpPr>
          <p:cNvPr id="8" name="Slide Number Placeholder 7"/>
          <p:cNvSpPr>
            <a:spLocks noGrp="1"/>
          </p:cNvSpPr>
          <p:nvPr>
            <p:ph type="sldNum" sz="quarter" idx="4"/>
          </p:nvPr>
        </p:nvSpPr>
        <p:spPr>
          <a:xfrm>
            <a:off x="10446059" y="6446570"/>
            <a:ext cx="1136341" cy="222323"/>
          </a:xfrm>
        </p:spPr>
        <p:txBody>
          <a:bodyPr/>
          <a:lstStyle/>
          <a:p>
            <a:fld id="{2ECB1696-1F23-9849-960D-916B9EF0C8D4}" type="slidenum">
              <a:rPr lang="en-US" smtClean="0"/>
              <a:pPr/>
              <a:t>71</a:t>
            </a:fld>
            <a:endParaRPr lang="en-US" dirty="0"/>
          </a:p>
        </p:txBody>
      </p:sp>
      <p:sp>
        <p:nvSpPr>
          <p:cNvPr id="77" name="Oval 76">
            <a:extLst>
              <a:ext uri="{FF2B5EF4-FFF2-40B4-BE49-F238E27FC236}">
                <a16:creationId xmlns:a16="http://schemas.microsoft.com/office/drawing/2014/main" id="{E7D17C4A-95FC-0147-A4B1-CFA84A5C595A}"/>
              </a:ext>
            </a:extLst>
          </p:cNvPr>
          <p:cNvSpPr>
            <a:spLocks noChangeArrowheads="1"/>
          </p:cNvSpPr>
          <p:nvPr/>
        </p:nvSpPr>
        <p:spPr bwMode="auto">
          <a:xfrm>
            <a:off x="1928831" y="8090944"/>
            <a:ext cx="2359215" cy="2426621"/>
          </a:xfrm>
          <a:prstGeom prst="ellipse">
            <a:avLst/>
          </a:prstGeom>
          <a:solidFill>
            <a:schemeClr val="tx2">
              <a:lumMod val="20000"/>
              <a:lumOff val="80000"/>
            </a:schemeClr>
          </a:solidFill>
          <a:ln w="25400">
            <a:noFill/>
            <a:round/>
            <a:headEnd/>
            <a:tailEnd/>
          </a:ln>
        </p:spPr>
        <p:txBody>
          <a:bodyPr wrap="none" anchor="ctr"/>
          <a:lstStyle/>
          <a:p>
            <a:endParaRPr lang="en-US">
              <a:solidFill>
                <a:srgbClr val="000000"/>
              </a:solidFill>
              <a:latin typeface="Calibri"/>
              <a:cs typeface="Arial" charset="0"/>
            </a:endParaRPr>
          </a:p>
        </p:txBody>
      </p:sp>
      <p:sp>
        <p:nvSpPr>
          <p:cNvPr id="70" name="Oval 69">
            <a:extLst>
              <a:ext uri="{FF2B5EF4-FFF2-40B4-BE49-F238E27FC236}">
                <a16:creationId xmlns:a16="http://schemas.microsoft.com/office/drawing/2014/main" id="{AA2E1630-47B4-514F-BA94-CD5C83D3B0F0}"/>
              </a:ext>
            </a:extLst>
          </p:cNvPr>
          <p:cNvSpPr>
            <a:spLocks noChangeArrowheads="1"/>
          </p:cNvSpPr>
          <p:nvPr/>
        </p:nvSpPr>
        <p:spPr bwMode="auto">
          <a:xfrm>
            <a:off x="585345" y="2534615"/>
            <a:ext cx="3335867" cy="3431177"/>
          </a:xfrm>
          <a:prstGeom prst="ellipse">
            <a:avLst/>
          </a:prstGeom>
          <a:solidFill>
            <a:schemeClr val="tx2">
              <a:lumMod val="20000"/>
              <a:lumOff val="80000"/>
            </a:schemeClr>
          </a:solidFill>
          <a:ln w="25400">
            <a:noFill/>
            <a:round/>
            <a:headEnd/>
            <a:tailEnd/>
          </a:ln>
        </p:spPr>
        <p:txBody>
          <a:bodyPr wrap="none" anchor="ctr"/>
          <a:lstStyle/>
          <a:p>
            <a:endParaRPr lang="en-US">
              <a:solidFill>
                <a:srgbClr val="000000"/>
              </a:solidFill>
              <a:latin typeface="Calibri"/>
              <a:cs typeface="Arial" charset="0"/>
            </a:endParaRPr>
          </a:p>
        </p:txBody>
      </p:sp>
      <p:sp>
        <p:nvSpPr>
          <p:cNvPr id="71" name="Oval 2">
            <a:extLst>
              <a:ext uri="{FF2B5EF4-FFF2-40B4-BE49-F238E27FC236}">
                <a16:creationId xmlns:a16="http://schemas.microsoft.com/office/drawing/2014/main" id="{DFA3CB01-845B-1D46-B073-5051CBF81257}"/>
              </a:ext>
            </a:extLst>
          </p:cNvPr>
          <p:cNvSpPr>
            <a:spLocks noChangeArrowheads="1"/>
          </p:cNvSpPr>
          <p:nvPr/>
        </p:nvSpPr>
        <p:spPr bwMode="auto">
          <a:xfrm>
            <a:off x="6540102" y="2334898"/>
            <a:ext cx="1505492" cy="1508760"/>
          </a:xfrm>
          <a:prstGeom prst="ellipse">
            <a:avLst/>
          </a:prstGeom>
          <a:solidFill>
            <a:schemeClr val="tx2">
              <a:lumMod val="20000"/>
              <a:lumOff val="80000"/>
            </a:schemeClr>
          </a:solidFill>
          <a:ln w="25400">
            <a:noFill/>
            <a:round/>
            <a:headEnd/>
            <a:tailEnd/>
          </a:ln>
        </p:spPr>
        <p:txBody>
          <a:bodyPr wrap="none" anchor="ctr"/>
          <a:lstStyle/>
          <a:p>
            <a:endParaRPr lang="en-US">
              <a:solidFill>
                <a:srgbClr val="000000"/>
              </a:solidFill>
              <a:latin typeface="Calibri"/>
              <a:cs typeface="Arial" charset="0"/>
            </a:endParaRPr>
          </a:p>
        </p:txBody>
      </p:sp>
      <p:sp>
        <p:nvSpPr>
          <p:cNvPr id="72" name="TextBox 71">
            <a:extLst>
              <a:ext uri="{FF2B5EF4-FFF2-40B4-BE49-F238E27FC236}">
                <a16:creationId xmlns:a16="http://schemas.microsoft.com/office/drawing/2014/main" id="{549E081C-D723-A64D-AFA5-F22447D69C97}"/>
              </a:ext>
            </a:extLst>
          </p:cNvPr>
          <p:cNvSpPr txBox="1"/>
          <p:nvPr/>
        </p:nvSpPr>
        <p:spPr>
          <a:xfrm>
            <a:off x="10054778" y="2841170"/>
            <a:ext cx="1641468" cy="369332"/>
          </a:xfrm>
          <a:prstGeom prst="rect">
            <a:avLst/>
          </a:prstGeom>
          <a:noFill/>
        </p:spPr>
        <p:txBody>
          <a:bodyPr wrap="square" rtlCol="0">
            <a:spAutoFit/>
          </a:bodyPr>
          <a:lstStyle/>
          <a:p>
            <a:pPr algn="ctr"/>
            <a:r>
              <a:rPr lang="en-US" dirty="0">
                <a:latin typeface="Fira Sans Condensed Black" panose="020B0A03050000020004" pitchFamily="34" charset="0"/>
              </a:rPr>
              <a:t>Comparison</a:t>
            </a:r>
          </a:p>
        </p:txBody>
      </p:sp>
      <p:sp>
        <p:nvSpPr>
          <p:cNvPr id="73" name="Oval 2">
            <a:extLst>
              <a:ext uri="{FF2B5EF4-FFF2-40B4-BE49-F238E27FC236}">
                <a16:creationId xmlns:a16="http://schemas.microsoft.com/office/drawing/2014/main" id="{6527009C-2FF0-E042-8168-B6BADBB9E48D}"/>
              </a:ext>
            </a:extLst>
          </p:cNvPr>
          <p:cNvSpPr>
            <a:spLocks noChangeArrowheads="1"/>
          </p:cNvSpPr>
          <p:nvPr/>
        </p:nvSpPr>
        <p:spPr bwMode="auto">
          <a:xfrm>
            <a:off x="6558004" y="4479173"/>
            <a:ext cx="1505492" cy="1508760"/>
          </a:xfrm>
          <a:prstGeom prst="ellipse">
            <a:avLst/>
          </a:prstGeom>
          <a:solidFill>
            <a:schemeClr val="tx2">
              <a:lumMod val="20000"/>
              <a:lumOff val="80000"/>
            </a:schemeClr>
          </a:solidFill>
          <a:ln w="25400">
            <a:noFill/>
            <a:round/>
            <a:headEnd/>
            <a:tailEnd/>
          </a:ln>
        </p:spPr>
        <p:txBody>
          <a:bodyPr wrap="none" anchor="ctr"/>
          <a:lstStyle/>
          <a:p>
            <a:endParaRPr lang="en-US">
              <a:solidFill>
                <a:srgbClr val="000000"/>
              </a:solidFill>
              <a:latin typeface="Calibri"/>
              <a:cs typeface="Arial" charset="0"/>
            </a:endParaRPr>
          </a:p>
        </p:txBody>
      </p:sp>
      <p:sp>
        <p:nvSpPr>
          <p:cNvPr id="74" name="TextBox 73">
            <a:extLst>
              <a:ext uri="{FF2B5EF4-FFF2-40B4-BE49-F238E27FC236}">
                <a16:creationId xmlns:a16="http://schemas.microsoft.com/office/drawing/2014/main" id="{786B8957-225E-3F49-B9CA-A2E6AC54B3D1}"/>
              </a:ext>
            </a:extLst>
          </p:cNvPr>
          <p:cNvSpPr txBox="1"/>
          <p:nvPr/>
        </p:nvSpPr>
        <p:spPr>
          <a:xfrm>
            <a:off x="10098321" y="5061994"/>
            <a:ext cx="1371576" cy="369332"/>
          </a:xfrm>
          <a:prstGeom prst="rect">
            <a:avLst/>
          </a:prstGeom>
          <a:noFill/>
        </p:spPr>
        <p:txBody>
          <a:bodyPr wrap="square" rtlCol="0">
            <a:spAutoFit/>
          </a:bodyPr>
          <a:lstStyle/>
          <a:p>
            <a:pPr algn="ctr"/>
            <a:r>
              <a:rPr lang="en-US" dirty="0">
                <a:latin typeface="Fira Sans Condensed Black" panose="020B0A03050000020004" pitchFamily="34" charset="0"/>
              </a:rPr>
              <a:t>Treatment</a:t>
            </a:r>
          </a:p>
        </p:txBody>
      </p:sp>
      <p:grpSp>
        <p:nvGrpSpPr>
          <p:cNvPr id="75" name="Group 74">
            <a:extLst>
              <a:ext uri="{FF2B5EF4-FFF2-40B4-BE49-F238E27FC236}">
                <a16:creationId xmlns:a16="http://schemas.microsoft.com/office/drawing/2014/main" id="{663DE96A-1099-D746-8C05-DF69380907F1}"/>
              </a:ext>
            </a:extLst>
          </p:cNvPr>
          <p:cNvGrpSpPr/>
          <p:nvPr/>
        </p:nvGrpSpPr>
        <p:grpSpPr>
          <a:xfrm>
            <a:off x="4065628" y="3137684"/>
            <a:ext cx="2223660" cy="2154204"/>
            <a:chOff x="4110446" y="2936966"/>
            <a:chExt cx="2699786" cy="2154204"/>
          </a:xfrm>
        </p:grpSpPr>
        <p:sp>
          <p:nvSpPr>
            <p:cNvPr id="76" name="TextBox 75">
              <a:extLst>
                <a:ext uri="{FF2B5EF4-FFF2-40B4-BE49-F238E27FC236}">
                  <a16:creationId xmlns:a16="http://schemas.microsoft.com/office/drawing/2014/main" id="{28E84E9B-562A-0043-A20C-8D8170A66334}"/>
                </a:ext>
              </a:extLst>
            </p:cNvPr>
            <p:cNvSpPr txBox="1"/>
            <p:nvPr/>
          </p:nvSpPr>
          <p:spPr>
            <a:xfrm>
              <a:off x="4471864" y="3651517"/>
              <a:ext cx="2113128" cy="707886"/>
            </a:xfrm>
            <a:prstGeom prst="rect">
              <a:avLst/>
            </a:prstGeom>
            <a:noFill/>
          </p:spPr>
          <p:txBody>
            <a:bodyPr wrap="square" rtlCol="0">
              <a:spAutoFit/>
            </a:bodyPr>
            <a:lstStyle/>
            <a:p>
              <a:pPr algn="ctr"/>
              <a:r>
                <a:rPr lang="en-US" sz="2000" i="1" dirty="0">
                  <a:latin typeface="Fira Sans Condensed Black" panose="020B0A03050000020004" pitchFamily="34" charset="0"/>
                </a:rPr>
                <a:t>Random sampling</a:t>
              </a:r>
            </a:p>
          </p:txBody>
        </p:sp>
        <p:cxnSp>
          <p:nvCxnSpPr>
            <p:cNvPr id="81" name="Straight Arrow Connector 80">
              <a:extLst>
                <a:ext uri="{FF2B5EF4-FFF2-40B4-BE49-F238E27FC236}">
                  <a16:creationId xmlns:a16="http://schemas.microsoft.com/office/drawing/2014/main" id="{1BD109B8-5FC2-CB45-9C29-3F12F1BA3BFC}"/>
                </a:ext>
              </a:extLst>
            </p:cNvPr>
            <p:cNvCxnSpPr>
              <a:cxnSpLocks/>
            </p:cNvCxnSpPr>
            <p:nvPr/>
          </p:nvCxnSpPr>
          <p:spPr>
            <a:xfrm>
              <a:off x="4110446" y="5091170"/>
              <a:ext cx="2699786"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17F50470-98C2-B346-AD5F-7E8EB8ED379E}"/>
                </a:ext>
              </a:extLst>
            </p:cNvPr>
            <p:cNvCxnSpPr>
              <a:cxnSpLocks/>
            </p:cNvCxnSpPr>
            <p:nvPr/>
          </p:nvCxnSpPr>
          <p:spPr>
            <a:xfrm>
              <a:off x="4110446" y="2936966"/>
              <a:ext cx="2699786"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pic>
        <p:nvPicPr>
          <p:cNvPr id="84" name="Picture 83">
            <a:extLst>
              <a:ext uri="{FF2B5EF4-FFF2-40B4-BE49-F238E27FC236}">
                <a16:creationId xmlns:a16="http://schemas.microsoft.com/office/drawing/2014/main" id="{33663AD8-C487-F842-8FE5-DD4B17909EB9}"/>
              </a:ext>
            </a:extLst>
          </p:cNvPr>
          <p:cNvPicPr>
            <a:picLocks noChangeAspect="1"/>
          </p:cNvPicPr>
          <p:nvPr/>
        </p:nvPicPr>
        <p:blipFill>
          <a:blip r:embed="rId3"/>
          <a:stretch>
            <a:fillRect/>
          </a:stretch>
        </p:blipFill>
        <p:spPr>
          <a:xfrm>
            <a:off x="1151886" y="3059852"/>
            <a:ext cx="356842" cy="415290"/>
          </a:xfrm>
          <a:prstGeom prst="rect">
            <a:avLst/>
          </a:prstGeom>
        </p:spPr>
      </p:pic>
      <p:pic>
        <p:nvPicPr>
          <p:cNvPr id="85" name="Picture 84">
            <a:extLst>
              <a:ext uri="{FF2B5EF4-FFF2-40B4-BE49-F238E27FC236}">
                <a16:creationId xmlns:a16="http://schemas.microsoft.com/office/drawing/2014/main" id="{FB7F3A82-1A6D-2649-87ED-A85DAFC63E96}"/>
              </a:ext>
            </a:extLst>
          </p:cNvPr>
          <p:cNvPicPr>
            <a:picLocks noChangeAspect="1"/>
          </p:cNvPicPr>
          <p:nvPr/>
        </p:nvPicPr>
        <p:blipFill>
          <a:blip r:embed="rId4"/>
          <a:stretch>
            <a:fillRect/>
          </a:stretch>
        </p:blipFill>
        <p:spPr>
          <a:xfrm>
            <a:off x="1578606" y="2737635"/>
            <a:ext cx="356842" cy="415290"/>
          </a:xfrm>
          <a:prstGeom prst="rect">
            <a:avLst/>
          </a:prstGeom>
        </p:spPr>
      </p:pic>
      <p:pic>
        <p:nvPicPr>
          <p:cNvPr id="86" name="Picture 85">
            <a:extLst>
              <a:ext uri="{FF2B5EF4-FFF2-40B4-BE49-F238E27FC236}">
                <a16:creationId xmlns:a16="http://schemas.microsoft.com/office/drawing/2014/main" id="{2297C2F0-7E70-C24A-81A1-40F47E39221A}"/>
              </a:ext>
            </a:extLst>
          </p:cNvPr>
          <p:cNvPicPr>
            <a:picLocks noChangeAspect="1"/>
          </p:cNvPicPr>
          <p:nvPr/>
        </p:nvPicPr>
        <p:blipFill>
          <a:blip r:embed="rId5"/>
          <a:stretch>
            <a:fillRect/>
          </a:stretch>
        </p:blipFill>
        <p:spPr>
          <a:xfrm>
            <a:off x="1221554" y="3652035"/>
            <a:ext cx="356842" cy="415290"/>
          </a:xfrm>
          <a:prstGeom prst="rect">
            <a:avLst/>
          </a:prstGeom>
        </p:spPr>
      </p:pic>
      <p:pic>
        <p:nvPicPr>
          <p:cNvPr id="87" name="Picture 86">
            <a:extLst>
              <a:ext uri="{FF2B5EF4-FFF2-40B4-BE49-F238E27FC236}">
                <a16:creationId xmlns:a16="http://schemas.microsoft.com/office/drawing/2014/main" id="{ECAD72D6-CC4E-904F-997B-55B465751DF0}"/>
              </a:ext>
            </a:extLst>
          </p:cNvPr>
          <p:cNvPicPr>
            <a:picLocks noChangeAspect="1"/>
          </p:cNvPicPr>
          <p:nvPr/>
        </p:nvPicPr>
        <p:blipFill>
          <a:blip r:embed="rId6"/>
          <a:stretch>
            <a:fillRect/>
          </a:stretch>
        </p:blipFill>
        <p:spPr>
          <a:xfrm>
            <a:off x="786126" y="3460447"/>
            <a:ext cx="356842" cy="415290"/>
          </a:xfrm>
          <a:prstGeom prst="rect">
            <a:avLst/>
          </a:prstGeom>
        </p:spPr>
      </p:pic>
      <p:pic>
        <p:nvPicPr>
          <p:cNvPr id="89" name="Picture 88">
            <a:extLst>
              <a:ext uri="{FF2B5EF4-FFF2-40B4-BE49-F238E27FC236}">
                <a16:creationId xmlns:a16="http://schemas.microsoft.com/office/drawing/2014/main" id="{EB85F2F6-68AD-094B-B45F-CF8676F019F2}"/>
              </a:ext>
            </a:extLst>
          </p:cNvPr>
          <p:cNvPicPr>
            <a:picLocks noChangeAspect="1"/>
          </p:cNvPicPr>
          <p:nvPr/>
        </p:nvPicPr>
        <p:blipFill>
          <a:blip r:embed="rId7"/>
          <a:stretch>
            <a:fillRect/>
          </a:stretch>
        </p:blipFill>
        <p:spPr>
          <a:xfrm>
            <a:off x="1561189" y="3268858"/>
            <a:ext cx="356842" cy="415290"/>
          </a:xfrm>
          <a:prstGeom prst="rect">
            <a:avLst/>
          </a:prstGeom>
        </p:spPr>
      </p:pic>
      <p:pic>
        <p:nvPicPr>
          <p:cNvPr id="90" name="Picture 89">
            <a:extLst>
              <a:ext uri="{FF2B5EF4-FFF2-40B4-BE49-F238E27FC236}">
                <a16:creationId xmlns:a16="http://schemas.microsoft.com/office/drawing/2014/main" id="{192D9108-B797-7041-8469-5FB32F6784D3}"/>
              </a:ext>
            </a:extLst>
          </p:cNvPr>
          <p:cNvPicPr>
            <a:picLocks noChangeAspect="1"/>
          </p:cNvPicPr>
          <p:nvPr/>
        </p:nvPicPr>
        <p:blipFill>
          <a:blip r:embed="rId4"/>
          <a:stretch>
            <a:fillRect/>
          </a:stretch>
        </p:blipFill>
        <p:spPr>
          <a:xfrm>
            <a:off x="1638114" y="3816953"/>
            <a:ext cx="356842" cy="415290"/>
          </a:xfrm>
          <a:prstGeom prst="rect">
            <a:avLst/>
          </a:prstGeom>
        </p:spPr>
      </p:pic>
      <p:pic>
        <p:nvPicPr>
          <p:cNvPr id="91" name="Picture 90">
            <a:extLst>
              <a:ext uri="{FF2B5EF4-FFF2-40B4-BE49-F238E27FC236}">
                <a16:creationId xmlns:a16="http://schemas.microsoft.com/office/drawing/2014/main" id="{E4C36A50-94E3-5C44-91DF-92BC50B7B953}"/>
              </a:ext>
            </a:extLst>
          </p:cNvPr>
          <p:cNvPicPr>
            <a:picLocks noChangeAspect="1"/>
          </p:cNvPicPr>
          <p:nvPr/>
        </p:nvPicPr>
        <p:blipFill>
          <a:blip r:embed="rId6"/>
          <a:stretch>
            <a:fillRect/>
          </a:stretch>
        </p:blipFill>
        <p:spPr>
          <a:xfrm>
            <a:off x="2021291" y="3401118"/>
            <a:ext cx="356842" cy="415290"/>
          </a:xfrm>
          <a:prstGeom prst="rect">
            <a:avLst/>
          </a:prstGeom>
        </p:spPr>
      </p:pic>
      <p:pic>
        <p:nvPicPr>
          <p:cNvPr id="92" name="Picture 91">
            <a:extLst>
              <a:ext uri="{FF2B5EF4-FFF2-40B4-BE49-F238E27FC236}">
                <a16:creationId xmlns:a16="http://schemas.microsoft.com/office/drawing/2014/main" id="{AF9DD861-23DF-C544-8D37-2EBC57D9C096}"/>
              </a:ext>
            </a:extLst>
          </p:cNvPr>
          <p:cNvPicPr>
            <a:picLocks noChangeAspect="1"/>
          </p:cNvPicPr>
          <p:nvPr/>
        </p:nvPicPr>
        <p:blipFill>
          <a:blip r:embed="rId3"/>
          <a:stretch>
            <a:fillRect/>
          </a:stretch>
        </p:blipFill>
        <p:spPr>
          <a:xfrm>
            <a:off x="2021291" y="4010718"/>
            <a:ext cx="356842" cy="415290"/>
          </a:xfrm>
          <a:prstGeom prst="rect">
            <a:avLst/>
          </a:prstGeom>
        </p:spPr>
      </p:pic>
      <p:pic>
        <p:nvPicPr>
          <p:cNvPr id="93" name="Picture 92">
            <a:extLst>
              <a:ext uri="{FF2B5EF4-FFF2-40B4-BE49-F238E27FC236}">
                <a16:creationId xmlns:a16="http://schemas.microsoft.com/office/drawing/2014/main" id="{D03A59FF-9BAB-B04C-8A3E-250742478E68}"/>
              </a:ext>
            </a:extLst>
          </p:cNvPr>
          <p:cNvPicPr>
            <a:picLocks noChangeAspect="1"/>
          </p:cNvPicPr>
          <p:nvPr/>
        </p:nvPicPr>
        <p:blipFill>
          <a:blip r:embed="rId5"/>
          <a:stretch>
            <a:fillRect/>
          </a:stretch>
        </p:blipFill>
        <p:spPr>
          <a:xfrm>
            <a:off x="2021291" y="2867718"/>
            <a:ext cx="356842" cy="415290"/>
          </a:xfrm>
          <a:prstGeom prst="rect">
            <a:avLst/>
          </a:prstGeom>
        </p:spPr>
      </p:pic>
      <p:pic>
        <p:nvPicPr>
          <p:cNvPr id="95" name="Picture 94">
            <a:extLst>
              <a:ext uri="{FF2B5EF4-FFF2-40B4-BE49-F238E27FC236}">
                <a16:creationId xmlns:a16="http://schemas.microsoft.com/office/drawing/2014/main" id="{8EF60682-34F0-0C44-8520-F902424AE533}"/>
              </a:ext>
            </a:extLst>
          </p:cNvPr>
          <p:cNvPicPr>
            <a:picLocks noChangeAspect="1"/>
          </p:cNvPicPr>
          <p:nvPr/>
        </p:nvPicPr>
        <p:blipFill>
          <a:blip r:embed="rId3"/>
          <a:stretch>
            <a:fillRect/>
          </a:stretch>
        </p:blipFill>
        <p:spPr>
          <a:xfrm>
            <a:off x="2432046" y="2728927"/>
            <a:ext cx="356842" cy="415290"/>
          </a:xfrm>
          <a:prstGeom prst="rect">
            <a:avLst/>
          </a:prstGeom>
        </p:spPr>
      </p:pic>
      <p:pic>
        <p:nvPicPr>
          <p:cNvPr id="96" name="Picture 95">
            <a:extLst>
              <a:ext uri="{FF2B5EF4-FFF2-40B4-BE49-F238E27FC236}">
                <a16:creationId xmlns:a16="http://schemas.microsoft.com/office/drawing/2014/main" id="{8A908978-8A60-F744-B776-AAC070852990}"/>
              </a:ext>
            </a:extLst>
          </p:cNvPr>
          <p:cNvPicPr>
            <a:picLocks noChangeAspect="1"/>
          </p:cNvPicPr>
          <p:nvPr/>
        </p:nvPicPr>
        <p:blipFill>
          <a:blip r:embed="rId7"/>
          <a:stretch>
            <a:fillRect/>
          </a:stretch>
        </p:blipFill>
        <p:spPr>
          <a:xfrm>
            <a:off x="2414629" y="3242732"/>
            <a:ext cx="356842" cy="415290"/>
          </a:xfrm>
          <a:prstGeom prst="rect">
            <a:avLst/>
          </a:prstGeom>
        </p:spPr>
      </p:pic>
      <p:pic>
        <p:nvPicPr>
          <p:cNvPr id="97" name="Picture 96">
            <a:extLst>
              <a:ext uri="{FF2B5EF4-FFF2-40B4-BE49-F238E27FC236}">
                <a16:creationId xmlns:a16="http://schemas.microsoft.com/office/drawing/2014/main" id="{854FDBFF-26A2-F840-86E1-48CA10E6AFA9}"/>
              </a:ext>
            </a:extLst>
          </p:cNvPr>
          <p:cNvPicPr>
            <a:picLocks noChangeAspect="1"/>
          </p:cNvPicPr>
          <p:nvPr/>
        </p:nvPicPr>
        <p:blipFill>
          <a:blip r:embed="rId7"/>
          <a:stretch>
            <a:fillRect/>
          </a:stretch>
        </p:blipFill>
        <p:spPr>
          <a:xfrm>
            <a:off x="672915" y="4009087"/>
            <a:ext cx="356842" cy="415290"/>
          </a:xfrm>
          <a:prstGeom prst="rect">
            <a:avLst/>
          </a:prstGeom>
        </p:spPr>
      </p:pic>
      <p:pic>
        <p:nvPicPr>
          <p:cNvPr id="98" name="Picture 97">
            <a:extLst>
              <a:ext uri="{FF2B5EF4-FFF2-40B4-BE49-F238E27FC236}">
                <a16:creationId xmlns:a16="http://schemas.microsoft.com/office/drawing/2014/main" id="{17A184A6-341C-644F-9824-30CA68423E22}"/>
              </a:ext>
            </a:extLst>
          </p:cNvPr>
          <p:cNvPicPr>
            <a:picLocks noChangeAspect="1"/>
          </p:cNvPicPr>
          <p:nvPr/>
        </p:nvPicPr>
        <p:blipFill>
          <a:blip r:embed="rId3"/>
          <a:stretch>
            <a:fillRect/>
          </a:stretch>
        </p:blipFill>
        <p:spPr>
          <a:xfrm>
            <a:off x="1134468" y="4209384"/>
            <a:ext cx="356842" cy="415290"/>
          </a:xfrm>
          <a:prstGeom prst="rect">
            <a:avLst/>
          </a:prstGeom>
        </p:spPr>
      </p:pic>
      <p:pic>
        <p:nvPicPr>
          <p:cNvPr id="99" name="Picture 98">
            <a:extLst>
              <a:ext uri="{FF2B5EF4-FFF2-40B4-BE49-F238E27FC236}">
                <a16:creationId xmlns:a16="http://schemas.microsoft.com/office/drawing/2014/main" id="{A7614383-FAA7-2E47-AEA2-2BAFB8A045DE}"/>
              </a:ext>
            </a:extLst>
          </p:cNvPr>
          <p:cNvPicPr>
            <a:picLocks noChangeAspect="1"/>
          </p:cNvPicPr>
          <p:nvPr/>
        </p:nvPicPr>
        <p:blipFill>
          <a:blip r:embed="rId4"/>
          <a:stretch>
            <a:fillRect/>
          </a:stretch>
        </p:blipFill>
        <p:spPr>
          <a:xfrm>
            <a:off x="802092" y="4539764"/>
            <a:ext cx="356842" cy="415290"/>
          </a:xfrm>
          <a:prstGeom prst="rect">
            <a:avLst/>
          </a:prstGeom>
        </p:spPr>
      </p:pic>
      <p:pic>
        <p:nvPicPr>
          <p:cNvPr id="101" name="Picture 100">
            <a:extLst>
              <a:ext uri="{FF2B5EF4-FFF2-40B4-BE49-F238E27FC236}">
                <a16:creationId xmlns:a16="http://schemas.microsoft.com/office/drawing/2014/main" id="{7F7BA776-E2E4-E643-A3BE-FDAF4FBADF76}"/>
              </a:ext>
            </a:extLst>
          </p:cNvPr>
          <p:cNvPicPr>
            <a:picLocks noChangeAspect="1"/>
          </p:cNvPicPr>
          <p:nvPr/>
        </p:nvPicPr>
        <p:blipFill>
          <a:blip r:embed="rId5"/>
          <a:stretch>
            <a:fillRect/>
          </a:stretch>
        </p:blipFill>
        <p:spPr>
          <a:xfrm>
            <a:off x="1578606" y="4357428"/>
            <a:ext cx="356842" cy="415290"/>
          </a:xfrm>
          <a:prstGeom prst="rect">
            <a:avLst/>
          </a:prstGeom>
        </p:spPr>
      </p:pic>
      <p:pic>
        <p:nvPicPr>
          <p:cNvPr id="102" name="Picture 101">
            <a:extLst>
              <a:ext uri="{FF2B5EF4-FFF2-40B4-BE49-F238E27FC236}">
                <a16:creationId xmlns:a16="http://schemas.microsoft.com/office/drawing/2014/main" id="{F12BAD8B-B616-594E-960C-3F5A448A68EC}"/>
              </a:ext>
            </a:extLst>
          </p:cNvPr>
          <p:cNvPicPr>
            <a:picLocks noChangeAspect="1"/>
          </p:cNvPicPr>
          <p:nvPr/>
        </p:nvPicPr>
        <p:blipFill>
          <a:blip r:embed="rId6"/>
          <a:stretch>
            <a:fillRect/>
          </a:stretch>
        </p:blipFill>
        <p:spPr>
          <a:xfrm>
            <a:off x="1193976" y="4838032"/>
            <a:ext cx="356842" cy="415290"/>
          </a:xfrm>
          <a:prstGeom prst="rect">
            <a:avLst/>
          </a:prstGeom>
        </p:spPr>
      </p:pic>
      <p:pic>
        <p:nvPicPr>
          <p:cNvPr id="103" name="Picture 102">
            <a:extLst>
              <a:ext uri="{FF2B5EF4-FFF2-40B4-BE49-F238E27FC236}">
                <a16:creationId xmlns:a16="http://schemas.microsoft.com/office/drawing/2014/main" id="{DCB405CF-D644-7843-B74F-8F9F4D94B2A1}"/>
              </a:ext>
            </a:extLst>
          </p:cNvPr>
          <p:cNvPicPr>
            <a:picLocks noChangeAspect="1"/>
          </p:cNvPicPr>
          <p:nvPr/>
        </p:nvPicPr>
        <p:blipFill>
          <a:blip r:embed="rId3"/>
          <a:stretch>
            <a:fillRect/>
          </a:stretch>
        </p:blipFill>
        <p:spPr>
          <a:xfrm>
            <a:off x="1848571" y="4853818"/>
            <a:ext cx="356842" cy="415290"/>
          </a:xfrm>
          <a:prstGeom prst="rect">
            <a:avLst/>
          </a:prstGeom>
        </p:spPr>
      </p:pic>
      <p:pic>
        <p:nvPicPr>
          <p:cNvPr id="104" name="Picture 103">
            <a:extLst>
              <a:ext uri="{FF2B5EF4-FFF2-40B4-BE49-F238E27FC236}">
                <a16:creationId xmlns:a16="http://schemas.microsoft.com/office/drawing/2014/main" id="{934F5389-AAB6-2846-8922-B68D1B6623A5}"/>
              </a:ext>
            </a:extLst>
          </p:cNvPr>
          <p:cNvPicPr>
            <a:picLocks noChangeAspect="1"/>
          </p:cNvPicPr>
          <p:nvPr/>
        </p:nvPicPr>
        <p:blipFill>
          <a:blip r:embed="rId7"/>
          <a:stretch>
            <a:fillRect/>
          </a:stretch>
        </p:blipFill>
        <p:spPr>
          <a:xfrm>
            <a:off x="1508937" y="5193452"/>
            <a:ext cx="356842" cy="415290"/>
          </a:xfrm>
          <a:prstGeom prst="rect">
            <a:avLst/>
          </a:prstGeom>
        </p:spPr>
      </p:pic>
      <p:pic>
        <p:nvPicPr>
          <p:cNvPr id="105" name="Picture 104">
            <a:extLst>
              <a:ext uri="{FF2B5EF4-FFF2-40B4-BE49-F238E27FC236}">
                <a16:creationId xmlns:a16="http://schemas.microsoft.com/office/drawing/2014/main" id="{5A6EED85-F34B-FA43-BDEE-88FF196C27A0}"/>
              </a:ext>
            </a:extLst>
          </p:cNvPr>
          <p:cNvPicPr>
            <a:picLocks noChangeAspect="1"/>
          </p:cNvPicPr>
          <p:nvPr/>
        </p:nvPicPr>
        <p:blipFill>
          <a:blip r:embed="rId4"/>
          <a:stretch>
            <a:fillRect/>
          </a:stretch>
        </p:blipFill>
        <p:spPr>
          <a:xfrm>
            <a:off x="2402291" y="3705918"/>
            <a:ext cx="356842" cy="415290"/>
          </a:xfrm>
          <a:prstGeom prst="rect">
            <a:avLst/>
          </a:prstGeom>
        </p:spPr>
      </p:pic>
      <p:pic>
        <p:nvPicPr>
          <p:cNvPr id="107" name="Picture 106">
            <a:extLst>
              <a:ext uri="{FF2B5EF4-FFF2-40B4-BE49-F238E27FC236}">
                <a16:creationId xmlns:a16="http://schemas.microsoft.com/office/drawing/2014/main" id="{E68D16BE-F2B0-D249-93A8-E66A45C84F47}"/>
              </a:ext>
            </a:extLst>
          </p:cNvPr>
          <p:cNvPicPr>
            <a:picLocks noChangeAspect="1"/>
          </p:cNvPicPr>
          <p:nvPr/>
        </p:nvPicPr>
        <p:blipFill>
          <a:blip r:embed="rId5"/>
          <a:stretch>
            <a:fillRect/>
          </a:stretch>
        </p:blipFill>
        <p:spPr>
          <a:xfrm>
            <a:off x="2021291" y="5382318"/>
            <a:ext cx="356842" cy="415290"/>
          </a:xfrm>
          <a:prstGeom prst="rect">
            <a:avLst/>
          </a:prstGeom>
        </p:spPr>
      </p:pic>
      <p:pic>
        <p:nvPicPr>
          <p:cNvPr id="108" name="Picture 107">
            <a:extLst>
              <a:ext uri="{FF2B5EF4-FFF2-40B4-BE49-F238E27FC236}">
                <a16:creationId xmlns:a16="http://schemas.microsoft.com/office/drawing/2014/main" id="{16A7CE37-1B37-AE4D-83AD-3499DF03FAE5}"/>
              </a:ext>
            </a:extLst>
          </p:cNvPr>
          <p:cNvPicPr>
            <a:picLocks noChangeAspect="1"/>
          </p:cNvPicPr>
          <p:nvPr/>
        </p:nvPicPr>
        <p:blipFill>
          <a:blip r:embed="rId7"/>
          <a:stretch>
            <a:fillRect/>
          </a:stretch>
        </p:blipFill>
        <p:spPr>
          <a:xfrm>
            <a:off x="2537274" y="4289392"/>
            <a:ext cx="356842" cy="415290"/>
          </a:xfrm>
          <a:prstGeom prst="rect">
            <a:avLst/>
          </a:prstGeom>
        </p:spPr>
      </p:pic>
      <p:pic>
        <p:nvPicPr>
          <p:cNvPr id="109" name="Picture 108">
            <a:extLst>
              <a:ext uri="{FF2B5EF4-FFF2-40B4-BE49-F238E27FC236}">
                <a16:creationId xmlns:a16="http://schemas.microsoft.com/office/drawing/2014/main" id="{65645220-654F-BA4D-B1BA-3C9986D502FA}"/>
              </a:ext>
            </a:extLst>
          </p:cNvPr>
          <p:cNvPicPr>
            <a:picLocks noChangeAspect="1"/>
          </p:cNvPicPr>
          <p:nvPr/>
        </p:nvPicPr>
        <p:blipFill>
          <a:blip r:embed="rId4"/>
          <a:stretch>
            <a:fillRect/>
          </a:stretch>
        </p:blipFill>
        <p:spPr>
          <a:xfrm>
            <a:off x="2147565" y="4491866"/>
            <a:ext cx="356842" cy="415290"/>
          </a:xfrm>
          <a:prstGeom prst="rect">
            <a:avLst/>
          </a:prstGeom>
        </p:spPr>
      </p:pic>
      <p:pic>
        <p:nvPicPr>
          <p:cNvPr id="110" name="Picture 109">
            <a:extLst>
              <a:ext uri="{FF2B5EF4-FFF2-40B4-BE49-F238E27FC236}">
                <a16:creationId xmlns:a16="http://schemas.microsoft.com/office/drawing/2014/main" id="{42729832-74BF-E442-8C07-530D964C8E0E}"/>
              </a:ext>
            </a:extLst>
          </p:cNvPr>
          <p:cNvPicPr>
            <a:picLocks noChangeAspect="1"/>
          </p:cNvPicPr>
          <p:nvPr/>
        </p:nvPicPr>
        <p:blipFill>
          <a:blip r:embed="rId6"/>
          <a:stretch>
            <a:fillRect/>
          </a:stretch>
        </p:blipFill>
        <p:spPr>
          <a:xfrm>
            <a:off x="2376166" y="4999141"/>
            <a:ext cx="356842" cy="415290"/>
          </a:xfrm>
          <a:prstGeom prst="rect">
            <a:avLst/>
          </a:prstGeom>
        </p:spPr>
      </p:pic>
      <p:pic>
        <p:nvPicPr>
          <p:cNvPr id="111" name="Picture 110">
            <a:extLst>
              <a:ext uri="{FF2B5EF4-FFF2-40B4-BE49-F238E27FC236}">
                <a16:creationId xmlns:a16="http://schemas.microsoft.com/office/drawing/2014/main" id="{12C9AC08-EC63-9849-B836-EC7C46B149B5}"/>
              </a:ext>
            </a:extLst>
          </p:cNvPr>
          <p:cNvPicPr>
            <a:picLocks noChangeAspect="1"/>
          </p:cNvPicPr>
          <p:nvPr/>
        </p:nvPicPr>
        <p:blipFill>
          <a:blip r:embed="rId3"/>
          <a:stretch>
            <a:fillRect/>
          </a:stretch>
        </p:blipFill>
        <p:spPr>
          <a:xfrm>
            <a:off x="2857315" y="4594192"/>
            <a:ext cx="356842" cy="415290"/>
          </a:xfrm>
          <a:prstGeom prst="rect">
            <a:avLst/>
          </a:prstGeom>
        </p:spPr>
      </p:pic>
      <p:pic>
        <p:nvPicPr>
          <p:cNvPr id="112" name="Picture 111">
            <a:extLst>
              <a:ext uri="{FF2B5EF4-FFF2-40B4-BE49-F238E27FC236}">
                <a16:creationId xmlns:a16="http://schemas.microsoft.com/office/drawing/2014/main" id="{623EC51D-912B-E64E-9E20-CDAA90C3941A}"/>
              </a:ext>
            </a:extLst>
          </p:cNvPr>
          <p:cNvPicPr>
            <a:picLocks noChangeAspect="1"/>
          </p:cNvPicPr>
          <p:nvPr/>
        </p:nvPicPr>
        <p:blipFill>
          <a:blip r:embed="rId5"/>
          <a:stretch>
            <a:fillRect/>
          </a:stretch>
        </p:blipFill>
        <p:spPr>
          <a:xfrm>
            <a:off x="2893600" y="3948125"/>
            <a:ext cx="356842" cy="415290"/>
          </a:xfrm>
          <a:prstGeom prst="rect">
            <a:avLst/>
          </a:prstGeom>
        </p:spPr>
      </p:pic>
      <p:pic>
        <p:nvPicPr>
          <p:cNvPr id="114" name="Picture 113">
            <a:extLst>
              <a:ext uri="{FF2B5EF4-FFF2-40B4-BE49-F238E27FC236}">
                <a16:creationId xmlns:a16="http://schemas.microsoft.com/office/drawing/2014/main" id="{4120FE12-1A93-294A-9916-C70E73F8C30F}"/>
              </a:ext>
            </a:extLst>
          </p:cNvPr>
          <p:cNvPicPr>
            <a:picLocks noChangeAspect="1"/>
          </p:cNvPicPr>
          <p:nvPr/>
        </p:nvPicPr>
        <p:blipFill>
          <a:blip r:embed="rId4"/>
          <a:stretch>
            <a:fillRect/>
          </a:stretch>
        </p:blipFill>
        <p:spPr>
          <a:xfrm>
            <a:off x="3276778" y="4183257"/>
            <a:ext cx="356842" cy="415290"/>
          </a:xfrm>
          <a:prstGeom prst="rect">
            <a:avLst/>
          </a:prstGeom>
        </p:spPr>
      </p:pic>
      <p:pic>
        <p:nvPicPr>
          <p:cNvPr id="115" name="Picture 114">
            <a:extLst>
              <a:ext uri="{FF2B5EF4-FFF2-40B4-BE49-F238E27FC236}">
                <a16:creationId xmlns:a16="http://schemas.microsoft.com/office/drawing/2014/main" id="{2F79FF12-66A0-2042-AB0A-3E370EB661A6}"/>
              </a:ext>
            </a:extLst>
          </p:cNvPr>
          <p:cNvPicPr>
            <a:picLocks noChangeAspect="1"/>
          </p:cNvPicPr>
          <p:nvPr/>
        </p:nvPicPr>
        <p:blipFill>
          <a:blip r:embed="rId7"/>
          <a:stretch>
            <a:fillRect/>
          </a:stretch>
        </p:blipFill>
        <p:spPr>
          <a:xfrm>
            <a:off x="3285488" y="3652036"/>
            <a:ext cx="356842" cy="415290"/>
          </a:xfrm>
          <a:prstGeom prst="rect">
            <a:avLst/>
          </a:prstGeom>
        </p:spPr>
      </p:pic>
      <p:pic>
        <p:nvPicPr>
          <p:cNvPr id="116" name="Picture 115">
            <a:extLst>
              <a:ext uri="{FF2B5EF4-FFF2-40B4-BE49-F238E27FC236}">
                <a16:creationId xmlns:a16="http://schemas.microsoft.com/office/drawing/2014/main" id="{D8E415D0-3EB4-1E4E-920F-F7C700891BEC}"/>
              </a:ext>
            </a:extLst>
          </p:cNvPr>
          <p:cNvPicPr>
            <a:picLocks noChangeAspect="1"/>
          </p:cNvPicPr>
          <p:nvPr/>
        </p:nvPicPr>
        <p:blipFill>
          <a:blip r:embed="rId4"/>
          <a:stretch>
            <a:fillRect/>
          </a:stretch>
        </p:blipFill>
        <p:spPr>
          <a:xfrm>
            <a:off x="2765873" y="5179843"/>
            <a:ext cx="356842" cy="415290"/>
          </a:xfrm>
          <a:prstGeom prst="rect">
            <a:avLst/>
          </a:prstGeom>
        </p:spPr>
      </p:pic>
      <p:pic>
        <p:nvPicPr>
          <p:cNvPr id="117" name="Picture 116">
            <a:extLst>
              <a:ext uri="{FF2B5EF4-FFF2-40B4-BE49-F238E27FC236}">
                <a16:creationId xmlns:a16="http://schemas.microsoft.com/office/drawing/2014/main" id="{E19078D0-B88E-1044-8420-B668AAEFA077}"/>
              </a:ext>
            </a:extLst>
          </p:cNvPr>
          <p:cNvPicPr>
            <a:picLocks noChangeAspect="1"/>
          </p:cNvPicPr>
          <p:nvPr/>
        </p:nvPicPr>
        <p:blipFill>
          <a:blip r:embed="rId3"/>
          <a:stretch>
            <a:fillRect/>
          </a:stretch>
        </p:blipFill>
        <p:spPr>
          <a:xfrm>
            <a:off x="2859491" y="3401118"/>
            <a:ext cx="356842" cy="415290"/>
          </a:xfrm>
          <a:prstGeom prst="rect">
            <a:avLst/>
          </a:prstGeom>
        </p:spPr>
      </p:pic>
      <p:pic>
        <p:nvPicPr>
          <p:cNvPr id="119" name="Picture 118">
            <a:extLst>
              <a:ext uri="{FF2B5EF4-FFF2-40B4-BE49-F238E27FC236}">
                <a16:creationId xmlns:a16="http://schemas.microsoft.com/office/drawing/2014/main" id="{FB4D1AC6-E2EA-5A45-8D9C-1512DC34C277}"/>
              </a:ext>
            </a:extLst>
          </p:cNvPr>
          <p:cNvPicPr>
            <a:picLocks noChangeAspect="1"/>
          </p:cNvPicPr>
          <p:nvPr/>
        </p:nvPicPr>
        <p:blipFill>
          <a:blip r:embed="rId6"/>
          <a:stretch>
            <a:fillRect/>
          </a:stretch>
        </p:blipFill>
        <p:spPr>
          <a:xfrm>
            <a:off x="2859491" y="2867718"/>
            <a:ext cx="356842" cy="415290"/>
          </a:xfrm>
          <a:prstGeom prst="rect">
            <a:avLst/>
          </a:prstGeom>
        </p:spPr>
      </p:pic>
      <p:pic>
        <p:nvPicPr>
          <p:cNvPr id="120" name="Picture 119">
            <a:extLst>
              <a:ext uri="{FF2B5EF4-FFF2-40B4-BE49-F238E27FC236}">
                <a16:creationId xmlns:a16="http://schemas.microsoft.com/office/drawing/2014/main" id="{83BE0875-0644-F445-965C-13DEFFE9D7DB}"/>
              </a:ext>
            </a:extLst>
          </p:cNvPr>
          <p:cNvPicPr>
            <a:picLocks noChangeAspect="1"/>
          </p:cNvPicPr>
          <p:nvPr/>
        </p:nvPicPr>
        <p:blipFill>
          <a:blip r:embed="rId6"/>
          <a:stretch>
            <a:fillRect/>
          </a:stretch>
        </p:blipFill>
        <p:spPr>
          <a:xfrm>
            <a:off x="3164291" y="4772718"/>
            <a:ext cx="356842" cy="415290"/>
          </a:xfrm>
          <a:prstGeom prst="rect">
            <a:avLst/>
          </a:prstGeom>
        </p:spPr>
      </p:pic>
      <p:pic>
        <p:nvPicPr>
          <p:cNvPr id="121" name="Picture 120">
            <a:extLst>
              <a:ext uri="{FF2B5EF4-FFF2-40B4-BE49-F238E27FC236}">
                <a16:creationId xmlns:a16="http://schemas.microsoft.com/office/drawing/2014/main" id="{CC34A98D-9EA3-4A45-869C-7DA94CFFAD6B}"/>
              </a:ext>
            </a:extLst>
          </p:cNvPr>
          <p:cNvPicPr>
            <a:picLocks noChangeAspect="1"/>
          </p:cNvPicPr>
          <p:nvPr/>
        </p:nvPicPr>
        <p:blipFill>
          <a:blip r:embed="rId5"/>
          <a:stretch>
            <a:fillRect/>
          </a:stretch>
        </p:blipFill>
        <p:spPr>
          <a:xfrm>
            <a:off x="3231782" y="3172518"/>
            <a:ext cx="356842" cy="415290"/>
          </a:xfrm>
          <a:prstGeom prst="rect">
            <a:avLst/>
          </a:prstGeom>
        </p:spPr>
      </p:pic>
      <p:sp>
        <p:nvSpPr>
          <p:cNvPr id="143" name="Oval 2">
            <a:extLst>
              <a:ext uri="{FF2B5EF4-FFF2-40B4-BE49-F238E27FC236}">
                <a16:creationId xmlns:a16="http://schemas.microsoft.com/office/drawing/2014/main" id="{EFE73D32-A78B-8F45-AC74-87A66AA8ECC6}"/>
              </a:ext>
            </a:extLst>
          </p:cNvPr>
          <p:cNvSpPr>
            <a:spLocks noChangeArrowheads="1"/>
          </p:cNvSpPr>
          <p:nvPr/>
        </p:nvSpPr>
        <p:spPr bwMode="auto">
          <a:xfrm>
            <a:off x="8326244" y="2334898"/>
            <a:ext cx="1505492" cy="1508760"/>
          </a:xfrm>
          <a:prstGeom prst="ellipse">
            <a:avLst/>
          </a:prstGeom>
          <a:solidFill>
            <a:schemeClr val="tx2">
              <a:lumMod val="20000"/>
              <a:lumOff val="80000"/>
            </a:schemeClr>
          </a:solidFill>
          <a:ln w="25400">
            <a:noFill/>
            <a:round/>
            <a:headEnd/>
            <a:tailEnd/>
          </a:ln>
        </p:spPr>
        <p:txBody>
          <a:bodyPr wrap="none" anchor="ctr"/>
          <a:lstStyle/>
          <a:p>
            <a:endParaRPr lang="en-US">
              <a:solidFill>
                <a:srgbClr val="000000"/>
              </a:solidFill>
              <a:latin typeface="Calibri"/>
              <a:cs typeface="Arial" charset="0"/>
            </a:endParaRPr>
          </a:p>
        </p:txBody>
      </p:sp>
      <p:sp>
        <p:nvSpPr>
          <p:cNvPr id="144" name="Oval 2">
            <a:extLst>
              <a:ext uri="{FF2B5EF4-FFF2-40B4-BE49-F238E27FC236}">
                <a16:creationId xmlns:a16="http://schemas.microsoft.com/office/drawing/2014/main" id="{E299426B-50DF-FE48-8F71-549B9389208C}"/>
              </a:ext>
            </a:extLst>
          </p:cNvPr>
          <p:cNvSpPr>
            <a:spLocks noChangeArrowheads="1"/>
          </p:cNvSpPr>
          <p:nvPr/>
        </p:nvSpPr>
        <p:spPr bwMode="auto">
          <a:xfrm>
            <a:off x="8344146" y="4479173"/>
            <a:ext cx="1505492" cy="1508760"/>
          </a:xfrm>
          <a:prstGeom prst="ellipse">
            <a:avLst/>
          </a:prstGeom>
          <a:solidFill>
            <a:schemeClr val="tx2">
              <a:lumMod val="20000"/>
              <a:lumOff val="80000"/>
            </a:schemeClr>
          </a:solidFill>
          <a:ln w="25400">
            <a:noFill/>
            <a:round/>
            <a:headEnd/>
            <a:tailEnd/>
          </a:ln>
        </p:spPr>
        <p:txBody>
          <a:bodyPr wrap="none" anchor="ctr"/>
          <a:lstStyle/>
          <a:p>
            <a:endParaRPr lang="en-US">
              <a:solidFill>
                <a:srgbClr val="000000"/>
              </a:solidFill>
              <a:latin typeface="Calibri"/>
              <a:cs typeface="Arial" charset="0"/>
            </a:endParaRPr>
          </a:p>
        </p:txBody>
      </p:sp>
      <p:pic>
        <p:nvPicPr>
          <p:cNvPr id="145" name="Picture 144">
            <a:extLst>
              <a:ext uri="{FF2B5EF4-FFF2-40B4-BE49-F238E27FC236}">
                <a16:creationId xmlns:a16="http://schemas.microsoft.com/office/drawing/2014/main" id="{10343244-4B5A-FB47-BB5D-0C25BD624B32}"/>
              </a:ext>
            </a:extLst>
          </p:cNvPr>
          <p:cNvPicPr>
            <a:picLocks noChangeAspect="1"/>
          </p:cNvPicPr>
          <p:nvPr/>
        </p:nvPicPr>
        <p:blipFill>
          <a:blip r:embed="rId3"/>
          <a:stretch>
            <a:fillRect/>
          </a:stretch>
        </p:blipFill>
        <p:spPr>
          <a:xfrm>
            <a:off x="8688659" y="4737406"/>
            <a:ext cx="356842" cy="415290"/>
          </a:xfrm>
          <a:prstGeom prst="rect">
            <a:avLst/>
          </a:prstGeom>
        </p:spPr>
      </p:pic>
      <p:pic>
        <p:nvPicPr>
          <p:cNvPr id="146" name="Picture 145">
            <a:extLst>
              <a:ext uri="{FF2B5EF4-FFF2-40B4-BE49-F238E27FC236}">
                <a16:creationId xmlns:a16="http://schemas.microsoft.com/office/drawing/2014/main" id="{A2665B1E-F112-7044-955E-86086153CEAA}"/>
              </a:ext>
            </a:extLst>
          </p:cNvPr>
          <p:cNvPicPr>
            <a:picLocks noChangeAspect="1"/>
          </p:cNvPicPr>
          <p:nvPr/>
        </p:nvPicPr>
        <p:blipFill>
          <a:blip r:embed="rId3"/>
          <a:stretch>
            <a:fillRect/>
          </a:stretch>
        </p:blipFill>
        <p:spPr>
          <a:xfrm>
            <a:off x="9130991" y="4737406"/>
            <a:ext cx="356842" cy="415290"/>
          </a:xfrm>
          <a:prstGeom prst="rect">
            <a:avLst/>
          </a:prstGeom>
        </p:spPr>
      </p:pic>
      <p:pic>
        <p:nvPicPr>
          <p:cNvPr id="147" name="Picture 146">
            <a:extLst>
              <a:ext uri="{FF2B5EF4-FFF2-40B4-BE49-F238E27FC236}">
                <a16:creationId xmlns:a16="http://schemas.microsoft.com/office/drawing/2014/main" id="{7B5DF80F-489A-F341-A9CD-CBDD2D2655E6}"/>
              </a:ext>
            </a:extLst>
          </p:cNvPr>
          <p:cNvPicPr>
            <a:picLocks noChangeAspect="1"/>
          </p:cNvPicPr>
          <p:nvPr/>
        </p:nvPicPr>
        <p:blipFill>
          <a:blip r:embed="rId3"/>
          <a:stretch>
            <a:fillRect/>
          </a:stretch>
        </p:blipFill>
        <p:spPr>
          <a:xfrm>
            <a:off x="8705386" y="5250363"/>
            <a:ext cx="356842" cy="415290"/>
          </a:xfrm>
          <a:prstGeom prst="rect">
            <a:avLst/>
          </a:prstGeom>
        </p:spPr>
      </p:pic>
      <p:pic>
        <p:nvPicPr>
          <p:cNvPr id="148" name="Picture 147">
            <a:extLst>
              <a:ext uri="{FF2B5EF4-FFF2-40B4-BE49-F238E27FC236}">
                <a16:creationId xmlns:a16="http://schemas.microsoft.com/office/drawing/2014/main" id="{A8DC3096-8A4A-9542-B869-72E2A682BF0A}"/>
              </a:ext>
            </a:extLst>
          </p:cNvPr>
          <p:cNvPicPr>
            <a:picLocks noChangeAspect="1"/>
          </p:cNvPicPr>
          <p:nvPr/>
        </p:nvPicPr>
        <p:blipFill>
          <a:blip r:embed="rId3"/>
          <a:stretch>
            <a:fillRect/>
          </a:stretch>
        </p:blipFill>
        <p:spPr>
          <a:xfrm>
            <a:off x="9140284" y="5246644"/>
            <a:ext cx="356842" cy="415290"/>
          </a:xfrm>
          <a:prstGeom prst="rect">
            <a:avLst/>
          </a:prstGeom>
        </p:spPr>
      </p:pic>
      <p:pic>
        <p:nvPicPr>
          <p:cNvPr id="149" name="Picture 148">
            <a:extLst>
              <a:ext uri="{FF2B5EF4-FFF2-40B4-BE49-F238E27FC236}">
                <a16:creationId xmlns:a16="http://schemas.microsoft.com/office/drawing/2014/main" id="{C403E4B7-E430-F644-BEAA-F2CBD8B06776}"/>
              </a:ext>
            </a:extLst>
          </p:cNvPr>
          <p:cNvPicPr>
            <a:picLocks noChangeAspect="1"/>
          </p:cNvPicPr>
          <p:nvPr/>
        </p:nvPicPr>
        <p:blipFill>
          <a:blip r:embed="rId5"/>
          <a:stretch>
            <a:fillRect/>
          </a:stretch>
        </p:blipFill>
        <p:spPr>
          <a:xfrm>
            <a:off x="7328208" y="3088884"/>
            <a:ext cx="356842" cy="415290"/>
          </a:xfrm>
          <a:prstGeom prst="rect">
            <a:avLst/>
          </a:prstGeom>
        </p:spPr>
      </p:pic>
      <p:pic>
        <p:nvPicPr>
          <p:cNvPr id="151" name="Picture 150">
            <a:extLst>
              <a:ext uri="{FF2B5EF4-FFF2-40B4-BE49-F238E27FC236}">
                <a16:creationId xmlns:a16="http://schemas.microsoft.com/office/drawing/2014/main" id="{EB185243-C22B-F84C-AC91-E08826A73359}"/>
              </a:ext>
            </a:extLst>
          </p:cNvPr>
          <p:cNvPicPr>
            <a:picLocks noChangeAspect="1"/>
          </p:cNvPicPr>
          <p:nvPr/>
        </p:nvPicPr>
        <p:blipFill>
          <a:blip r:embed="rId5"/>
          <a:stretch>
            <a:fillRect/>
          </a:stretch>
        </p:blipFill>
        <p:spPr>
          <a:xfrm>
            <a:off x="6891453" y="3088884"/>
            <a:ext cx="356842" cy="415290"/>
          </a:xfrm>
          <a:prstGeom prst="rect">
            <a:avLst/>
          </a:prstGeom>
        </p:spPr>
      </p:pic>
      <p:pic>
        <p:nvPicPr>
          <p:cNvPr id="152" name="Picture 151">
            <a:extLst>
              <a:ext uri="{FF2B5EF4-FFF2-40B4-BE49-F238E27FC236}">
                <a16:creationId xmlns:a16="http://schemas.microsoft.com/office/drawing/2014/main" id="{F458D401-B6C4-8C42-B00F-73B101D1F7AA}"/>
              </a:ext>
            </a:extLst>
          </p:cNvPr>
          <p:cNvPicPr>
            <a:picLocks noChangeAspect="1"/>
          </p:cNvPicPr>
          <p:nvPr/>
        </p:nvPicPr>
        <p:blipFill>
          <a:blip r:embed="rId5"/>
          <a:stretch>
            <a:fillRect/>
          </a:stretch>
        </p:blipFill>
        <p:spPr>
          <a:xfrm>
            <a:off x="7328208" y="2575929"/>
            <a:ext cx="356842" cy="415290"/>
          </a:xfrm>
          <a:prstGeom prst="rect">
            <a:avLst/>
          </a:prstGeom>
        </p:spPr>
      </p:pic>
      <p:pic>
        <p:nvPicPr>
          <p:cNvPr id="153" name="Picture 152">
            <a:extLst>
              <a:ext uri="{FF2B5EF4-FFF2-40B4-BE49-F238E27FC236}">
                <a16:creationId xmlns:a16="http://schemas.microsoft.com/office/drawing/2014/main" id="{870E2BEC-E409-6242-A8AA-C321994174F8}"/>
              </a:ext>
            </a:extLst>
          </p:cNvPr>
          <p:cNvPicPr>
            <a:picLocks noChangeAspect="1"/>
          </p:cNvPicPr>
          <p:nvPr/>
        </p:nvPicPr>
        <p:blipFill>
          <a:blip r:embed="rId5"/>
          <a:stretch>
            <a:fillRect/>
          </a:stretch>
        </p:blipFill>
        <p:spPr>
          <a:xfrm>
            <a:off x="6891453" y="2575929"/>
            <a:ext cx="356842" cy="415290"/>
          </a:xfrm>
          <a:prstGeom prst="rect">
            <a:avLst/>
          </a:prstGeom>
        </p:spPr>
      </p:pic>
      <p:pic>
        <p:nvPicPr>
          <p:cNvPr id="154" name="Picture 153">
            <a:extLst>
              <a:ext uri="{FF2B5EF4-FFF2-40B4-BE49-F238E27FC236}">
                <a16:creationId xmlns:a16="http://schemas.microsoft.com/office/drawing/2014/main" id="{529C2471-D44D-C04C-A4C5-A6A896910082}"/>
              </a:ext>
            </a:extLst>
          </p:cNvPr>
          <p:cNvPicPr>
            <a:picLocks noChangeAspect="1"/>
          </p:cNvPicPr>
          <p:nvPr/>
        </p:nvPicPr>
        <p:blipFill>
          <a:blip r:embed="rId4"/>
          <a:stretch>
            <a:fillRect/>
          </a:stretch>
        </p:blipFill>
        <p:spPr>
          <a:xfrm>
            <a:off x="8696093" y="3096318"/>
            <a:ext cx="356842" cy="415290"/>
          </a:xfrm>
          <a:prstGeom prst="rect">
            <a:avLst/>
          </a:prstGeom>
        </p:spPr>
      </p:pic>
      <p:pic>
        <p:nvPicPr>
          <p:cNvPr id="155" name="Picture 154">
            <a:extLst>
              <a:ext uri="{FF2B5EF4-FFF2-40B4-BE49-F238E27FC236}">
                <a16:creationId xmlns:a16="http://schemas.microsoft.com/office/drawing/2014/main" id="{8E67E6BC-AC54-294D-A0E2-2779E6295694}"/>
              </a:ext>
            </a:extLst>
          </p:cNvPr>
          <p:cNvPicPr>
            <a:picLocks noChangeAspect="1"/>
          </p:cNvPicPr>
          <p:nvPr/>
        </p:nvPicPr>
        <p:blipFill>
          <a:blip r:embed="rId4"/>
          <a:stretch>
            <a:fillRect/>
          </a:stretch>
        </p:blipFill>
        <p:spPr>
          <a:xfrm>
            <a:off x="8696093" y="2562918"/>
            <a:ext cx="356842" cy="415290"/>
          </a:xfrm>
          <a:prstGeom prst="rect">
            <a:avLst/>
          </a:prstGeom>
        </p:spPr>
      </p:pic>
      <p:pic>
        <p:nvPicPr>
          <p:cNvPr id="158" name="Picture 157">
            <a:extLst>
              <a:ext uri="{FF2B5EF4-FFF2-40B4-BE49-F238E27FC236}">
                <a16:creationId xmlns:a16="http://schemas.microsoft.com/office/drawing/2014/main" id="{6B46E2D5-E7E7-4B40-9262-89431BC8595D}"/>
              </a:ext>
            </a:extLst>
          </p:cNvPr>
          <p:cNvPicPr>
            <a:picLocks noChangeAspect="1"/>
          </p:cNvPicPr>
          <p:nvPr/>
        </p:nvPicPr>
        <p:blipFill>
          <a:blip r:embed="rId4"/>
          <a:stretch>
            <a:fillRect/>
          </a:stretch>
        </p:blipFill>
        <p:spPr>
          <a:xfrm>
            <a:off x="9132848" y="3096318"/>
            <a:ext cx="356842" cy="415290"/>
          </a:xfrm>
          <a:prstGeom prst="rect">
            <a:avLst/>
          </a:prstGeom>
        </p:spPr>
      </p:pic>
      <p:pic>
        <p:nvPicPr>
          <p:cNvPr id="159" name="Picture 158">
            <a:extLst>
              <a:ext uri="{FF2B5EF4-FFF2-40B4-BE49-F238E27FC236}">
                <a16:creationId xmlns:a16="http://schemas.microsoft.com/office/drawing/2014/main" id="{7137DD58-67D5-D14D-8475-24A31A7988B8}"/>
              </a:ext>
            </a:extLst>
          </p:cNvPr>
          <p:cNvPicPr>
            <a:picLocks noChangeAspect="1"/>
          </p:cNvPicPr>
          <p:nvPr/>
        </p:nvPicPr>
        <p:blipFill>
          <a:blip r:embed="rId4"/>
          <a:stretch>
            <a:fillRect/>
          </a:stretch>
        </p:blipFill>
        <p:spPr>
          <a:xfrm>
            <a:off x="9132848" y="2562918"/>
            <a:ext cx="356842" cy="415290"/>
          </a:xfrm>
          <a:prstGeom prst="rect">
            <a:avLst/>
          </a:prstGeom>
        </p:spPr>
      </p:pic>
      <p:pic>
        <p:nvPicPr>
          <p:cNvPr id="165" name="Picture 164">
            <a:extLst>
              <a:ext uri="{FF2B5EF4-FFF2-40B4-BE49-F238E27FC236}">
                <a16:creationId xmlns:a16="http://schemas.microsoft.com/office/drawing/2014/main" id="{D6629CA5-1EF2-3C49-98C7-B653367B138A}"/>
              </a:ext>
            </a:extLst>
          </p:cNvPr>
          <p:cNvPicPr>
            <a:picLocks noChangeAspect="1"/>
          </p:cNvPicPr>
          <p:nvPr/>
        </p:nvPicPr>
        <p:blipFill>
          <a:blip r:embed="rId7"/>
          <a:stretch>
            <a:fillRect/>
          </a:stretch>
        </p:blipFill>
        <p:spPr>
          <a:xfrm>
            <a:off x="6900747" y="4731830"/>
            <a:ext cx="356842" cy="415290"/>
          </a:xfrm>
          <a:prstGeom prst="rect">
            <a:avLst/>
          </a:prstGeom>
        </p:spPr>
      </p:pic>
      <p:pic>
        <p:nvPicPr>
          <p:cNvPr id="166" name="Picture 165">
            <a:extLst>
              <a:ext uri="{FF2B5EF4-FFF2-40B4-BE49-F238E27FC236}">
                <a16:creationId xmlns:a16="http://schemas.microsoft.com/office/drawing/2014/main" id="{0EE621B5-0A45-E34B-9CAE-E9B45CF92FE1}"/>
              </a:ext>
            </a:extLst>
          </p:cNvPr>
          <p:cNvPicPr>
            <a:picLocks noChangeAspect="1"/>
          </p:cNvPicPr>
          <p:nvPr/>
        </p:nvPicPr>
        <p:blipFill>
          <a:blip r:embed="rId7"/>
          <a:stretch>
            <a:fillRect/>
          </a:stretch>
        </p:blipFill>
        <p:spPr>
          <a:xfrm>
            <a:off x="6923049" y="5252220"/>
            <a:ext cx="356842" cy="415290"/>
          </a:xfrm>
          <a:prstGeom prst="rect">
            <a:avLst/>
          </a:prstGeom>
        </p:spPr>
      </p:pic>
      <p:pic>
        <p:nvPicPr>
          <p:cNvPr id="167" name="Picture 166">
            <a:extLst>
              <a:ext uri="{FF2B5EF4-FFF2-40B4-BE49-F238E27FC236}">
                <a16:creationId xmlns:a16="http://schemas.microsoft.com/office/drawing/2014/main" id="{E7045F44-74FE-7349-9AED-23B4E4094278}"/>
              </a:ext>
            </a:extLst>
          </p:cNvPr>
          <p:cNvPicPr>
            <a:picLocks noChangeAspect="1"/>
          </p:cNvPicPr>
          <p:nvPr/>
        </p:nvPicPr>
        <p:blipFill>
          <a:blip r:embed="rId7"/>
          <a:stretch>
            <a:fillRect/>
          </a:stretch>
        </p:blipFill>
        <p:spPr>
          <a:xfrm>
            <a:off x="7352372" y="4731830"/>
            <a:ext cx="356842" cy="415290"/>
          </a:xfrm>
          <a:prstGeom prst="rect">
            <a:avLst/>
          </a:prstGeom>
        </p:spPr>
      </p:pic>
      <p:pic>
        <p:nvPicPr>
          <p:cNvPr id="168" name="Picture 167">
            <a:extLst>
              <a:ext uri="{FF2B5EF4-FFF2-40B4-BE49-F238E27FC236}">
                <a16:creationId xmlns:a16="http://schemas.microsoft.com/office/drawing/2014/main" id="{BDA62835-E454-BE41-9327-C630FD1E2162}"/>
              </a:ext>
            </a:extLst>
          </p:cNvPr>
          <p:cNvPicPr>
            <a:picLocks noChangeAspect="1"/>
          </p:cNvPicPr>
          <p:nvPr/>
        </p:nvPicPr>
        <p:blipFill>
          <a:blip r:embed="rId7"/>
          <a:stretch>
            <a:fillRect/>
          </a:stretch>
        </p:blipFill>
        <p:spPr>
          <a:xfrm>
            <a:off x="7374674" y="5252220"/>
            <a:ext cx="356842" cy="415290"/>
          </a:xfrm>
          <a:prstGeom prst="rect">
            <a:avLst/>
          </a:prstGeom>
        </p:spPr>
      </p:pic>
    </p:spTree>
    <p:extLst>
      <p:ext uri="{BB962C8B-B14F-4D97-AF65-F5344CB8AC3E}">
        <p14:creationId xmlns:p14="http://schemas.microsoft.com/office/powerpoint/2010/main" val="41009105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Oval 2">
            <a:extLst>
              <a:ext uri="{FF2B5EF4-FFF2-40B4-BE49-F238E27FC236}">
                <a16:creationId xmlns:a16="http://schemas.microsoft.com/office/drawing/2014/main" id="{0D86CF1D-AAD1-F249-9B8B-5B453EDC507A}"/>
              </a:ext>
            </a:extLst>
          </p:cNvPr>
          <p:cNvSpPr>
            <a:spLocks noChangeArrowheads="1"/>
          </p:cNvSpPr>
          <p:nvPr/>
        </p:nvSpPr>
        <p:spPr bwMode="auto">
          <a:xfrm>
            <a:off x="6540102" y="2334898"/>
            <a:ext cx="1505492" cy="1508760"/>
          </a:xfrm>
          <a:prstGeom prst="ellipse">
            <a:avLst/>
          </a:prstGeom>
          <a:solidFill>
            <a:schemeClr val="tx2">
              <a:lumMod val="20000"/>
              <a:lumOff val="80000"/>
            </a:schemeClr>
          </a:solidFill>
          <a:ln w="25400">
            <a:noFill/>
            <a:round/>
            <a:headEnd/>
            <a:tailEnd/>
          </a:ln>
        </p:spPr>
        <p:txBody>
          <a:bodyPr wrap="none" anchor="ctr"/>
          <a:lstStyle/>
          <a:p>
            <a:endParaRPr lang="en-US">
              <a:solidFill>
                <a:srgbClr val="000000"/>
              </a:solidFill>
              <a:latin typeface="Calibri"/>
              <a:cs typeface="Arial" charset="0"/>
            </a:endParaRPr>
          </a:p>
        </p:txBody>
      </p:sp>
      <p:pic>
        <p:nvPicPr>
          <p:cNvPr id="129" name="Picture 128">
            <a:extLst>
              <a:ext uri="{FF2B5EF4-FFF2-40B4-BE49-F238E27FC236}">
                <a16:creationId xmlns:a16="http://schemas.microsoft.com/office/drawing/2014/main" id="{13C2E9AE-737D-574F-8142-21A30A3DAE0C}"/>
              </a:ext>
            </a:extLst>
          </p:cNvPr>
          <p:cNvPicPr>
            <a:picLocks noChangeAspect="1"/>
          </p:cNvPicPr>
          <p:nvPr/>
        </p:nvPicPr>
        <p:blipFill>
          <a:blip r:embed="rId3"/>
          <a:stretch>
            <a:fillRect/>
          </a:stretch>
        </p:blipFill>
        <p:spPr>
          <a:xfrm>
            <a:off x="7326351" y="3081453"/>
            <a:ext cx="356842" cy="415290"/>
          </a:xfrm>
          <a:prstGeom prst="rect">
            <a:avLst/>
          </a:prstGeom>
        </p:spPr>
      </p:pic>
      <p:pic>
        <p:nvPicPr>
          <p:cNvPr id="130" name="Picture 129">
            <a:extLst>
              <a:ext uri="{FF2B5EF4-FFF2-40B4-BE49-F238E27FC236}">
                <a16:creationId xmlns:a16="http://schemas.microsoft.com/office/drawing/2014/main" id="{79289110-7BDE-F748-BAE9-8E4C2020F270}"/>
              </a:ext>
            </a:extLst>
          </p:cNvPr>
          <p:cNvPicPr>
            <a:picLocks noChangeAspect="1"/>
          </p:cNvPicPr>
          <p:nvPr/>
        </p:nvPicPr>
        <p:blipFill>
          <a:blip r:embed="rId4"/>
          <a:stretch>
            <a:fillRect/>
          </a:stretch>
        </p:blipFill>
        <p:spPr>
          <a:xfrm>
            <a:off x="6900747" y="3081453"/>
            <a:ext cx="356842" cy="415290"/>
          </a:xfrm>
          <a:prstGeom prst="rect">
            <a:avLst/>
          </a:prstGeom>
        </p:spPr>
      </p:pic>
      <p:pic>
        <p:nvPicPr>
          <p:cNvPr id="131" name="Picture 130">
            <a:extLst>
              <a:ext uri="{FF2B5EF4-FFF2-40B4-BE49-F238E27FC236}">
                <a16:creationId xmlns:a16="http://schemas.microsoft.com/office/drawing/2014/main" id="{AACC4305-839F-7D4A-A357-1CBFA1B6A1D3}"/>
              </a:ext>
            </a:extLst>
          </p:cNvPr>
          <p:cNvPicPr>
            <a:picLocks noChangeAspect="1"/>
          </p:cNvPicPr>
          <p:nvPr/>
        </p:nvPicPr>
        <p:blipFill>
          <a:blip r:embed="rId5"/>
          <a:stretch>
            <a:fillRect/>
          </a:stretch>
        </p:blipFill>
        <p:spPr>
          <a:xfrm>
            <a:off x="7326351" y="2568498"/>
            <a:ext cx="356842" cy="415290"/>
          </a:xfrm>
          <a:prstGeom prst="rect">
            <a:avLst/>
          </a:prstGeom>
        </p:spPr>
      </p:pic>
      <p:sp>
        <p:nvSpPr>
          <p:cNvPr id="3" name="Content Placeholder 2"/>
          <p:cNvSpPr>
            <a:spLocks noGrp="1"/>
          </p:cNvSpPr>
          <p:nvPr>
            <p:ph sz="quarter" idx="14"/>
          </p:nvPr>
        </p:nvSpPr>
        <p:spPr>
          <a:xfrm>
            <a:off x="609600" y="1472184"/>
            <a:ext cx="10972800" cy="880724"/>
          </a:xfrm>
        </p:spPr>
        <p:txBody>
          <a:bodyPr>
            <a:normAutofit/>
          </a:bodyPr>
          <a:lstStyle/>
          <a:p>
            <a:pPr marL="0" indent="0">
              <a:buNone/>
            </a:pPr>
            <a:r>
              <a:rPr lang="en-US" sz="1800" dirty="0"/>
              <a:t>Samples with </a:t>
            </a:r>
            <a:r>
              <a:rPr lang="en-US" sz="1800" dirty="0">
                <a:solidFill>
                  <a:schemeClr val="accent2"/>
                </a:solidFill>
              </a:rPr>
              <a:t>low intra-class correlation </a:t>
            </a:r>
            <a:r>
              <a:rPr lang="en-US" sz="1800" dirty="0"/>
              <a:t>tend to have more similar clusters, and resemble the population as a whole more closely.</a:t>
            </a:r>
          </a:p>
        </p:txBody>
      </p:sp>
      <p:sp>
        <p:nvSpPr>
          <p:cNvPr id="2" name="Title 1"/>
          <p:cNvSpPr>
            <a:spLocks noGrp="1"/>
          </p:cNvSpPr>
          <p:nvPr>
            <p:ph type="title"/>
          </p:nvPr>
        </p:nvSpPr>
        <p:spPr/>
        <p:txBody>
          <a:bodyPr/>
          <a:lstStyle/>
          <a:p>
            <a:r>
              <a:rPr lang="en-US" dirty="0"/>
              <a:t>Intuition: How does the ICC affect power?</a:t>
            </a:r>
          </a:p>
        </p:txBody>
      </p:sp>
      <p:sp>
        <p:nvSpPr>
          <p:cNvPr id="8" name="Slide Number Placeholder 7"/>
          <p:cNvSpPr>
            <a:spLocks noGrp="1"/>
          </p:cNvSpPr>
          <p:nvPr>
            <p:ph type="sldNum" sz="quarter" idx="4"/>
          </p:nvPr>
        </p:nvSpPr>
        <p:spPr/>
        <p:txBody>
          <a:bodyPr/>
          <a:lstStyle/>
          <a:p>
            <a:fld id="{2ECB1696-1F23-9849-960D-916B9EF0C8D4}" type="slidenum">
              <a:rPr lang="en-US" smtClean="0"/>
              <a:pPr/>
              <a:t>72</a:t>
            </a:fld>
            <a:endParaRPr lang="en-US" dirty="0"/>
          </a:p>
        </p:txBody>
      </p:sp>
      <p:sp>
        <p:nvSpPr>
          <p:cNvPr id="50" name="Oval 49">
            <a:extLst>
              <a:ext uri="{FF2B5EF4-FFF2-40B4-BE49-F238E27FC236}">
                <a16:creationId xmlns:a16="http://schemas.microsoft.com/office/drawing/2014/main" id="{6B6704D9-5AE5-9548-B8C3-FD5F9FA2149C}"/>
              </a:ext>
            </a:extLst>
          </p:cNvPr>
          <p:cNvSpPr>
            <a:spLocks noChangeArrowheads="1"/>
          </p:cNvSpPr>
          <p:nvPr/>
        </p:nvSpPr>
        <p:spPr bwMode="auto">
          <a:xfrm>
            <a:off x="585345" y="2534615"/>
            <a:ext cx="3335867" cy="3431177"/>
          </a:xfrm>
          <a:prstGeom prst="ellipse">
            <a:avLst/>
          </a:prstGeom>
          <a:solidFill>
            <a:schemeClr val="tx2">
              <a:lumMod val="20000"/>
              <a:lumOff val="80000"/>
            </a:schemeClr>
          </a:solidFill>
          <a:ln w="25400">
            <a:noFill/>
            <a:round/>
            <a:headEnd/>
            <a:tailEnd/>
          </a:ln>
        </p:spPr>
        <p:txBody>
          <a:bodyPr wrap="none" anchor="ctr"/>
          <a:lstStyle/>
          <a:p>
            <a:endParaRPr lang="en-US">
              <a:solidFill>
                <a:srgbClr val="000000"/>
              </a:solidFill>
              <a:latin typeface="Calibri"/>
              <a:cs typeface="Arial" charset="0"/>
            </a:endParaRPr>
          </a:p>
        </p:txBody>
      </p:sp>
      <p:sp>
        <p:nvSpPr>
          <p:cNvPr id="52" name="TextBox 51">
            <a:extLst>
              <a:ext uri="{FF2B5EF4-FFF2-40B4-BE49-F238E27FC236}">
                <a16:creationId xmlns:a16="http://schemas.microsoft.com/office/drawing/2014/main" id="{7B2DE163-846E-A140-A680-E2860A184A23}"/>
              </a:ext>
            </a:extLst>
          </p:cNvPr>
          <p:cNvSpPr txBox="1"/>
          <p:nvPr/>
        </p:nvSpPr>
        <p:spPr>
          <a:xfrm>
            <a:off x="10054778" y="2841170"/>
            <a:ext cx="1641468" cy="369332"/>
          </a:xfrm>
          <a:prstGeom prst="rect">
            <a:avLst/>
          </a:prstGeom>
          <a:noFill/>
        </p:spPr>
        <p:txBody>
          <a:bodyPr wrap="square" rtlCol="0">
            <a:spAutoFit/>
          </a:bodyPr>
          <a:lstStyle/>
          <a:p>
            <a:pPr algn="ctr"/>
            <a:r>
              <a:rPr lang="en-US" dirty="0">
                <a:latin typeface="Fira Sans Condensed Black" panose="020B0A03050000020004" pitchFamily="34" charset="0"/>
              </a:rPr>
              <a:t>Comparison</a:t>
            </a:r>
          </a:p>
        </p:txBody>
      </p:sp>
      <p:sp>
        <p:nvSpPr>
          <p:cNvPr id="53" name="Oval 2">
            <a:extLst>
              <a:ext uri="{FF2B5EF4-FFF2-40B4-BE49-F238E27FC236}">
                <a16:creationId xmlns:a16="http://schemas.microsoft.com/office/drawing/2014/main" id="{A8F56C10-EA46-F540-9076-9F7A24037FC2}"/>
              </a:ext>
            </a:extLst>
          </p:cNvPr>
          <p:cNvSpPr>
            <a:spLocks noChangeArrowheads="1"/>
          </p:cNvSpPr>
          <p:nvPr/>
        </p:nvSpPr>
        <p:spPr bwMode="auto">
          <a:xfrm>
            <a:off x="6558004" y="4479173"/>
            <a:ext cx="1505492" cy="1508760"/>
          </a:xfrm>
          <a:prstGeom prst="ellipse">
            <a:avLst/>
          </a:prstGeom>
          <a:solidFill>
            <a:schemeClr val="tx2">
              <a:lumMod val="20000"/>
              <a:lumOff val="80000"/>
            </a:schemeClr>
          </a:solidFill>
          <a:ln w="25400">
            <a:noFill/>
            <a:round/>
            <a:headEnd/>
            <a:tailEnd/>
          </a:ln>
        </p:spPr>
        <p:txBody>
          <a:bodyPr wrap="none" anchor="ctr"/>
          <a:lstStyle/>
          <a:p>
            <a:endParaRPr lang="en-US">
              <a:solidFill>
                <a:srgbClr val="000000"/>
              </a:solidFill>
              <a:latin typeface="Calibri"/>
              <a:cs typeface="Arial" charset="0"/>
            </a:endParaRPr>
          </a:p>
        </p:txBody>
      </p:sp>
      <p:sp>
        <p:nvSpPr>
          <p:cNvPr id="54" name="TextBox 53">
            <a:extLst>
              <a:ext uri="{FF2B5EF4-FFF2-40B4-BE49-F238E27FC236}">
                <a16:creationId xmlns:a16="http://schemas.microsoft.com/office/drawing/2014/main" id="{D8F71821-D0E7-E94B-86D8-CB11337926AD}"/>
              </a:ext>
            </a:extLst>
          </p:cNvPr>
          <p:cNvSpPr txBox="1"/>
          <p:nvPr/>
        </p:nvSpPr>
        <p:spPr>
          <a:xfrm>
            <a:off x="10098321" y="5061994"/>
            <a:ext cx="1371576" cy="369332"/>
          </a:xfrm>
          <a:prstGeom prst="rect">
            <a:avLst/>
          </a:prstGeom>
          <a:noFill/>
        </p:spPr>
        <p:txBody>
          <a:bodyPr wrap="square" rtlCol="0">
            <a:spAutoFit/>
          </a:bodyPr>
          <a:lstStyle/>
          <a:p>
            <a:pPr algn="ctr"/>
            <a:r>
              <a:rPr lang="en-US" dirty="0">
                <a:latin typeface="Fira Sans Condensed Black" panose="020B0A03050000020004" pitchFamily="34" charset="0"/>
              </a:rPr>
              <a:t>Treatment</a:t>
            </a:r>
          </a:p>
        </p:txBody>
      </p:sp>
      <p:grpSp>
        <p:nvGrpSpPr>
          <p:cNvPr id="55" name="Group 54">
            <a:extLst>
              <a:ext uri="{FF2B5EF4-FFF2-40B4-BE49-F238E27FC236}">
                <a16:creationId xmlns:a16="http://schemas.microsoft.com/office/drawing/2014/main" id="{761288DC-482A-DF4D-A990-E43A1829E30E}"/>
              </a:ext>
            </a:extLst>
          </p:cNvPr>
          <p:cNvGrpSpPr/>
          <p:nvPr/>
        </p:nvGrpSpPr>
        <p:grpSpPr>
          <a:xfrm>
            <a:off x="4065628" y="3137684"/>
            <a:ext cx="2223660" cy="2154204"/>
            <a:chOff x="4110446" y="2936966"/>
            <a:chExt cx="2699786" cy="2154204"/>
          </a:xfrm>
        </p:grpSpPr>
        <p:sp>
          <p:nvSpPr>
            <p:cNvPr id="56" name="TextBox 55">
              <a:extLst>
                <a:ext uri="{FF2B5EF4-FFF2-40B4-BE49-F238E27FC236}">
                  <a16:creationId xmlns:a16="http://schemas.microsoft.com/office/drawing/2014/main" id="{AECA1AA9-F176-6441-AB57-B5726C1733DF}"/>
                </a:ext>
              </a:extLst>
            </p:cNvPr>
            <p:cNvSpPr txBox="1"/>
            <p:nvPr/>
          </p:nvSpPr>
          <p:spPr>
            <a:xfrm>
              <a:off x="4471864" y="3651517"/>
              <a:ext cx="2113128" cy="707886"/>
            </a:xfrm>
            <a:prstGeom prst="rect">
              <a:avLst/>
            </a:prstGeom>
            <a:noFill/>
          </p:spPr>
          <p:txBody>
            <a:bodyPr wrap="square" rtlCol="0">
              <a:spAutoFit/>
            </a:bodyPr>
            <a:lstStyle/>
            <a:p>
              <a:pPr algn="ctr"/>
              <a:r>
                <a:rPr lang="en-US" sz="2000" i="1" dirty="0">
                  <a:latin typeface="Fira Sans Condensed Black" panose="020B0A03050000020004" pitchFamily="34" charset="0"/>
                </a:rPr>
                <a:t>Random sampling</a:t>
              </a:r>
            </a:p>
          </p:txBody>
        </p:sp>
        <p:cxnSp>
          <p:nvCxnSpPr>
            <p:cNvPr id="57" name="Straight Arrow Connector 56">
              <a:extLst>
                <a:ext uri="{FF2B5EF4-FFF2-40B4-BE49-F238E27FC236}">
                  <a16:creationId xmlns:a16="http://schemas.microsoft.com/office/drawing/2014/main" id="{47F29196-86DC-674A-BD22-DF4CE06AC705}"/>
                </a:ext>
              </a:extLst>
            </p:cNvPr>
            <p:cNvCxnSpPr>
              <a:cxnSpLocks/>
            </p:cNvCxnSpPr>
            <p:nvPr/>
          </p:nvCxnSpPr>
          <p:spPr>
            <a:xfrm>
              <a:off x="4110446" y="5091170"/>
              <a:ext cx="2699786"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3813C1F5-AD2A-8445-9B45-F1BDDBCBFA8F}"/>
                </a:ext>
              </a:extLst>
            </p:cNvPr>
            <p:cNvCxnSpPr>
              <a:cxnSpLocks/>
            </p:cNvCxnSpPr>
            <p:nvPr/>
          </p:nvCxnSpPr>
          <p:spPr>
            <a:xfrm>
              <a:off x="4110446" y="2936966"/>
              <a:ext cx="2699786"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pic>
        <p:nvPicPr>
          <p:cNvPr id="59" name="Picture 58">
            <a:extLst>
              <a:ext uri="{FF2B5EF4-FFF2-40B4-BE49-F238E27FC236}">
                <a16:creationId xmlns:a16="http://schemas.microsoft.com/office/drawing/2014/main" id="{C8B5529D-D1D0-C744-BCDD-3DF44C7ACB32}"/>
              </a:ext>
            </a:extLst>
          </p:cNvPr>
          <p:cNvPicPr>
            <a:picLocks noChangeAspect="1"/>
          </p:cNvPicPr>
          <p:nvPr/>
        </p:nvPicPr>
        <p:blipFill>
          <a:blip r:embed="rId3"/>
          <a:stretch>
            <a:fillRect/>
          </a:stretch>
        </p:blipFill>
        <p:spPr>
          <a:xfrm>
            <a:off x="1151886" y="3059852"/>
            <a:ext cx="356842" cy="415290"/>
          </a:xfrm>
          <a:prstGeom prst="rect">
            <a:avLst/>
          </a:prstGeom>
        </p:spPr>
      </p:pic>
      <p:pic>
        <p:nvPicPr>
          <p:cNvPr id="60" name="Picture 59">
            <a:extLst>
              <a:ext uri="{FF2B5EF4-FFF2-40B4-BE49-F238E27FC236}">
                <a16:creationId xmlns:a16="http://schemas.microsoft.com/office/drawing/2014/main" id="{2ED0B9CD-4DB0-1647-B778-51080B7628C5}"/>
              </a:ext>
            </a:extLst>
          </p:cNvPr>
          <p:cNvPicPr>
            <a:picLocks noChangeAspect="1"/>
          </p:cNvPicPr>
          <p:nvPr/>
        </p:nvPicPr>
        <p:blipFill>
          <a:blip r:embed="rId5"/>
          <a:stretch>
            <a:fillRect/>
          </a:stretch>
        </p:blipFill>
        <p:spPr>
          <a:xfrm>
            <a:off x="1578606" y="2737635"/>
            <a:ext cx="356842" cy="415290"/>
          </a:xfrm>
          <a:prstGeom prst="rect">
            <a:avLst/>
          </a:prstGeom>
        </p:spPr>
      </p:pic>
      <p:pic>
        <p:nvPicPr>
          <p:cNvPr id="61" name="Picture 60">
            <a:extLst>
              <a:ext uri="{FF2B5EF4-FFF2-40B4-BE49-F238E27FC236}">
                <a16:creationId xmlns:a16="http://schemas.microsoft.com/office/drawing/2014/main" id="{F7C38D01-B736-1649-98F8-B20F21F6628B}"/>
              </a:ext>
            </a:extLst>
          </p:cNvPr>
          <p:cNvPicPr>
            <a:picLocks noChangeAspect="1"/>
          </p:cNvPicPr>
          <p:nvPr/>
        </p:nvPicPr>
        <p:blipFill>
          <a:blip r:embed="rId6"/>
          <a:stretch>
            <a:fillRect/>
          </a:stretch>
        </p:blipFill>
        <p:spPr>
          <a:xfrm>
            <a:off x="1221554" y="3652035"/>
            <a:ext cx="356842" cy="415290"/>
          </a:xfrm>
          <a:prstGeom prst="rect">
            <a:avLst/>
          </a:prstGeom>
        </p:spPr>
      </p:pic>
      <p:pic>
        <p:nvPicPr>
          <p:cNvPr id="63" name="Picture 62">
            <a:extLst>
              <a:ext uri="{FF2B5EF4-FFF2-40B4-BE49-F238E27FC236}">
                <a16:creationId xmlns:a16="http://schemas.microsoft.com/office/drawing/2014/main" id="{1DBCE3B4-BDA2-2545-BAA3-ED9ABBA091BC}"/>
              </a:ext>
            </a:extLst>
          </p:cNvPr>
          <p:cNvPicPr>
            <a:picLocks noChangeAspect="1"/>
          </p:cNvPicPr>
          <p:nvPr/>
        </p:nvPicPr>
        <p:blipFill>
          <a:blip r:embed="rId7"/>
          <a:stretch>
            <a:fillRect/>
          </a:stretch>
        </p:blipFill>
        <p:spPr>
          <a:xfrm>
            <a:off x="786126" y="3460447"/>
            <a:ext cx="356842" cy="415290"/>
          </a:xfrm>
          <a:prstGeom prst="rect">
            <a:avLst/>
          </a:prstGeom>
        </p:spPr>
      </p:pic>
      <p:pic>
        <p:nvPicPr>
          <p:cNvPr id="64" name="Picture 63">
            <a:extLst>
              <a:ext uri="{FF2B5EF4-FFF2-40B4-BE49-F238E27FC236}">
                <a16:creationId xmlns:a16="http://schemas.microsoft.com/office/drawing/2014/main" id="{B7D220ED-9AE5-B64F-B686-95706AC86C67}"/>
              </a:ext>
            </a:extLst>
          </p:cNvPr>
          <p:cNvPicPr>
            <a:picLocks noChangeAspect="1"/>
          </p:cNvPicPr>
          <p:nvPr/>
        </p:nvPicPr>
        <p:blipFill>
          <a:blip r:embed="rId4"/>
          <a:stretch>
            <a:fillRect/>
          </a:stretch>
        </p:blipFill>
        <p:spPr>
          <a:xfrm>
            <a:off x="1561189" y="3268858"/>
            <a:ext cx="356842" cy="415290"/>
          </a:xfrm>
          <a:prstGeom prst="rect">
            <a:avLst/>
          </a:prstGeom>
        </p:spPr>
      </p:pic>
      <p:pic>
        <p:nvPicPr>
          <p:cNvPr id="65" name="Picture 64">
            <a:extLst>
              <a:ext uri="{FF2B5EF4-FFF2-40B4-BE49-F238E27FC236}">
                <a16:creationId xmlns:a16="http://schemas.microsoft.com/office/drawing/2014/main" id="{6F8825AC-EFC2-2C43-9B91-C4741AA97E01}"/>
              </a:ext>
            </a:extLst>
          </p:cNvPr>
          <p:cNvPicPr>
            <a:picLocks noChangeAspect="1"/>
          </p:cNvPicPr>
          <p:nvPr/>
        </p:nvPicPr>
        <p:blipFill>
          <a:blip r:embed="rId5"/>
          <a:stretch>
            <a:fillRect/>
          </a:stretch>
        </p:blipFill>
        <p:spPr>
          <a:xfrm>
            <a:off x="1638114" y="3816953"/>
            <a:ext cx="356842" cy="415290"/>
          </a:xfrm>
          <a:prstGeom prst="rect">
            <a:avLst/>
          </a:prstGeom>
        </p:spPr>
      </p:pic>
      <p:pic>
        <p:nvPicPr>
          <p:cNvPr id="66" name="Picture 65">
            <a:extLst>
              <a:ext uri="{FF2B5EF4-FFF2-40B4-BE49-F238E27FC236}">
                <a16:creationId xmlns:a16="http://schemas.microsoft.com/office/drawing/2014/main" id="{C511FDB2-3368-DC49-83D9-F4AE8123AE73}"/>
              </a:ext>
            </a:extLst>
          </p:cNvPr>
          <p:cNvPicPr>
            <a:picLocks noChangeAspect="1"/>
          </p:cNvPicPr>
          <p:nvPr/>
        </p:nvPicPr>
        <p:blipFill>
          <a:blip r:embed="rId7"/>
          <a:stretch>
            <a:fillRect/>
          </a:stretch>
        </p:blipFill>
        <p:spPr>
          <a:xfrm>
            <a:off x="2021291" y="3401118"/>
            <a:ext cx="356842" cy="415290"/>
          </a:xfrm>
          <a:prstGeom prst="rect">
            <a:avLst/>
          </a:prstGeom>
        </p:spPr>
      </p:pic>
      <p:pic>
        <p:nvPicPr>
          <p:cNvPr id="67" name="Picture 66">
            <a:extLst>
              <a:ext uri="{FF2B5EF4-FFF2-40B4-BE49-F238E27FC236}">
                <a16:creationId xmlns:a16="http://schemas.microsoft.com/office/drawing/2014/main" id="{1C891F61-0392-844F-B00F-546C0EE44167}"/>
              </a:ext>
            </a:extLst>
          </p:cNvPr>
          <p:cNvPicPr>
            <a:picLocks noChangeAspect="1"/>
          </p:cNvPicPr>
          <p:nvPr/>
        </p:nvPicPr>
        <p:blipFill>
          <a:blip r:embed="rId3"/>
          <a:stretch>
            <a:fillRect/>
          </a:stretch>
        </p:blipFill>
        <p:spPr>
          <a:xfrm>
            <a:off x="2021291" y="4010718"/>
            <a:ext cx="356842" cy="415290"/>
          </a:xfrm>
          <a:prstGeom prst="rect">
            <a:avLst/>
          </a:prstGeom>
        </p:spPr>
      </p:pic>
      <p:pic>
        <p:nvPicPr>
          <p:cNvPr id="68" name="Picture 67">
            <a:extLst>
              <a:ext uri="{FF2B5EF4-FFF2-40B4-BE49-F238E27FC236}">
                <a16:creationId xmlns:a16="http://schemas.microsoft.com/office/drawing/2014/main" id="{A1584F7C-77F1-254D-9E78-F60DBC5C5B41}"/>
              </a:ext>
            </a:extLst>
          </p:cNvPr>
          <p:cNvPicPr>
            <a:picLocks noChangeAspect="1"/>
          </p:cNvPicPr>
          <p:nvPr/>
        </p:nvPicPr>
        <p:blipFill>
          <a:blip r:embed="rId6"/>
          <a:stretch>
            <a:fillRect/>
          </a:stretch>
        </p:blipFill>
        <p:spPr>
          <a:xfrm>
            <a:off x="2021291" y="2867718"/>
            <a:ext cx="356842" cy="415290"/>
          </a:xfrm>
          <a:prstGeom prst="rect">
            <a:avLst/>
          </a:prstGeom>
        </p:spPr>
      </p:pic>
      <p:pic>
        <p:nvPicPr>
          <p:cNvPr id="69" name="Picture 68">
            <a:extLst>
              <a:ext uri="{FF2B5EF4-FFF2-40B4-BE49-F238E27FC236}">
                <a16:creationId xmlns:a16="http://schemas.microsoft.com/office/drawing/2014/main" id="{8173CE89-67E7-3A45-B3F2-370976CB612F}"/>
              </a:ext>
            </a:extLst>
          </p:cNvPr>
          <p:cNvPicPr>
            <a:picLocks noChangeAspect="1"/>
          </p:cNvPicPr>
          <p:nvPr/>
        </p:nvPicPr>
        <p:blipFill>
          <a:blip r:embed="rId3"/>
          <a:stretch>
            <a:fillRect/>
          </a:stretch>
        </p:blipFill>
        <p:spPr>
          <a:xfrm>
            <a:off x="2432046" y="2728927"/>
            <a:ext cx="356842" cy="415290"/>
          </a:xfrm>
          <a:prstGeom prst="rect">
            <a:avLst/>
          </a:prstGeom>
        </p:spPr>
      </p:pic>
      <p:pic>
        <p:nvPicPr>
          <p:cNvPr id="70" name="Picture 69">
            <a:extLst>
              <a:ext uri="{FF2B5EF4-FFF2-40B4-BE49-F238E27FC236}">
                <a16:creationId xmlns:a16="http://schemas.microsoft.com/office/drawing/2014/main" id="{72D5BF26-CB83-3342-B4AD-100E1E0A3F2C}"/>
              </a:ext>
            </a:extLst>
          </p:cNvPr>
          <p:cNvPicPr>
            <a:picLocks noChangeAspect="1"/>
          </p:cNvPicPr>
          <p:nvPr/>
        </p:nvPicPr>
        <p:blipFill>
          <a:blip r:embed="rId4"/>
          <a:stretch>
            <a:fillRect/>
          </a:stretch>
        </p:blipFill>
        <p:spPr>
          <a:xfrm>
            <a:off x="2414629" y="3242732"/>
            <a:ext cx="356842" cy="415290"/>
          </a:xfrm>
          <a:prstGeom prst="rect">
            <a:avLst/>
          </a:prstGeom>
        </p:spPr>
      </p:pic>
      <p:pic>
        <p:nvPicPr>
          <p:cNvPr id="71" name="Picture 70">
            <a:extLst>
              <a:ext uri="{FF2B5EF4-FFF2-40B4-BE49-F238E27FC236}">
                <a16:creationId xmlns:a16="http://schemas.microsoft.com/office/drawing/2014/main" id="{000FAAE2-EBA1-E04C-AE1A-B383681459C5}"/>
              </a:ext>
            </a:extLst>
          </p:cNvPr>
          <p:cNvPicPr>
            <a:picLocks noChangeAspect="1"/>
          </p:cNvPicPr>
          <p:nvPr/>
        </p:nvPicPr>
        <p:blipFill>
          <a:blip r:embed="rId4"/>
          <a:stretch>
            <a:fillRect/>
          </a:stretch>
        </p:blipFill>
        <p:spPr>
          <a:xfrm>
            <a:off x="672915" y="4009087"/>
            <a:ext cx="356842" cy="415290"/>
          </a:xfrm>
          <a:prstGeom prst="rect">
            <a:avLst/>
          </a:prstGeom>
        </p:spPr>
      </p:pic>
      <p:pic>
        <p:nvPicPr>
          <p:cNvPr id="72" name="Picture 71">
            <a:extLst>
              <a:ext uri="{FF2B5EF4-FFF2-40B4-BE49-F238E27FC236}">
                <a16:creationId xmlns:a16="http://schemas.microsoft.com/office/drawing/2014/main" id="{76C2341C-B9C5-2F4D-BA6E-2BD34E072406}"/>
              </a:ext>
            </a:extLst>
          </p:cNvPr>
          <p:cNvPicPr>
            <a:picLocks noChangeAspect="1"/>
          </p:cNvPicPr>
          <p:nvPr/>
        </p:nvPicPr>
        <p:blipFill>
          <a:blip r:embed="rId3"/>
          <a:stretch>
            <a:fillRect/>
          </a:stretch>
        </p:blipFill>
        <p:spPr>
          <a:xfrm>
            <a:off x="1134468" y="4209384"/>
            <a:ext cx="356842" cy="415290"/>
          </a:xfrm>
          <a:prstGeom prst="rect">
            <a:avLst/>
          </a:prstGeom>
        </p:spPr>
      </p:pic>
      <p:pic>
        <p:nvPicPr>
          <p:cNvPr id="73" name="Picture 72">
            <a:extLst>
              <a:ext uri="{FF2B5EF4-FFF2-40B4-BE49-F238E27FC236}">
                <a16:creationId xmlns:a16="http://schemas.microsoft.com/office/drawing/2014/main" id="{BCB9B92E-9A4B-3C42-B718-394589B93754}"/>
              </a:ext>
            </a:extLst>
          </p:cNvPr>
          <p:cNvPicPr>
            <a:picLocks noChangeAspect="1"/>
          </p:cNvPicPr>
          <p:nvPr/>
        </p:nvPicPr>
        <p:blipFill>
          <a:blip r:embed="rId5"/>
          <a:stretch>
            <a:fillRect/>
          </a:stretch>
        </p:blipFill>
        <p:spPr>
          <a:xfrm>
            <a:off x="802092" y="4539764"/>
            <a:ext cx="356842" cy="415290"/>
          </a:xfrm>
          <a:prstGeom prst="rect">
            <a:avLst/>
          </a:prstGeom>
        </p:spPr>
      </p:pic>
      <p:pic>
        <p:nvPicPr>
          <p:cNvPr id="74" name="Picture 73">
            <a:extLst>
              <a:ext uri="{FF2B5EF4-FFF2-40B4-BE49-F238E27FC236}">
                <a16:creationId xmlns:a16="http://schemas.microsoft.com/office/drawing/2014/main" id="{20D318D2-8F70-E148-B532-33F120416FD5}"/>
              </a:ext>
            </a:extLst>
          </p:cNvPr>
          <p:cNvPicPr>
            <a:picLocks noChangeAspect="1"/>
          </p:cNvPicPr>
          <p:nvPr/>
        </p:nvPicPr>
        <p:blipFill>
          <a:blip r:embed="rId6"/>
          <a:stretch>
            <a:fillRect/>
          </a:stretch>
        </p:blipFill>
        <p:spPr>
          <a:xfrm>
            <a:off x="1578606" y="4357428"/>
            <a:ext cx="356842" cy="415290"/>
          </a:xfrm>
          <a:prstGeom prst="rect">
            <a:avLst/>
          </a:prstGeom>
        </p:spPr>
      </p:pic>
      <p:pic>
        <p:nvPicPr>
          <p:cNvPr id="75" name="Picture 74">
            <a:extLst>
              <a:ext uri="{FF2B5EF4-FFF2-40B4-BE49-F238E27FC236}">
                <a16:creationId xmlns:a16="http://schemas.microsoft.com/office/drawing/2014/main" id="{128F2B19-D72E-1C43-BD44-93ED77F8D817}"/>
              </a:ext>
            </a:extLst>
          </p:cNvPr>
          <p:cNvPicPr>
            <a:picLocks noChangeAspect="1"/>
          </p:cNvPicPr>
          <p:nvPr/>
        </p:nvPicPr>
        <p:blipFill>
          <a:blip r:embed="rId7"/>
          <a:stretch>
            <a:fillRect/>
          </a:stretch>
        </p:blipFill>
        <p:spPr>
          <a:xfrm>
            <a:off x="1193976" y="4838032"/>
            <a:ext cx="356842" cy="415290"/>
          </a:xfrm>
          <a:prstGeom prst="rect">
            <a:avLst/>
          </a:prstGeom>
        </p:spPr>
      </p:pic>
      <p:pic>
        <p:nvPicPr>
          <p:cNvPr id="76" name="Picture 75">
            <a:extLst>
              <a:ext uri="{FF2B5EF4-FFF2-40B4-BE49-F238E27FC236}">
                <a16:creationId xmlns:a16="http://schemas.microsoft.com/office/drawing/2014/main" id="{D90F0364-3998-D34E-9D52-1CD662BF14D8}"/>
              </a:ext>
            </a:extLst>
          </p:cNvPr>
          <p:cNvPicPr>
            <a:picLocks noChangeAspect="1"/>
          </p:cNvPicPr>
          <p:nvPr/>
        </p:nvPicPr>
        <p:blipFill>
          <a:blip r:embed="rId3"/>
          <a:stretch>
            <a:fillRect/>
          </a:stretch>
        </p:blipFill>
        <p:spPr>
          <a:xfrm>
            <a:off x="1848571" y="4853818"/>
            <a:ext cx="356842" cy="415290"/>
          </a:xfrm>
          <a:prstGeom prst="rect">
            <a:avLst/>
          </a:prstGeom>
        </p:spPr>
      </p:pic>
      <p:pic>
        <p:nvPicPr>
          <p:cNvPr id="81" name="Picture 80">
            <a:extLst>
              <a:ext uri="{FF2B5EF4-FFF2-40B4-BE49-F238E27FC236}">
                <a16:creationId xmlns:a16="http://schemas.microsoft.com/office/drawing/2014/main" id="{9EF51EC0-329E-9343-9F6D-96A487993A10}"/>
              </a:ext>
            </a:extLst>
          </p:cNvPr>
          <p:cNvPicPr>
            <a:picLocks noChangeAspect="1"/>
          </p:cNvPicPr>
          <p:nvPr/>
        </p:nvPicPr>
        <p:blipFill>
          <a:blip r:embed="rId4"/>
          <a:stretch>
            <a:fillRect/>
          </a:stretch>
        </p:blipFill>
        <p:spPr>
          <a:xfrm>
            <a:off x="1508937" y="5193452"/>
            <a:ext cx="356842" cy="415290"/>
          </a:xfrm>
          <a:prstGeom prst="rect">
            <a:avLst/>
          </a:prstGeom>
        </p:spPr>
      </p:pic>
      <p:pic>
        <p:nvPicPr>
          <p:cNvPr id="83" name="Picture 82">
            <a:extLst>
              <a:ext uri="{FF2B5EF4-FFF2-40B4-BE49-F238E27FC236}">
                <a16:creationId xmlns:a16="http://schemas.microsoft.com/office/drawing/2014/main" id="{3D01578C-309F-E84F-AD49-71CFFF34C55C}"/>
              </a:ext>
            </a:extLst>
          </p:cNvPr>
          <p:cNvPicPr>
            <a:picLocks noChangeAspect="1"/>
          </p:cNvPicPr>
          <p:nvPr/>
        </p:nvPicPr>
        <p:blipFill>
          <a:blip r:embed="rId5"/>
          <a:stretch>
            <a:fillRect/>
          </a:stretch>
        </p:blipFill>
        <p:spPr>
          <a:xfrm>
            <a:off x="2402291" y="3705918"/>
            <a:ext cx="356842" cy="415290"/>
          </a:xfrm>
          <a:prstGeom prst="rect">
            <a:avLst/>
          </a:prstGeom>
        </p:spPr>
      </p:pic>
      <p:pic>
        <p:nvPicPr>
          <p:cNvPr id="84" name="Picture 83">
            <a:extLst>
              <a:ext uri="{FF2B5EF4-FFF2-40B4-BE49-F238E27FC236}">
                <a16:creationId xmlns:a16="http://schemas.microsoft.com/office/drawing/2014/main" id="{25AC2C0B-B301-9C4C-B61E-5691DCDD0A1E}"/>
              </a:ext>
            </a:extLst>
          </p:cNvPr>
          <p:cNvPicPr>
            <a:picLocks noChangeAspect="1"/>
          </p:cNvPicPr>
          <p:nvPr/>
        </p:nvPicPr>
        <p:blipFill>
          <a:blip r:embed="rId6"/>
          <a:stretch>
            <a:fillRect/>
          </a:stretch>
        </p:blipFill>
        <p:spPr>
          <a:xfrm>
            <a:off x="2021291" y="5382318"/>
            <a:ext cx="356842" cy="415290"/>
          </a:xfrm>
          <a:prstGeom prst="rect">
            <a:avLst/>
          </a:prstGeom>
        </p:spPr>
      </p:pic>
      <p:pic>
        <p:nvPicPr>
          <p:cNvPr id="85" name="Picture 84">
            <a:extLst>
              <a:ext uri="{FF2B5EF4-FFF2-40B4-BE49-F238E27FC236}">
                <a16:creationId xmlns:a16="http://schemas.microsoft.com/office/drawing/2014/main" id="{9A7A8DFD-D7E5-6A40-8313-CD3F1E2F8264}"/>
              </a:ext>
            </a:extLst>
          </p:cNvPr>
          <p:cNvPicPr>
            <a:picLocks noChangeAspect="1"/>
          </p:cNvPicPr>
          <p:nvPr/>
        </p:nvPicPr>
        <p:blipFill>
          <a:blip r:embed="rId4"/>
          <a:stretch>
            <a:fillRect/>
          </a:stretch>
        </p:blipFill>
        <p:spPr>
          <a:xfrm>
            <a:off x="2537274" y="4289392"/>
            <a:ext cx="356842" cy="415290"/>
          </a:xfrm>
          <a:prstGeom prst="rect">
            <a:avLst/>
          </a:prstGeom>
        </p:spPr>
      </p:pic>
      <p:pic>
        <p:nvPicPr>
          <p:cNvPr id="86" name="Picture 85">
            <a:extLst>
              <a:ext uri="{FF2B5EF4-FFF2-40B4-BE49-F238E27FC236}">
                <a16:creationId xmlns:a16="http://schemas.microsoft.com/office/drawing/2014/main" id="{540D162A-7326-EB40-BA42-C3A4AC6A03FC}"/>
              </a:ext>
            </a:extLst>
          </p:cNvPr>
          <p:cNvPicPr>
            <a:picLocks noChangeAspect="1"/>
          </p:cNvPicPr>
          <p:nvPr/>
        </p:nvPicPr>
        <p:blipFill>
          <a:blip r:embed="rId5"/>
          <a:stretch>
            <a:fillRect/>
          </a:stretch>
        </p:blipFill>
        <p:spPr>
          <a:xfrm>
            <a:off x="2147565" y="4491866"/>
            <a:ext cx="356842" cy="415290"/>
          </a:xfrm>
          <a:prstGeom prst="rect">
            <a:avLst/>
          </a:prstGeom>
        </p:spPr>
      </p:pic>
      <p:pic>
        <p:nvPicPr>
          <p:cNvPr id="87" name="Picture 86">
            <a:extLst>
              <a:ext uri="{FF2B5EF4-FFF2-40B4-BE49-F238E27FC236}">
                <a16:creationId xmlns:a16="http://schemas.microsoft.com/office/drawing/2014/main" id="{814DEF57-FC5F-6B46-B246-CBD4C7E77E9A}"/>
              </a:ext>
            </a:extLst>
          </p:cNvPr>
          <p:cNvPicPr>
            <a:picLocks noChangeAspect="1"/>
          </p:cNvPicPr>
          <p:nvPr/>
        </p:nvPicPr>
        <p:blipFill>
          <a:blip r:embed="rId7"/>
          <a:stretch>
            <a:fillRect/>
          </a:stretch>
        </p:blipFill>
        <p:spPr>
          <a:xfrm>
            <a:off x="2376166" y="4999141"/>
            <a:ext cx="356842" cy="415290"/>
          </a:xfrm>
          <a:prstGeom prst="rect">
            <a:avLst/>
          </a:prstGeom>
        </p:spPr>
      </p:pic>
      <p:pic>
        <p:nvPicPr>
          <p:cNvPr id="89" name="Picture 88">
            <a:extLst>
              <a:ext uri="{FF2B5EF4-FFF2-40B4-BE49-F238E27FC236}">
                <a16:creationId xmlns:a16="http://schemas.microsoft.com/office/drawing/2014/main" id="{F3904297-0CE0-394E-8016-F3CA5F4FE99C}"/>
              </a:ext>
            </a:extLst>
          </p:cNvPr>
          <p:cNvPicPr>
            <a:picLocks noChangeAspect="1"/>
          </p:cNvPicPr>
          <p:nvPr/>
        </p:nvPicPr>
        <p:blipFill>
          <a:blip r:embed="rId3"/>
          <a:stretch>
            <a:fillRect/>
          </a:stretch>
        </p:blipFill>
        <p:spPr>
          <a:xfrm>
            <a:off x="2857315" y="4594192"/>
            <a:ext cx="356842" cy="415290"/>
          </a:xfrm>
          <a:prstGeom prst="rect">
            <a:avLst/>
          </a:prstGeom>
        </p:spPr>
      </p:pic>
      <p:pic>
        <p:nvPicPr>
          <p:cNvPr id="90" name="Picture 89">
            <a:extLst>
              <a:ext uri="{FF2B5EF4-FFF2-40B4-BE49-F238E27FC236}">
                <a16:creationId xmlns:a16="http://schemas.microsoft.com/office/drawing/2014/main" id="{74A5D931-124E-354C-992D-D89079E663A1}"/>
              </a:ext>
            </a:extLst>
          </p:cNvPr>
          <p:cNvPicPr>
            <a:picLocks noChangeAspect="1"/>
          </p:cNvPicPr>
          <p:nvPr/>
        </p:nvPicPr>
        <p:blipFill>
          <a:blip r:embed="rId6"/>
          <a:stretch>
            <a:fillRect/>
          </a:stretch>
        </p:blipFill>
        <p:spPr>
          <a:xfrm>
            <a:off x="2893600" y="3948125"/>
            <a:ext cx="356842" cy="415290"/>
          </a:xfrm>
          <a:prstGeom prst="rect">
            <a:avLst/>
          </a:prstGeom>
        </p:spPr>
      </p:pic>
      <p:pic>
        <p:nvPicPr>
          <p:cNvPr id="91" name="Picture 90">
            <a:extLst>
              <a:ext uri="{FF2B5EF4-FFF2-40B4-BE49-F238E27FC236}">
                <a16:creationId xmlns:a16="http://schemas.microsoft.com/office/drawing/2014/main" id="{8685595A-C776-9C45-BC49-624F106595E0}"/>
              </a:ext>
            </a:extLst>
          </p:cNvPr>
          <p:cNvPicPr>
            <a:picLocks noChangeAspect="1"/>
          </p:cNvPicPr>
          <p:nvPr/>
        </p:nvPicPr>
        <p:blipFill>
          <a:blip r:embed="rId5"/>
          <a:stretch>
            <a:fillRect/>
          </a:stretch>
        </p:blipFill>
        <p:spPr>
          <a:xfrm>
            <a:off x="3276778" y="4183257"/>
            <a:ext cx="356842" cy="415290"/>
          </a:xfrm>
          <a:prstGeom prst="rect">
            <a:avLst/>
          </a:prstGeom>
        </p:spPr>
      </p:pic>
      <p:pic>
        <p:nvPicPr>
          <p:cNvPr id="92" name="Picture 91">
            <a:extLst>
              <a:ext uri="{FF2B5EF4-FFF2-40B4-BE49-F238E27FC236}">
                <a16:creationId xmlns:a16="http://schemas.microsoft.com/office/drawing/2014/main" id="{5042FFF8-72B9-1D4E-890D-6F6D27A98C6B}"/>
              </a:ext>
            </a:extLst>
          </p:cNvPr>
          <p:cNvPicPr>
            <a:picLocks noChangeAspect="1"/>
          </p:cNvPicPr>
          <p:nvPr/>
        </p:nvPicPr>
        <p:blipFill>
          <a:blip r:embed="rId4"/>
          <a:stretch>
            <a:fillRect/>
          </a:stretch>
        </p:blipFill>
        <p:spPr>
          <a:xfrm>
            <a:off x="3285488" y="3652036"/>
            <a:ext cx="356842" cy="415290"/>
          </a:xfrm>
          <a:prstGeom prst="rect">
            <a:avLst/>
          </a:prstGeom>
        </p:spPr>
      </p:pic>
      <p:pic>
        <p:nvPicPr>
          <p:cNvPr id="93" name="Picture 92">
            <a:extLst>
              <a:ext uri="{FF2B5EF4-FFF2-40B4-BE49-F238E27FC236}">
                <a16:creationId xmlns:a16="http://schemas.microsoft.com/office/drawing/2014/main" id="{D50E6459-2D0C-9D43-AB71-BAD08F6BF084}"/>
              </a:ext>
            </a:extLst>
          </p:cNvPr>
          <p:cNvPicPr>
            <a:picLocks noChangeAspect="1"/>
          </p:cNvPicPr>
          <p:nvPr/>
        </p:nvPicPr>
        <p:blipFill>
          <a:blip r:embed="rId5"/>
          <a:stretch>
            <a:fillRect/>
          </a:stretch>
        </p:blipFill>
        <p:spPr>
          <a:xfrm>
            <a:off x="2765873" y="5179843"/>
            <a:ext cx="356842" cy="415290"/>
          </a:xfrm>
          <a:prstGeom prst="rect">
            <a:avLst/>
          </a:prstGeom>
        </p:spPr>
      </p:pic>
      <p:pic>
        <p:nvPicPr>
          <p:cNvPr id="95" name="Picture 94">
            <a:extLst>
              <a:ext uri="{FF2B5EF4-FFF2-40B4-BE49-F238E27FC236}">
                <a16:creationId xmlns:a16="http://schemas.microsoft.com/office/drawing/2014/main" id="{83F6F78C-FF68-4D4F-8B54-E67FCC9CB186}"/>
              </a:ext>
            </a:extLst>
          </p:cNvPr>
          <p:cNvPicPr>
            <a:picLocks noChangeAspect="1"/>
          </p:cNvPicPr>
          <p:nvPr/>
        </p:nvPicPr>
        <p:blipFill>
          <a:blip r:embed="rId3"/>
          <a:stretch>
            <a:fillRect/>
          </a:stretch>
        </p:blipFill>
        <p:spPr>
          <a:xfrm>
            <a:off x="2859491" y="3401118"/>
            <a:ext cx="356842" cy="415290"/>
          </a:xfrm>
          <a:prstGeom prst="rect">
            <a:avLst/>
          </a:prstGeom>
        </p:spPr>
      </p:pic>
      <p:pic>
        <p:nvPicPr>
          <p:cNvPr id="96" name="Picture 95">
            <a:extLst>
              <a:ext uri="{FF2B5EF4-FFF2-40B4-BE49-F238E27FC236}">
                <a16:creationId xmlns:a16="http://schemas.microsoft.com/office/drawing/2014/main" id="{A417D81A-45F0-1F4B-92AF-00FA188E6AD3}"/>
              </a:ext>
            </a:extLst>
          </p:cNvPr>
          <p:cNvPicPr>
            <a:picLocks noChangeAspect="1"/>
          </p:cNvPicPr>
          <p:nvPr/>
        </p:nvPicPr>
        <p:blipFill>
          <a:blip r:embed="rId7"/>
          <a:stretch>
            <a:fillRect/>
          </a:stretch>
        </p:blipFill>
        <p:spPr>
          <a:xfrm>
            <a:off x="2859491" y="2867718"/>
            <a:ext cx="356842" cy="415290"/>
          </a:xfrm>
          <a:prstGeom prst="rect">
            <a:avLst/>
          </a:prstGeom>
        </p:spPr>
      </p:pic>
      <p:pic>
        <p:nvPicPr>
          <p:cNvPr id="97" name="Picture 96">
            <a:extLst>
              <a:ext uri="{FF2B5EF4-FFF2-40B4-BE49-F238E27FC236}">
                <a16:creationId xmlns:a16="http://schemas.microsoft.com/office/drawing/2014/main" id="{87745A35-FAAC-C149-883E-2C8B9BF11AA4}"/>
              </a:ext>
            </a:extLst>
          </p:cNvPr>
          <p:cNvPicPr>
            <a:picLocks noChangeAspect="1"/>
          </p:cNvPicPr>
          <p:nvPr/>
        </p:nvPicPr>
        <p:blipFill>
          <a:blip r:embed="rId7"/>
          <a:stretch>
            <a:fillRect/>
          </a:stretch>
        </p:blipFill>
        <p:spPr>
          <a:xfrm>
            <a:off x="3164291" y="4772718"/>
            <a:ext cx="356842" cy="415290"/>
          </a:xfrm>
          <a:prstGeom prst="rect">
            <a:avLst/>
          </a:prstGeom>
        </p:spPr>
      </p:pic>
      <p:pic>
        <p:nvPicPr>
          <p:cNvPr id="98" name="Picture 97">
            <a:extLst>
              <a:ext uri="{FF2B5EF4-FFF2-40B4-BE49-F238E27FC236}">
                <a16:creationId xmlns:a16="http://schemas.microsoft.com/office/drawing/2014/main" id="{CDC62827-FA1E-7743-9D77-F494D3F69022}"/>
              </a:ext>
            </a:extLst>
          </p:cNvPr>
          <p:cNvPicPr>
            <a:picLocks noChangeAspect="1"/>
          </p:cNvPicPr>
          <p:nvPr/>
        </p:nvPicPr>
        <p:blipFill>
          <a:blip r:embed="rId6"/>
          <a:stretch>
            <a:fillRect/>
          </a:stretch>
        </p:blipFill>
        <p:spPr>
          <a:xfrm>
            <a:off x="3231782" y="3172518"/>
            <a:ext cx="356842" cy="415290"/>
          </a:xfrm>
          <a:prstGeom prst="rect">
            <a:avLst/>
          </a:prstGeom>
        </p:spPr>
      </p:pic>
      <p:sp>
        <p:nvSpPr>
          <p:cNvPr id="99" name="Oval 2">
            <a:extLst>
              <a:ext uri="{FF2B5EF4-FFF2-40B4-BE49-F238E27FC236}">
                <a16:creationId xmlns:a16="http://schemas.microsoft.com/office/drawing/2014/main" id="{D5990536-F349-5B4B-A42A-45A75CB3E732}"/>
              </a:ext>
            </a:extLst>
          </p:cNvPr>
          <p:cNvSpPr>
            <a:spLocks noChangeArrowheads="1"/>
          </p:cNvSpPr>
          <p:nvPr/>
        </p:nvSpPr>
        <p:spPr bwMode="auto">
          <a:xfrm>
            <a:off x="8326244" y="2334898"/>
            <a:ext cx="1505492" cy="1508760"/>
          </a:xfrm>
          <a:prstGeom prst="ellipse">
            <a:avLst/>
          </a:prstGeom>
          <a:solidFill>
            <a:schemeClr val="tx2">
              <a:lumMod val="20000"/>
              <a:lumOff val="80000"/>
            </a:schemeClr>
          </a:solidFill>
          <a:ln w="25400">
            <a:noFill/>
            <a:round/>
            <a:headEnd/>
            <a:tailEnd/>
          </a:ln>
        </p:spPr>
        <p:txBody>
          <a:bodyPr wrap="none" anchor="ctr"/>
          <a:lstStyle/>
          <a:p>
            <a:endParaRPr lang="en-US">
              <a:solidFill>
                <a:srgbClr val="000000"/>
              </a:solidFill>
              <a:latin typeface="Calibri"/>
              <a:cs typeface="Arial" charset="0"/>
            </a:endParaRPr>
          </a:p>
        </p:txBody>
      </p:sp>
      <p:sp>
        <p:nvSpPr>
          <p:cNvPr id="101" name="Oval 2">
            <a:extLst>
              <a:ext uri="{FF2B5EF4-FFF2-40B4-BE49-F238E27FC236}">
                <a16:creationId xmlns:a16="http://schemas.microsoft.com/office/drawing/2014/main" id="{AC4D38E4-45EF-B94D-B50B-C67D69E78D1C}"/>
              </a:ext>
            </a:extLst>
          </p:cNvPr>
          <p:cNvSpPr>
            <a:spLocks noChangeArrowheads="1"/>
          </p:cNvSpPr>
          <p:nvPr/>
        </p:nvSpPr>
        <p:spPr bwMode="auto">
          <a:xfrm>
            <a:off x="8344146" y="4479173"/>
            <a:ext cx="1505492" cy="1508760"/>
          </a:xfrm>
          <a:prstGeom prst="ellipse">
            <a:avLst/>
          </a:prstGeom>
          <a:solidFill>
            <a:schemeClr val="tx2">
              <a:lumMod val="20000"/>
              <a:lumOff val="80000"/>
            </a:schemeClr>
          </a:solidFill>
          <a:ln w="25400">
            <a:noFill/>
            <a:round/>
            <a:headEnd/>
            <a:tailEnd/>
          </a:ln>
        </p:spPr>
        <p:txBody>
          <a:bodyPr wrap="none" anchor="ctr"/>
          <a:lstStyle/>
          <a:p>
            <a:endParaRPr lang="en-US">
              <a:solidFill>
                <a:srgbClr val="000000"/>
              </a:solidFill>
              <a:latin typeface="Calibri"/>
              <a:cs typeface="Arial" charset="0"/>
            </a:endParaRPr>
          </a:p>
        </p:txBody>
      </p:sp>
      <p:pic>
        <p:nvPicPr>
          <p:cNvPr id="110" name="Picture 109">
            <a:extLst>
              <a:ext uri="{FF2B5EF4-FFF2-40B4-BE49-F238E27FC236}">
                <a16:creationId xmlns:a16="http://schemas.microsoft.com/office/drawing/2014/main" id="{AE41158F-DB1D-E140-9F83-CA9302AFB529}"/>
              </a:ext>
            </a:extLst>
          </p:cNvPr>
          <p:cNvPicPr>
            <a:picLocks noChangeAspect="1"/>
          </p:cNvPicPr>
          <p:nvPr/>
        </p:nvPicPr>
        <p:blipFill>
          <a:blip r:embed="rId6"/>
          <a:stretch>
            <a:fillRect/>
          </a:stretch>
        </p:blipFill>
        <p:spPr>
          <a:xfrm>
            <a:off x="6891453" y="2575929"/>
            <a:ext cx="356842" cy="415290"/>
          </a:xfrm>
          <a:prstGeom prst="rect">
            <a:avLst/>
          </a:prstGeom>
        </p:spPr>
      </p:pic>
      <p:pic>
        <p:nvPicPr>
          <p:cNvPr id="132" name="Picture 131">
            <a:extLst>
              <a:ext uri="{FF2B5EF4-FFF2-40B4-BE49-F238E27FC236}">
                <a16:creationId xmlns:a16="http://schemas.microsoft.com/office/drawing/2014/main" id="{8EBCBA89-F817-B44A-8476-BF1D2F290D27}"/>
              </a:ext>
            </a:extLst>
          </p:cNvPr>
          <p:cNvPicPr>
            <a:picLocks noChangeAspect="1"/>
          </p:cNvPicPr>
          <p:nvPr/>
        </p:nvPicPr>
        <p:blipFill>
          <a:blip r:embed="rId3"/>
          <a:stretch>
            <a:fillRect/>
          </a:stretch>
        </p:blipFill>
        <p:spPr>
          <a:xfrm>
            <a:off x="9130992" y="3081453"/>
            <a:ext cx="356842" cy="415290"/>
          </a:xfrm>
          <a:prstGeom prst="rect">
            <a:avLst/>
          </a:prstGeom>
        </p:spPr>
      </p:pic>
      <p:pic>
        <p:nvPicPr>
          <p:cNvPr id="133" name="Picture 132">
            <a:extLst>
              <a:ext uri="{FF2B5EF4-FFF2-40B4-BE49-F238E27FC236}">
                <a16:creationId xmlns:a16="http://schemas.microsoft.com/office/drawing/2014/main" id="{E0857457-59DC-B647-99D1-3B7089DC9681}"/>
              </a:ext>
            </a:extLst>
          </p:cNvPr>
          <p:cNvPicPr>
            <a:picLocks noChangeAspect="1"/>
          </p:cNvPicPr>
          <p:nvPr/>
        </p:nvPicPr>
        <p:blipFill>
          <a:blip r:embed="rId4"/>
          <a:stretch>
            <a:fillRect/>
          </a:stretch>
        </p:blipFill>
        <p:spPr>
          <a:xfrm>
            <a:off x="8705388" y="3081453"/>
            <a:ext cx="356842" cy="415290"/>
          </a:xfrm>
          <a:prstGeom prst="rect">
            <a:avLst/>
          </a:prstGeom>
        </p:spPr>
      </p:pic>
      <p:pic>
        <p:nvPicPr>
          <p:cNvPr id="134" name="Picture 133">
            <a:extLst>
              <a:ext uri="{FF2B5EF4-FFF2-40B4-BE49-F238E27FC236}">
                <a16:creationId xmlns:a16="http://schemas.microsoft.com/office/drawing/2014/main" id="{5F86D596-47EC-6447-9DF3-41A1B979AE86}"/>
              </a:ext>
            </a:extLst>
          </p:cNvPr>
          <p:cNvPicPr>
            <a:picLocks noChangeAspect="1"/>
          </p:cNvPicPr>
          <p:nvPr/>
        </p:nvPicPr>
        <p:blipFill>
          <a:blip r:embed="rId5"/>
          <a:stretch>
            <a:fillRect/>
          </a:stretch>
        </p:blipFill>
        <p:spPr>
          <a:xfrm>
            <a:off x="9130992" y="2568498"/>
            <a:ext cx="356842" cy="415290"/>
          </a:xfrm>
          <a:prstGeom prst="rect">
            <a:avLst/>
          </a:prstGeom>
        </p:spPr>
      </p:pic>
      <p:pic>
        <p:nvPicPr>
          <p:cNvPr id="135" name="Picture 134">
            <a:extLst>
              <a:ext uri="{FF2B5EF4-FFF2-40B4-BE49-F238E27FC236}">
                <a16:creationId xmlns:a16="http://schemas.microsoft.com/office/drawing/2014/main" id="{831E2ED4-F135-1F44-8902-4AF7019F898C}"/>
              </a:ext>
            </a:extLst>
          </p:cNvPr>
          <p:cNvPicPr>
            <a:picLocks noChangeAspect="1"/>
          </p:cNvPicPr>
          <p:nvPr/>
        </p:nvPicPr>
        <p:blipFill>
          <a:blip r:embed="rId6"/>
          <a:stretch>
            <a:fillRect/>
          </a:stretch>
        </p:blipFill>
        <p:spPr>
          <a:xfrm>
            <a:off x="8696094" y="2575929"/>
            <a:ext cx="356842" cy="415290"/>
          </a:xfrm>
          <a:prstGeom prst="rect">
            <a:avLst/>
          </a:prstGeom>
        </p:spPr>
      </p:pic>
      <p:pic>
        <p:nvPicPr>
          <p:cNvPr id="142" name="Picture 141">
            <a:extLst>
              <a:ext uri="{FF2B5EF4-FFF2-40B4-BE49-F238E27FC236}">
                <a16:creationId xmlns:a16="http://schemas.microsoft.com/office/drawing/2014/main" id="{0E15E7A6-AF28-9E4E-8489-C613CDC1D190}"/>
              </a:ext>
            </a:extLst>
          </p:cNvPr>
          <p:cNvPicPr>
            <a:picLocks noChangeAspect="1"/>
          </p:cNvPicPr>
          <p:nvPr/>
        </p:nvPicPr>
        <p:blipFill>
          <a:blip r:embed="rId3"/>
          <a:stretch>
            <a:fillRect/>
          </a:stretch>
        </p:blipFill>
        <p:spPr>
          <a:xfrm>
            <a:off x="7337502" y="5263377"/>
            <a:ext cx="356842" cy="415290"/>
          </a:xfrm>
          <a:prstGeom prst="rect">
            <a:avLst/>
          </a:prstGeom>
        </p:spPr>
      </p:pic>
      <p:pic>
        <p:nvPicPr>
          <p:cNvPr id="143" name="Picture 142">
            <a:extLst>
              <a:ext uri="{FF2B5EF4-FFF2-40B4-BE49-F238E27FC236}">
                <a16:creationId xmlns:a16="http://schemas.microsoft.com/office/drawing/2014/main" id="{6FE1CCF2-C3A3-6246-9661-3ADF6D5D8972}"/>
              </a:ext>
            </a:extLst>
          </p:cNvPr>
          <p:cNvPicPr>
            <a:picLocks noChangeAspect="1"/>
          </p:cNvPicPr>
          <p:nvPr/>
        </p:nvPicPr>
        <p:blipFill>
          <a:blip r:embed="rId4"/>
          <a:stretch>
            <a:fillRect/>
          </a:stretch>
        </p:blipFill>
        <p:spPr>
          <a:xfrm>
            <a:off x="6911898" y="5263377"/>
            <a:ext cx="356842" cy="415290"/>
          </a:xfrm>
          <a:prstGeom prst="rect">
            <a:avLst/>
          </a:prstGeom>
        </p:spPr>
      </p:pic>
      <p:pic>
        <p:nvPicPr>
          <p:cNvPr id="144" name="Picture 143">
            <a:extLst>
              <a:ext uri="{FF2B5EF4-FFF2-40B4-BE49-F238E27FC236}">
                <a16:creationId xmlns:a16="http://schemas.microsoft.com/office/drawing/2014/main" id="{8E9E098A-CC53-4C49-9BB1-A080FB26FE92}"/>
              </a:ext>
            </a:extLst>
          </p:cNvPr>
          <p:cNvPicPr>
            <a:picLocks noChangeAspect="1"/>
          </p:cNvPicPr>
          <p:nvPr/>
        </p:nvPicPr>
        <p:blipFill>
          <a:blip r:embed="rId5"/>
          <a:stretch>
            <a:fillRect/>
          </a:stretch>
        </p:blipFill>
        <p:spPr>
          <a:xfrm>
            <a:off x="7337502" y="4750422"/>
            <a:ext cx="356842" cy="415290"/>
          </a:xfrm>
          <a:prstGeom prst="rect">
            <a:avLst/>
          </a:prstGeom>
        </p:spPr>
      </p:pic>
      <p:pic>
        <p:nvPicPr>
          <p:cNvPr id="145" name="Picture 144">
            <a:extLst>
              <a:ext uri="{FF2B5EF4-FFF2-40B4-BE49-F238E27FC236}">
                <a16:creationId xmlns:a16="http://schemas.microsoft.com/office/drawing/2014/main" id="{10567085-E6D7-3245-8917-9DBD4E79A43A}"/>
              </a:ext>
            </a:extLst>
          </p:cNvPr>
          <p:cNvPicPr>
            <a:picLocks noChangeAspect="1"/>
          </p:cNvPicPr>
          <p:nvPr/>
        </p:nvPicPr>
        <p:blipFill>
          <a:blip r:embed="rId6"/>
          <a:stretch>
            <a:fillRect/>
          </a:stretch>
        </p:blipFill>
        <p:spPr>
          <a:xfrm>
            <a:off x="6902604" y="4757853"/>
            <a:ext cx="356842" cy="415290"/>
          </a:xfrm>
          <a:prstGeom prst="rect">
            <a:avLst/>
          </a:prstGeom>
        </p:spPr>
      </p:pic>
      <p:pic>
        <p:nvPicPr>
          <p:cNvPr id="146" name="Picture 145">
            <a:extLst>
              <a:ext uri="{FF2B5EF4-FFF2-40B4-BE49-F238E27FC236}">
                <a16:creationId xmlns:a16="http://schemas.microsoft.com/office/drawing/2014/main" id="{C694A551-B4A3-7A4D-9290-7E4FFA4A3EAE}"/>
              </a:ext>
            </a:extLst>
          </p:cNvPr>
          <p:cNvPicPr>
            <a:picLocks noChangeAspect="1"/>
          </p:cNvPicPr>
          <p:nvPr/>
        </p:nvPicPr>
        <p:blipFill>
          <a:blip r:embed="rId3"/>
          <a:stretch>
            <a:fillRect/>
          </a:stretch>
        </p:blipFill>
        <p:spPr>
          <a:xfrm>
            <a:off x="9142143" y="5263377"/>
            <a:ext cx="356842" cy="415290"/>
          </a:xfrm>
          <a:prstGeom prst="rect">
            <a:avLst/>
          </a:prstGeom>
        </p:spPr>
      </p:pic>
      <p:pic>
        <p:nvPicPr>
          <p:cNvPr id="163" name="Picture 162">
            <a:extLst>
              <a:ext uri="{FF2B5EF4-FFF2-40B4-BE49-F238E27FC236}">
                <a16:creationId xmlns:a16="http://schemas.microsoft.com/office/drawing/2014/main" id="{007D7F46-0927-3F44-9657-5EE605DC8BC8}"/>
              </a:ext>
            </a:extLst>
          </p:cNvPr>
          <p:cNvPicPr>
            <a:picLocks noChangeAspect="1"/>
          </p:cNvPicPr>
          <p:nvPr/>
        </p:nvPicPr>
        <p:blipFill>
          <a:blip r:embed="rId4"/>
          <a:stretch>
            <a:fillRect/>
          </a:stretch>
        </p:blipFill>
        <p:spPr>
          <a:xfrm>
            <a:off x="8716539" y="5263377"/>
            <a:ext cx="356842" cy="415290"/>
          </a:xfrm>
          <a:prstGeom prst="rect">
            <a:avLst/>
          </a:prstGeom>
        </p:spPr>
      </p:pic>
      <p:pic>
        <p:nvPicPr>
          <p:cNvPr id="164" name="Picture 163">
            <a:extLst>
              <a:ext uri="{FF2B5EF4-FFF2-40B4-BE49-F238E27FC236}">
                <a16:creationId xmlns:a16="http://schemas.microsoft.com/office/drawing/2014/main" id="{3906D63F-97D6-634A-AF95-E7CF4AEC5E2D}"/>
              </a:ext>
            </a:extLst>
          </p:cNvPr>
          <p:cNvPicPr>
            <a:picLocks noChangeAspect="1"/>
          </p:cNvPicPr>
          <p:nvPr/>
        </p:nvPicPr>
        <p:blipFill>
          <a:blip r:embed="rId5"/>
          <a:stretch>
            <a:fillRect/>
          </a:stretch>
        </p:blipFill>
        <p:spPr>
          <a:xfrm>
            <a:off x="9142143" y="4750422"/>
            <a:ext cx="356842" cy="415290"/>
          </a:xfrm>
          <a:prstGeom prst="rect">
            <a:avLst/>
          </a:prstGeom>
        </p:spPr>
      </p:pic>
      <p:pic>
        <p:nvPicPr>
          <p:cNvPr id="165" name="Picture 164">
            <a:extLst>
              <a:ext uri="{FF2B5EF4-FFF2-40B4-BE49-F238E27FC236}">
                <a16:creationId xmlns:a16="http://schemas.microsoft.com/office/drawing/2014/main" id="{B416AAA9-9276-F747-9238-898508F4C5BB}"/>
              </a:ext>
            </a:extLst>
          </p:cNvPr>
          <p:cNvPicPr>
            <a:picLocks noChangeAspect="1"/>
          </p:cNvPicPr>
          <p:nvPr/>
        </p:nvPicPr>
        <p:blipFill>
          <a:blip r:embed="rId6"/>
          <a:stretch>
            <a:fillRect/>
          </a:stretch>
        </p:blipFill>
        <p:spPr>
          <a:xfrm>
            <a:off x="8707245" y="4757853"/>
            <a:ext cx="356842" cy="415290"/>
          </a:xfrm>
          <a:prstGeom prst="rect">
            <a:avLst/>
          </a:prstGeom>
        </p:spPr>
      </p:pic>
    </p:spTree>
    <p:extLst>
      <p:ext uri="{BB962C8B-B14F-4D97-AF65-F5344CB8AC3E}">
        <p14:creationId xmlns:p14="http://schemas.microsoft.com/office/powerpoint/2010/main" val="39672578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3EA89C-2ADB-AFFC-A22C-C02E6EB3E362}"/>
              </a:ext>
            </a:extLst>
          </p:cNvPr>
          <p:cNvPicPr>
            <a:picLocks noChangeAspect="1"/>
          </p:cNvPicPr>
          <p:nvPr/>
        </p:nvPicPr>
        <p:blipFill>
          <a:blip r:embed="rId3"/>
          <a:stretch>
            <a:fillRect/>
          </a:stretch>
        </p:blipFill>
        <p:spPr>
          <a:xfrm>
            <a:off x="1263254" y="2274815"/>
            <a:ext cx="10149575" cy="1642741"/>
          </a:xfrm>
          <a:prstGeom prst="rect">
            <a:avLst/>
          </a:prstGeom>
        </p:spPr>
      </p:pic>
      <p:sp>
        <p:nvSpPr>
          <p:cNvPr id="2" name="Title 1">
            <a:extLst>
              <a:ext uri="{FF2B5EF4-FFF2-40B4-BE49-F238E27FC236}">
                <a16:creationId xmlns:a16="http://schemas.microsoft.com/office/drawing/2014/main" id="{1DA65EE0-5ABA-CD4E-AF8B-89F02E0C1A91}"/>
              </a:ext>
            </a:extLst>
          </p:cNvPr>
          <p:cNvSpPr>
            <a:spLocks noGrp="1"/>
          </p:cNvSpPr>
          <p:nvPr>
            <p:ph type="title"/>
          </p:nvPr>
        </p:nvSpPr>
        <p:spPr/>
        <p:txBody>
          <a:bodyPr/>
          <a:lstStyle/>
          <a:p>
            <a:r>
              <a:rPr lang="en-US" dirty="0"/>
              <a:t>Minimal Detectable Effect size (MDE)</a:t>
            </a:r>
          </a:p>
        </p:txBody>
      </p:sp>
      <p:sp>
        <p:nvSpPr>
          <p:cNvPr id="5" name="Slide Number Placeholder 4">
            <a:extLst>
              <a:ext uri="{FF2B5EF4-FFF2-40B4-BE49-F238E27FC236}">
                <a16:creationId xmlns:a16="http://schemas.microsoft.com/office/drawing/2014/main" id="{A2A1AA93-8867-7F4B-A23A-ACCDF85242B9}"/>
              </a:ext>
            </a:extLst>
          </p:cNvPr>
          <p:cNvSpPr>
            <a:spLocks noGrp="1"/>
          </p:cNvSpPr>
          <p:nvPr>
            <p:ph type="sldNum" sz="quarter" idx="4"/>
          </p:nvPr>
        </p:nvSpPr>
        <p:spPr/>
        <p:txBody>
          <a:bodyPr/>
          <a:lstStyle/>
          <a:p>
            <a:fld id="{2ECB1696-1F23-9849-960D-916B9EF0C8D4}" type="slidenum">
              <a:rPr lang="en-US" smtClean="0"/>
              <a:pPr/>
              <a:t>73</a:t>
            </a:fld>
            <a:endParaRPr lang="en-US" dirty="0"/>
          </a:p>
        </p:txBody>
      </p:sp>
      <p:sp>
        <p:nvSpPr>
          <p:cNvPr id="7" name="TextBox 6">
            <a:extLst>
              <a:ext uri="{FF2B5EF4-FFF2-40B4-BE49-F238E27FC236}">
                <a16:creationId xmlns:a16="http://schemas.microsoft.com/office/drawing/2014/main" id="{2FB85514-6EC9-F54B-BC04-398049D6835B}"/>
              </a:ext>
            </a:extLst>
          </p:cNvPr>
          <p:cNvSpPr txBox="1"/>
          <p:nvPr/>
        </p:nvSpPr>
        <p:spPr>
          <a:xfrm>
            <a:off x="639873" y="3712999"/>
            <a:ext cx="2953053" cy="400110"/>
          </a:xfrm>
          <a:prstGeom prst="rect">
            <a:avLst/>
          </a:prstGeom>
          <a:noFill/>
        </p:spPr>
        <p:txBody>
          <a:bodyPr wrap="none" rtlCol="0">
            <a:spAutoFit/>
          </a:bodyPr>
          <a:lstStyle/>
          <a:p>
            <a:r>
              <a:rPr lang="en-US" sz="2000" dirty="0">
                <a:latin typeface="Fira Sans Condensed Black" panose="020B0A03050000020004" pitchFamily="34" charset="0"/>
              </a:rPr>
              <a:t>Minimal detectable effect</a:t>
            </a:r>
          </a:p>
        </p:txBody>
      </p:sp>
      <p:sp>
        <p:nvSpPr>
          <p:cNvPr id="8" name="TextBox 7">
            <a:extLst>
              <a:ext uri="{FF2B5EF4-FFF2-40B4-BE49-F238E27FC236}">
                <a16:creationId xmlns:a16="http://schemas.microsoft.com/office/drawing/2014/main" id="{82CA89CA-5F6D-BF4B-8B6A-398A91FFF67B}"/>
              </a:ext>
            </a:extLst>
          </p:cNvPr>
          <p:cNvSpPr txBox="1"/>
          <p:nvPr/>
        </p:nvSpPr>
        <p:spPr>
          <a:xfrm>
            <a:off x="6148999" y="1753043"/>
            <a:ext cx="1117614" cy="400110"/>
          </a:xfrm>
          <a:prstGeom prst="rect">
            <a:avLst/>
          </a:prstGeom>
          <a:noFill/>
        </p:spPr>
        <p:txBody>
          <a:bodyPr wrap="none" rtlCol="0">
            <a:spAutoFit/>
          </a:bodyPr>
          <a:lstStyle/>
          <a:p>
            <a:r>
              <a:rPr lang="en-US" sz="2000" dirty="0">
                <a:latin typeface="Fira Sans Condensed Black" panose="020B0A03050000020004" pitchFamily="34" charset="0"/>
              </a:rPr>
              <a:t>Variance</a:t>
            </a:r>
          </a:p>
        </p:txBody>
      </p:sp>
      <p:sp>
        <p:nvSpPr>
          <p:cNvPr id="9" name="TextBox 8">
            <a:extLst>
              <a:ext uri="{FF2B5EF4-FFF2-40B4-BE49-F238E27FC236}">
                <a16:creationId xmlns:a16="http://schemas.microsoft.com/office/drawing/2014/main" id="{D9B8A772-7829-B84F-A29B-89AEFA4434A2}"/>
              </a:ext>
            </a:extLst>
          </p:cNvPr>
          <p:cNvSpPr txBox="1"/>
          <p:nvPr/>
        </p:nvSpPr>
        <p:spPr>
          <a:xfrm>
            <a:off x="5394038" y="3863889"/>
            <a:ext cx="3488267" cy="400110"/>
          </a:xfrm>
          <a:prstGeom prst="rect">
            <a:avLst/>
          </a:prstGeom>
          <a:noFill/>
        </p:spPr>
        <p:txBody>
          <a:bodyPr wrap="square" rtlCol="0">
            <a:spAutoFit/>
          </a:bodyPr>
          <a:lstStyle/>
          <a:p>
            <a:pPr algn="ctr"/>
            <a:r>
              <a:rPr lang="en-US" sz="2000" dirty="0">
                <a:latin typeface="Fira Sans Condensed Black" panose="020B0A03050000020004" pitchFamily="34" charset="0"/>
              </a:rPr>
              <a:t>Sample Size</a:t>
            </a:r>
          </a:p>
        </p:txBody>
      </p:sp>
      <p:sp>
        <p:nvSpPr>
          <p:cNvPr id="10" name="TextBox 9">
            <a:extLst>
              <a:ext uri="{FF2B5EF4-FFF2-40B4-BE49-F238E27FC236}">
                <a16:creationId xmlns:a16="http://schemas.microsoft.com/office/drawing/2014/main" id="{DE32295C-80B1-0147-9BD9-1BA6F2EE5588}"/>
              </a:ext>
            </a:extLst>
          </p:cNvPr>
          <p:cNvSpPr txBox="1"/>
          <p:nvPr/>
        </p:nvSpPr>
        <p:spPr>
          <a:xfrm>
            <a:off x="1136074" y="1460794"/>
            <a:ext cx="4184071" cy="707886"/>
          </a:xfrm>
          <a:prstGeom prst="rect">
            <a:avLst/>
          </a:prstGeom>
          <a:noFill/>
        </p:spPr>
        <p:txBody>
          <a:bodyPr wrap="square" rtlCol="0">
            <a:spAutoFit/>
          </a:bodyPr>
          <a:lstStyle/>
          <a:p>
            <a:r>
              <a:rPr lang="en-US" sz="2000" dirty="0">
                <a:latin typeface="Fira Sans Condensed Black" panose="020B0A03050000020004" pitchFamily="34" charset="0"/>
              </a:rPr>
              <a:t>Critical values from Student </a:t>
            </a:r>
            <a:r>
              <a:rPr lang="en-US" sz="2000" i="1" dirty="0">
                <a:latin typeface="Fira Sans Condensed Black" panose="020B0A03050000020004" pitchFamily="34" charset="0"/>
              </a:rPr>
              <a:t>t </a:t>
            </a:r>
            <a:r>
              <a:rPr lang="en-US" sz="2000" dirty="0">
                <a:latin typeface="Fira Sans Condensed Black" panose="020B0A03050000020004" pitchFamily="34" charset="0"/>
              </a:rPr>
              <a:t>for power </a:t>
            </a:r>
            <a:r>
              <a:rPr lang="el-GR" sz="2000" dirty="0">
                <a:latin typeface="Fira Sans Condensed Black" panose="020B0A03050000020004" pitchFamily="34" charset="0"/>
              </a:rPr>
              <a:t>κ </a:t>
            </a:r>
            <a:r>
              <a:rPr lang="en-US" sz="2000" dirty="0">
                <a:latin typeface="Fira Sans Condensed Black" panose="020B0A03050000020004" pitchFamily="34" charset="0"/>
              </a:rPr>
              <a:t>and significance level </a:t>
            </a:r>
            <a:r>
              <a:rPr lang="el-GR" sz="2000" i="1" dirty="0">
                <a:latin typeface="Fira Sans Condensed Black" panose="020B0A03050000020004" pitchFamily="34" charset="0"/>
              </a:rPr>
              <a:t>α</a:t>
            </a:r>
            <a:endParaRPr lang="en-US" sz="2000" i="1" dirty="0">
              <a:latin typeface="Fira Sans Condensed Black" panose="020B0A03050000020004" pitchFamily="34" charset="0"/>
            </a:endParaRPr>
          </a:p>
        </p:txBody>
      </p:sp>
      <p:cxnSp>
        <p:nvCxnSpPr>
          <p:cNvPr id="11" name="Straight Arrow Connector 10">
            <a:extLst>
              <a:ext uri="{FF2B5EF4-FFF2-40B4-BE49-F238E27FC236}">
                <a16:creationId xmlns:a16="http://schemas.microsoft.com/office/drawing/2014/main" id="{6D4759A2-C8D6-0848-BD1B-9A6B8751740A}"/>
              </a:ext>
            </a:extLst>
          </p:cNvPr>
          <p:cNvCxnSpPr>
            <a:cxnSpLocks/>
          </p:cNvCxnSpPr>
          <p:nvPr/>
        </p:nvCxnSpPr>
        <p:spPr>
          <a:xfrm flipV="1">
            <a:off x="1859729" y="3253046"/>
            <a:ext cx="249266" cy="459953"/>
          </a:xfrm>
          <a:prstGeom prst="straightConnector1">
            <a:avLst/>
          </a:prstGeom>
          <a:ln w="15875">
            <a:solidFill>
              <a:schemeClr val="accent2"/>
            </a:solidFill>
            <a:tailEnd type="arrow"/>
          </a:ln>
          <a:effectLst/>
        </p:spPr>
        <p:style>
          <a:lnRef idx="1">
            <a:schemeClr val="accent3"/>
          </a:lnRef>
          <a:fillRef idx="0">
            <a:schemeClr val="accent3"/>
          </a:fillRef>
          <a:effectRef idx="0">
            <a:schemeClr val="accent3"/>
          </a:effectRef>
          <a:fontRef idx="minor">
            <a:schemeClr val="tx1"/>
          </a:fontRef>
        </p:style>
      </p:cxnSp>
      <p:cxnSp>
        <p:nvCxnSpPr>
          <p:cNvPr id="12" name="Straight Arrow Connector 11">
            <a:extLst>
              <a:ext uri="{FF2B5EF4-FFF2-40B4-BE49-F238E27FC236}">
                <a16:creationId xmlns:a16="http://schemas.microsoft.com/office/drawing/2014/main" id="{5F024694-CFDC-7E48-99C9-C7B4A36226C4}"/>
              </a:ext>
            </a:extLst>
          </p:cNvPr>
          <p:cNvCxnSpPr>
            <a:cxnSpLocks/>
            <a:stCxn id="10" idx="2"/>
          </p:cNvCxnSpPr>
          <p:nvPr/>
        </p:nvCxnSpPr>
        <p:spPr>
          <a:xfrm>
            <a:off x="3228110" y="2168680"/>
            <a:ext cx="221672" cy="699211"/>
          </a:xfrm>
          <a:prstGeom prst="straightConnector1">
            <a:avLst/>
          </a:prstGeom>
          <a:ln w="15875">
            <a:solidFill>
              <a:schemeClr val="accent2"/>
            </a:solidFill>
            <a:tailEnd type="arrow"/>
          </a:ln>
          <a:effectLst/>
        </p:spPr>
        <p:style>
          <a:lnRef idx="1">
            <a:schemeClr val="accent3"/>
          </a:lnRef>
          <a:fillRef idx="0">
            <a:schemeClr val="accent3"/>
          </a:fillRef>
          <a:effectRef idx="0">
            <a:schemeClr val="accent3"/>
          </a:effectRef>
          <a:fontRef idx="minor">
            <a:schemeClr val="tx1"/>
          </a:fontRef>
        </p:style>
      </p:cxnSp>
      <p:cxnSp>
        <p:nvCxnSpPr>
          <p:cNvPr id="13" name="Straight Arrow Connector 12">
            <a:extLst>
              <a:ext uri="{FF2B5EF4-FFF2-40B4-BE49-F238E27FC236}">
                <a16:creationId xmlns:a16="http://schemas.microsoft.com/office/drawing/2014/main" id="{5AC51D6A-F745-344B-9BDA-A039CF5ABC05}"/>
              </a:ext>
            </a:extLst>
          </p:cNvPr>
          <p:cNvCxnSpPr>
            <a:cxnSpLocks/>
            <a:stCxn id="9" idx="0"/>
          </p:cNvCxnSpPr>
          <p:nvPr/>
        </p:nvCxnSpPr>
        <p:spPr>
          <a:xfrm flipV="1">
            <a:off x="7138172" y="3445593"/>
            <a:ext cx="0" cy="418296"/>
          </a:xfrm>
          <a:prstGeom prst="straightConnector1">
            <a:avLst/>
          </a:prstGeom>
          <a:ln w="15875">
            <a:solidFill>
              <a:schemeClr val="accent2"/>
            </a:solidFill>
            <a:tailEnd type="arrow"/>
          </a:ln>
          <a:effectLst/>
        </p:spPr>
        <p:style>
          <a:lnRef idx="1">
            <a:schemeClr val="accent3"/>
          </a:lnRef>
          <a:fillRef idx="0">
            <a:schemeClr val="accent3"/>
          </a:fillRef>
          <a:effectRef idx="0">
            <a:schemeClr val="accent3"/>
          </a:effectRef>
          <a:fontRef idx="minor">
            <a:schemeClr val="tx1"/>
          </a:fontRef>
        </p:style>
      </p:cxnSp>
      <p:sp>
        <p:nvSpPr>
          <p:cNvPr id="15" name="TextBox 14">
            <a:extLst>
              <a:ext uri="{FF2B5EF4-FFF2-40B4-BE49-F238E27FC236}">
                <a16:creationId xmlns:a16="http://schemas.microsoft.com/office/drawing/2014/main" id="{B39E07E2-C35B-1940-B38C-A3CBFB8206BE}"/>
              </a:ext>
            </a:extLst>
          </p:cNvPr>
          <p:cNvSpPr txBox="1"/>
          <p:nvPr/>
        </p:nvSpPr>
        <p:spPr>
          <a:xfrm>
            <a:off x="4017818" y="3863464"/>
            <a:ext cx="2161310" cy="707886"/>
          </a:xfrm>
          <a:prstGeom prst="rect">
            <a:avLst/>
          </a:prstGeom>
          <a:noFill/>
        </p:spPr>
        <p:txBody>
          <a:bodyPr wrap="square" rtlCol="0">
            <a:spAutoFit/>
          </a:bodyPr>
          <a:lstStyle/>
          <a:p>
            <a:pPr algn="ctr"/>
            <a:r>
              <a:rPr lang="en-US" sz="2000" dirty="0">
                <a:latin typeface="Fira Sans Condensed Black" panose="020B0A03050000020004" pitchFamily="34" charset="0"/>
              </a:rPr>
              <a:t>Proportion </a:t>
            </a:r>
            <a:br>
              <a:rPr lang="en-US" sz="2000" dirty="0">
                <a:latin typeface="Fira Sans Condensed Black" panose="020B0A03050000020004" pitchFamily="34" charset="0"/>
              </a:rPr>
            </a:br>
            <a:r>
              <a:rPr lang="en-US" sz="2000" dirty="0">
                <a:latin typeface="Fira Sans Condensed Black" panose="020B0A03050000020004" pitchFamily="34" charset="0"/>
              </a:rPr>
              <a:t>in Treatment</a:t>
            </a:r>
          </a:p>
        </p:txBody>
      </p:sp>
      <p:cxnSp>
        <p:nvCxnSpPr>
          <p:cNvPr id="16" name="Straight Arrow Connector 15">
            <a:extLst>
              <a:ext uri="{FF2B5EF4-FFF2-40B4-BE49-F238E27FC236}">
                <a16:creationId xmlns:a16="http://schemas.microsoft.com/office/drawing/2014/main" id="{67960509-C150-C54B-BA81-F7083FED8EA6}"/>
              </a:ext>
            </a:extLst>
          </p:cNvPr>
          <p:cNvCxnSpPr>
            <a:cxnSpLocks/>
            <a:stCxn id="15" idx="0"/>
          </p:cNvCxnSpPr>
          <p:nvPr/>
        </p:nvCxnSpPr>
        <p:spPr>
          <a:xfrm flipV="1">
            <a:off x="5098473" y="3491346"/>
            <a:ext cx="1702" cy="372118"/>
          </a:xfrm>
          <a:prstGeom prst="straightConnector1">
            <a:avLst/>
          </a:prstGeom>
          <a:ln w="15875">
            <a:solidFill>
              <a:schemeClr val="accent2"/>
            </a:solidFill>
            <a:tailEnd type="arrow"/>
          </a:ln>
          <a:effectLst/>
        </p:spPr>
        <p:style>
          <a:lnRef idx="1">
            <a:schemeClr val="accent3"/>
          </a:lnRef>
          <a:fillRef idx="0">
            <a:schemeClr val="accent3"/>
          </a:fillRef>
          <a:effectRef idx="0">
            <a:schemeClr val="accent3"/>
          </a:effectRef>
          <a:fontRef idx="minor">
            <a:schemeClr val="tx1"/>
          </a:fontRef>
        </p:style>
      </p:cxnSp>
      <p:cxnSp>
        <p:nvCxnSpPr>
          <p:cNvPr id="17" name="Straight Arrow Connector 16">
            <a:extLst>
              <a:ext uri="{FF2B5EF4-FFF2-40B4-BE49-F238E27FC236}">
                <a16:creationId xmlns:a16="http://schemas.microsoft.com/office/drawing/2014/main" id="{73485C58-4D8C-8F49-8464-18A20481FC3E}"/>
              </a:ext>
            </a:extLst>
          </p:cNvPr>
          <p:cNvCxnSpPr>
            <a:cxnSpLocks/>
            <a:stCxn id="8" idx="2"/>
          </p:cNvCxnSpPr>
          <p:nvPr/>
        </p:nvCxnSpPr>
        <p:spPr>
          <a:xfrm>
            <a:off x="6707806" y="2153153"/>
            <a:ext cx="107401" cy="316781"/>
          </a:xfrm>
          <a:prstGeom prst="straightConnector1">
            <a:avLst/>
          </a:prstGeom>
          <a:ln w="15875">
            <a:solidFill>
              <a:schemeClr val="accent2"/>
            </a:solidFill>
            <a:tailEnd type="arrow"/>
          </a:ln>
          <a:effectLst/>
        </p:spPr>
        <p:style>
          <a:lnRef idx="1">
            <a:schemeClr val="accent3"/>
          </a:lnRef>
          <a:fillRef idx="0">
            <a:schemeClr val="accent3"/>
          </a:fillRef>
          <a:effectRef idx="0">
            <a:schemeClr val="accent3"/>
          </a:effectRef>
          <a:fontRef idx="minor">
            <a:schemeClr val="tx1"/>
          </a:fontRef>
        </p:style>
      </p:cxnSp>
      <p:cxnSp>
        <p:nvCxnSpPr>
          <p:cNvPr id="23" name="Straight Arrow Connector 22">
            <a:extLst>
              <a:ext uri="{FF2B5EF4-FFF2-40B4-BE49-F238E27FC236}">
                <a16:creationId xmlns:a16="http://schemas.microsoft.com/office/drawing/2014/main" id="{F5028676-9126-964B-B448-1D18F00FB408}"/>
              </a:ext>
            </a:extLst>
          </p:cNvPr>
          <p:cNvCxnSpPr>
            <a:cxnSpLocks/>
            <a:stCxn id="10" idx="2"/>
          </p:cNvCxnSpPr>
          <p:nvPr/>
        </p:nvCxnSpPr>
        <p:spPr>
          <a:xfrm>
            <a:off x="3228110" y="2168680"/>
            <a:ext cx="817417" cy="671502"/>
          </a:xfrm>
          <a:prstGeom prst="straightConnector1">
            <a:avLst/>
          </a:prstGeom>
          <a:ln w="15875">
            <a:solidFill>
              <a:schemeClr val="accent2"/>
            </a:solidFill>
            <a:tailEnd type="arrow"/>
          </a:ln>
          <a:effectLst/>
        </p:spPr>
        <p:style>
          <a:lnRef idx="1">
            <a:schemeClr val="accent3"/>
          </a:lnRef>
          <a:fillRef idx="0">
            <a:schemeClr val="accent3"/>
          </a:fillRef>
          <a:effectRef idx="0">
            <a:schemeClr val="accent3"/>
          </a:effectRef>
          <a:fontRef idx="minor">
            <a:schemeClr val="tx1"/>
          </a:fontRef>
        </p:style>
      </p:cxnSp>
      <p:sp>
        <p:nvSpPr>
          <p:cNvPr id="47" name="TextBox 46">
            <a:extLst>
              <a:ext uri="{FF2B5EF4-FFF2-40B4-BE49-F238E27FC236}">
                <a16:creationId xmlns:a16="http://schemas.microsoft.com/office/drawing/2014/main" id="{25C32B27-D41B-8746-BBE4-21125FF7F113}"/>
              </a:ext>
            </a:extLst>
          </p:cNvPr>
          <p:cNvSpPr txBox="1"/>
          <p:nvPr/>
        </p:nvSpPr>
        <p:spPr>
          <a:xfrm>
            <a:off x="609599" y="4310760"/>
            <a:ext cx="3546766" cy="1354217"/>
          </a:xfrm>
          <a:prstGeom prst="rect">
            <a:avLst/>
          </a:prstGeom>
          <a:solidFill>
            <a:schemeClr val="accent2"/>
          </a:solidFill>
        </p:spPr>
        <p:txBody>
          <a:bodyPr wrap="square" lIns="182880" tIns="182880" rIns="182880" bIns="182880" rtlCol="0">
            <a:spAutoFit/>
          </a:bodyPr>
          <a:lstStyle/>
          <a:p>
            <a:r>
              <a:rPr lang="en-US" sz="1600" b="1" dirty="0">
                <a:solidFill>
                  <a:schemeClr val="bg1"/>
                </a:solidFill>
                <a:latin typeface="Fira Sans Condensed Black" panose="020B0A03050000020004" pitchFamily="34" charset="0"/>
              </a:rPr>
              <a:t>The MDE will be smaller with</a:t>
            </a:r>
          </a:p>
          <a:p>
            <a:pPr marL="342900" indent="-342900">
              <a:buFont typeface="Arial" panose="020B0604020202020204" pitchFamily="34" charset="0"/>
              <a:buChar char="•"/>
            </a:pPr>
            <a:r>
              <a:rPr lang="en-US" sz="1600" dirty="0">
                <a:solidFill>
                  <a:schemeClr val="bg1"/>
                </a:solidFill>
                <a:latin typeface="Fira Sans Condensed Black" panose="020B0A03050000020004" pitchFamily="34" charset="0"/>
              </a:rPr>
              <a:t>larger sample size </a:t>
            </a:r>
            <a:r>
              <a:rPr lang="en-US" sz="1600" i="1" dirty="0">
                <a:solidFill>
                  <a:schemeClr val="bg1"/>
                </a:solidFill>
                <a:latin typeface="Fira Sans Condensed Black" panose="020B0A03050000020004" pitchFamily="34" charset="0"/>
              </a:rPr>
              <a:t>N</a:t>
            </a:r>
          </a:p>
          <a:p>
            <a:pPr marL="342900" indent="-342900">
              <a:buFont typeface="Arial" panose="020B0604020202020204" pitchFamily="34" charset="0"/>
              <a:buChar char="•"/>
            </a:pPr>
            <a:r>
              <a:rPr lang="en-US" sz="1600" dirty="0">
                <a:solidFill>
                  <a:schemeClr val="bg1"/>
                </a:solidFill>
                <a:latin typeface="Fira Sans Condensed Black" panose="020B0A03050000020004" pitchFamily="34" charset="0"/>
              </a:rPr>
              <a:t>smaller outcome variance </a:t>
            </a:r>
            <a:r>
              <a:rPr lang="el-GR" sz="1600" i="1" dirty="0">
                <a:solidFill>
                  <a:schemeClr val="bg1"/>
                </a:solidFill>
                <a:latin typeface="Fira Sans Condensed Black" panose="020B0A03050000020004" pitchFamily="34" charset="0"/>
              </a:rPr>
              <a:t>σ</a:t>
            </a:r>
            <a:r>
              <a:rPr lang="en-US" sz="1600" i="1" dirty="0">
                <a:solidFill>
                  <a:schemeClr val="bg1"/>
                </a:solidFill>
                <a:latin typeface="Fira Sans Condensed Black" panose="020B0A03050000020004" pitchFamily="34" charset="0"/>
              </a:rPr>
              <a:t> </a:t>
            </a:r>
          </a:p>
          <a:p>
            <a:pPr marL="342900" indent="-342900">
              <a:buFont typeface="Arial" panose="020B0604020202020204" pitchFamily="34" charset="0"/>
              <a:buChar char="•"/>
            </a:pPr>
            <a:r>
              <a:rPr lang="en-US" sz="1600" dirty="0">
                <a:solidFill>
                  <a:schemeClr val="bg1"/>
                </a:solidFill>
                <a:latin typeface="Fira Sans Condensed Black" panose="020B0A03050000020004" pitchFamily="34" charset="0"/>
              </a:rPr>
              <a:t>lower ICC </a:t>
            </a:r>
          </a:p>
        </p:txBody>
      </p:sp>
      <p:sp>
        <p:nvSpPr>
          <p:cNvPr id="30" name="TextBox 29">
            <a:extLst>
              <a:ext uri="{FF2B5EF4-FFF2-40B4-BE49-F238E27FC236}">
                <a16:creationId xmlns:a16="http://schemas.microsoft.com/office/drawing/2014/main" id="{ED82A5A9-A218-8042-9EC2-0A6FED221AE0}"/>
              </a:ext>
            </a:extLst>
          </p:cNvPr>
          <p:cNvSpPr txBox="1"/>
          <p:nvPr/>
        </p:nvSpPr>
        <p:spPr>
          <a:xfrm>
            <a:off x="8050794" y="3543198"/>
            <a:ext cx="1611412" cy="400110"/>
          </a:xfrm>
          <a:prstGeom prst="rect">
            <a:avLst/>
          </a:prstGeom>
          <a:noFill/>
        </p:spPr>
        <p:txBody>
          <a:bodyPr wrap="square" rtlCol="0">
            <a:spAutoFit/>
          </a:bodyPr>
          <a:lstStyle/>
          <a:p>
            <a:pPr algn="ctr"/>
            <a:r>
              <a:rPr lang="en-US" sz="2000" dirty="0">
                <a:latin typeface="Fira Sans Condensed Black" panose="020B0A03050000020004" pitchFamily="34" charset="0"/>
              </a:rPr>
              <a:t>Cluster Size</a:t>
            </a:r>
          </a:p>
        </p:txBody>
      </p:sp>
      <p:cxnSp>
        <p:nvCxnSpPr>
          <p:cNvPr id="31" name="Straight Arrow Connector 30">
            <a:extLst>
              <a:ext uri="{FF2B5EF4-FFF2-40B4-BE49-F238E27FC236}">
                <a16:creationId xmlns:a16="http://schemas.microsoft.com/office/drawing/2014/main" id="{BC87E3E4-FDB3-FF40-B609-FCCEC78EAFE8}"/>
              </a:ext>
            </a:extLst>
          </p:cNvPr>
          <p:cNvCxnSpPr>
            <a:cxnSpLocks/>
            <a:stCxn id="30" idx="0"/>
          </p:cNvCxnSpPr>
          <p:nvPr/>
        </p:nvCxnSpPr>
        <p:spPr>
          <a:xfrm flipV="1">
            <a:off x="8856500" y="3228109"/>
            <a:ext cx="0" cy="315089"/>
          </a:xfrm>
          <a:prstGeom prst="straightConnector1">
            <a:avLst/>
          </a:prstGeom>
          <a:ln w="15875">
            <a:solidFill>
              <a:schemeClr val="accent2"/>
            </a:solidFill>
            <a:tailEnd type="arrow"/>
          </a:ln>
          <a:effectLst/>
        </p:spPr>
        <p:style>
          <a:lnRef idx="1">
            <a:schemeClr val="accent3"/>
          </a:lnRef>
          <a:fillRef idx="0">
            <a:schemeClr val="accent3"/>
          </a:fillRef>
          <a:effectRef idx="0">
            <a:schemeClr val="accent3"/>
          </a:effectRef>
          <a:fontRef idx="minor">
            <a:schemeClr val="tx1"/>
          </a:fontRef>
        </p:style>
      </p:cxnSp>
      <p:sp>
        <p:nvSpPr>
          <p:cNvPr id="32" name="TextBox 31">
            <a:extLst>
              <a:ext uri="{FF2B5EF4-FFF2-40B4-BE49-F238E27FC236}">
                <a16:creationId xmlns:a16="http://schemas.microsoft.com/office/drawing/2014/main" id="{0503E65D-9DCE-A841-B689-77FED7CC291C}"/>
              </a:ext>
            </a:extLst>
          </p:cNvPr>
          <p:cNvSpPr txBox="1"/>
          <p:nvPr/>
        </p:nvSpPr>
        <p:spPr>
          <a:xfrm>
            <a:off x="8836528" y="1753043"/>
            <a:ext cx="3488267" cy="400110"/>
          </a:xfrm>
          <a:prstGeom prst="rect">
            <a:avLst/>
          </a:prstGeom>
          <a:noFill/>
        </p:spPr>
        <p:txBody>
          <a:bodyPr wrap="square" rtlCol="0">
            <a:spAutoFit/>
          </a:bodyPr>
          <a:lstStyle/>
          <a:p>
            <a:pPr algn="ctr"/>
            <a:r>
              <a:rPr lang="en-US" sz="2000" dirty="0">
                <a:latin typeface="Fira Sans Condensed Black" panose="020B0A03050000020004" pitchFamily="34" charset="0"/>
              </a:rPr>
              <a:t>Intraclass correlation</a:t>
            </a:r>
          </a:p>
        </p:txBody>
      </p:sp>
      <p:cxnSp>
        <p:nvCxnSpPr>
          <p:cNvPr id="33" name="Straight Arrow Connector 32">
            <a:extLst>
              <a:ext uri="{FF2B5EF4-FFF2-40B4-BE49-F238E27FC236}">
                <a16:creationId xmlns:a16="http://schemas.microsoft.com/office/drawing/2014/main" id="{A571298B-4A69-3246-BF5A-FD89BEE990F2}"/>
              </a:ext>
            </a:extLst>
          </p:cNvPr>
          <p:cNvCxnSpPr>
            <a:cxnSpLocks/>
            <a:stCxn id="32" idx="2"/>
          </p:cNvCxnSpPr>
          <p:nvPr/>
        </p:nvCxnSpPr>
        <p:spPr>
          <a:xfrm>
            <a:off x="10580662" y="2153153"/>
            <a:ext cx="0" cy="575969"/>
          </a:xfrm>
          <a:prstGeom prst="straightConnector1">
            <a:avLst/>
          </a:prstGeom>
          <a:ln w="15875">
            <a:solidFill>
              <a:schemeClr val="accent2"/>
            </a:solidFill>
            <a:tailEnd type="arrow"/>
          </a:ln>
          <a:effectLst/>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460613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10"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childTnLst>
                                </p:cTn>
                              </p:par>
                              <p:par>
                                <p:cTn id="51" presetID="10" presetClass="entr" presetSubtype="0" fill="hold"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par>
                                <p:cTn id="59" presetID="10" presetClass="entr" presetSubtype="0"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fade">
                                      <p:cBhvr>
                                        <p:cTn id="61" dur="500"/>
                                        <p:tgtEl>
                                          <p:spTgt spid="33"/>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5" grpId="0"/>
      <p:bldP spid="47" grpId="0" animBg="1"/>
      <p:bldP spid="30" grpId="0"/>
      <p:bldP spid="3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96F67A-C527-CF46-80D0-BB66B92328D3}"/>
              </a:ext>
            </a:extLst>
          </p:cNvPr>
          <p:cNvSpPr>
            <a:spLocks noGrp="1"/>
          </p:cNvSpPr>
          <p:nvPr>
            <p:ph type="body" sz="quarter" idx="10"/>
          </p:nvPr>
        </p:nvSpPr>
        <p:spPr>
          <a:xfrm>
            <a:off x="609600" y="1472338"/>
            <a:ext cx="8607272" cy="4937987"/>
          </a:xfrm>
        </p:spPr>
        <p:txBody>
          <a:bodyPr anchor="t">
            <a:normAutofit/>
          </a:bodyPr>
          <a:lstStyle/>
          <a:p>
            <a:r>
              <a:rPr lang="en-US" sz="2800" dirty="0">
                <a:solidFill>
                  <a:schemeClr val="tx2"/>
                </a:solidFill>
              </a:rPr>
              <a:t>True and Estimated Treatment Effect</a:t>
            </a:r>
          </a:p>
          <a:p>
            <a:r>
              <a:rPr lang="en-US" sz="2800" dirty="0">
                <a:solidFill>
                  <a:schemeClr val="tx2"/>
                </a:solidFill>
              </a:rPr>
              <a:t>Distribution of Treatment Effect Estimates</a:t>
            </a:r>
          </a:p>
          <a:p>
            <a:r>
              <a:rPr lang="en-US" sz="2800" dirty="0">
                <a:solidFill>
                  <a:schemeClr val="tx2"/>
                </a:solidFill>
              </a:rPr>
              <a:t>Hypothesis Testing</a:t>
            </a:r>
          </a:p>
          <a:p>
            <a:r>
              <a:rPr lang="en-US" sz="2800" dirty="0">
                <a:solidFill>
                  <a:schemeClr val="tx2"/>
                </a:solidFill>
              </a:rPr>
              <a:t>Statistical Power and Sample Size</a:t>
            </a:r>
          </a:p>
          <a:p>
            <a:r>
              <a:rPr lang="en-US" sz="2800" dirty="0">
                <a:solidFill>
                  <a:schemeClr val="tx2"/>
                </a:solidFill>
              </a:rPr>
              <a:t>Power in Clustered Designs</a:t>
            </a:r>
          </a:p>
          <a:p>
            <a:r>
              <a:rPr lang="en-US" sz="2800" b="1" dirty="0">
                <a:solidFill>
                  <a:schemeClr val="accent2"/>
                </a:solidFill>
              </a:rPr>
              <a:t>Calculating Power in Practice</a:t>
            </a:r>
          </a:p>
          <a:p>
            <a:endParaRPr lang="en-US" sz="2800" dirty="0"/>
          </a:p>
        </p:txBody>
      </p:sp>
      <p:sp>
        <p:nvSpPr>
          <p:cNvPr id="4" name="Title 4">
            <a:extLst>
              <a:ext uri="{FF2B5EF4-FFF2-40B4-BE49-F238E27FC236}">
                <a16:creationId xmlns:a16="http://schemas.microsoft.com/office/drawing/2014/main" id="{41DE85CC-9BCA-F242-805E-4C293113173E}"/>
              </a:ext>
            </a:extLst>
          </p:cNvPr>
          <p:cNvSpPr txBox="1">
            <a:spLocks/>
          </p:cNvSpPr>
          <p:nvPr/>
        </p:nvSpPr>
        <p:spPr>
          <a:xfrm>
            <a:off x="609600" y="195072"/>
            <a:ext cx="9123336" cy="1158240"/>
          </a:xfrm>
          <a:prstGeom prst="rect">
            <a:avLst/>
          </a:prstGeom>
        </p:spPr>
        <p:txBody>
          <a:bodyPr anchor="ctr">
            <a:noAutofit/>
          </a:bodyPr>
          <a:lstStyle>
            <a:lvl1pPr algn="l" defTabSz="609585" rtl="0" eaLnBrk="1" latinLnBrk="0" hangingPunct="1">
              <a:spcBef>
                <a:spcPct val="0"/>
              </a:spcBef>
              <a:buNone/>
              <a:defRPr sz="3200" u="none" kern="1200" cap="none" spc="0" baseline="0">
                <a:solidFill>
                  <a:schemeClr val="accent1"/>
                </a:solidFill>
                <a:latin typeface="+mj-lt"/>
                <a:ea typeface="+mj-ea"/>
                <a:cs typeface="+mj-cs"/>
              </a:defRPr>
            </a:lvl1pPr>
          </a:lstStyle>
          <a:p>
            <a:r>
              <a:rPr lang="en-US" dirty="0">
                <a:latin typeface="Fira Sans Condensed Black" panose="020B0A03050000020004" pitchFamily="34" charset="0"/>
              </a:rPr>
              <a:t>Outline</a:t>
            </a:r>
          </a:p>
        </p:txBody>
      </p:sp>
    </p:spTree>
    <p:extLst>
      <p:ext uri="{BB962C8B-B14F-4D97-AF65-F5344CB8AC3E}">
        <p14:creationId xmlns:p14="http://schemas.microsoft.com/office/powerpoint/2010/main" val="7616557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5" name="Rectangle 3"/>
          <p:cNvSpPr>
            <a:spLocks noGrp="1" noChangeArrowheads="1"/>
          </p:cNvSpPr>
          <p:nvPr>
            <p:ph sz="quarter" idx="14"/>
          </p:nvPr>
        </p:nvSpPr>
        <p:spPr/>
        <p:txBody>
          <a:bodyPr>
            <a:noAutofit/>
          </a:bodyPr>
          <a:lstStyle/>
          <a:p>
            <a:pPr marL="514350" indent="-514350">
              <a:buFont typeface="+mj-lt"/>
              <a:buAutoNum type="arabicPeriod"/>
            </a:pPr>
            <a:r>
              <a:rPr lang="en-US" sz="2400" dirty="0"/>
              <a:t>Set desired power (default: 80%) and significance level (default: 5%).</a:t>
            </a:r>
          </a:p>
          <a:p>
            <a:pPr marL="514350" indent="-514350">
              <a:buFont typeface="+mj-lt"/>
              <a:buAutoNum type="arabicPeriod"/>
            </a:pPr>
            <a:r>
              <a:rPr lang="en-US" sz="2400" dirty="0"/>
              <a:t>Decide allocation ratio (sample split), e.g., based on the cost of data collection and the intervention.</a:t>
            </a:r>
          </a:p>
          <a:p>
            <a:pPr marL="514350" indent="-514350">
              <a:buFont typeface="+mj-lt"/>
              <a:buAutoNum type="arabicPeriod"/>
            </a:pPr>
            <a:r>
              <a:rPr lang="en-US" sz="2400" dirty="0">
                <a:solidFill>
                  <a:schemeClr val="accent1"/>
                </a:solidFill>
              </a:rPr>
              <a:t>Determine a plausible MDE: what treatment effect is likely? </a:t>
            </a:r>
          </a:p>
          <a:p>
            <a:pPr marL="514350" indent="-514350">
              <a:buFont typeface="+mj-lt"/>
              <a:buAutoNum type="arabicPeriod"/>
            </a:pPr>
            <a:r>
              <a:rPr lang="en-US" sz="2400" dirty="0">
                <a:solidFill>
                  <a:schemeClr val="accent2"/>
                </a:solidFill>
              </a:rPr>
              <a:t>Estimate remaining variance (after controlling for covariates) &amp; ICC.</a:t>
            </a:r>
          </a:p>
          <a:p>
            <a:pPr marL="514350" indent="-514350">
              <a:buFont typeface="+mj-lt"/>
              <a:buAutoNum type="arabicPeriod"/>
            </a:pPr>
            <a:r>
              <a:rPr lang="en-US" sz="2400" dirty="0"/>
              <a:t>Factor </a:t>
            </a:r>
            <a:r>
              <a:rPr lang="en-US" sz="2400"/>
              <a:t>in attrition.</a:t>
            </a:r>
            <a:endParaRPr lang="en-US" sz="2400" dirty="0"/>
          </a:p>
          <a:p>
            <a:pPr marL="514350" indent="-514350">
              <a:buFont typeface="+mj-lt"/>
              <a:buAutoNum type="arabicPeriod"/>
            </a:pPr>
            <a:r>
              <a:rPr lang="en-US" sz="2400" dirty="0"/>
              <a:t>Back out the sample size (analytically or with simulations). </a:t>
            </a:r>
          </a:p>
          <a:p>
            <a:pPr marL="514350" indent="-514350">
              <a:buFont typeface="+mj-lt"/>
              <a:buAutoNum type="arabicPeriod"/>
            </a:pPr>
            <a:endParaRPr lang="en-US" sz="2400" dirty="0"/>
          </a:p>
        </p:txBody>
      </p:sp>
      <p:sp>
        <p:nvSpPr>
          <p:cNvPr id="59395" name="Rectangle 2"/>
          <p:cNvSpPr>
            <a:spLocks noGrp="1" noChangeArrowheads="1"/>
          </p:cNvSpPr>
          <p:nvPr>
            <p:ph type="title"/>
          </p:nvPr>
        </p:nvSpPr>
        <p:spPr/>
        <p:txBody>
          <a:bodyPr/>
          <a:lstStyle/>
          <a:p>
            <a:r>
              <a:rPr lang="en-US" dirty="0"/>
              <a:t>Power calculations step-by-step</a:t>
            </a:r>
          </a:p>
        </p:txBody>
      </p:sp>
      <p:sp>
        <p:nvSpPr>
          <p:cNvPr id="4" name="Slide Number Placeholder 3"/>
          <p:cNvSpPr>
            <a:spLocks noGrp="1"/>
          </p:cNvSpPr>
          <p:nvPr>
            <p:ph type="sldNum" sz="quarter" idx="4"/>
          </p:nvPr>
        </p:nvSpPr>
        <p:spPr/>
        <p:txBody>
          <a:bodyPr/>
          <a:lstStyle/>
          <a:p>
            <a:fld id="{D5671753-311D-42FF-97C9-7D0AA4BAAA86}" type="slidenum">
              <a:rPr lang="en-US" smtClean="0"/>
              <a:pPr/>
              <a:t>75</a:t>
            </a:fld>
            <a:endParaRPr lang="en-US"/>
          </a:p>
        </p:txBody>
      </p:sp>
    </p:spTree>
    <p:extLst>
      <p:ext uri="{BB962C8B-B14F-4D97-AF65-F5344CB8AC3E}">
        <p14:creationId xmlns:p14="http://schemas.microsoft.com/office/powerpoint/2010/main" val="301706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3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31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3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2"/>
          <p:cNvSpPr>
            <a:spLocks noGrp="1" noChangeArrowheads="1"/>
          </p:cNvSpPr>
          <p:nvPr>
            <p:ph type="title"/>
          </p:nvPr>
        </p:nvSpPr>
        <p:spPr/>
        <p:txBody>
          <a:bodyPr/>
          <a:lstStyle/>
          <a:p>
            <a:r>
              <a:rPr lang="en-US" dirty="0"/>
              <a:t>Estimating variance and the intra-cluster correlation (ICC)</a:t>
            </a:r>
          </a:p>
        </p:txBody>
      </p:sp>
      <p:sp>
        <p:nvSpPr>
          <p:cNvPr id="24579" name="Rectangle 3"/>
          <p:cNvSpPr>
            <a:spLocks noGrp="1" noChangeArrowheads="1"/>
          </p:cNvSpPr>
          <p:nvPr>
            <p:ph idx="1"/>
          </p:nvPr>
        </p:nvSpPr>
        <p:spPr/>
        <p:txBody>
          <a:bodyPr>
            <a:normAutofit/>
          </a:bodyPr>
          <a:lstStyle/>
          <a:p>
            <a:r>
              <a:rPr lang="en-US" dirty="0">
                <a:solidFill>
                  <a:schemeClr val="accent2"/>
                </a:solidFill>
              </a:rPr>
              <a:t>MDE/ sample size </a:t>
            </a:r>
            <a:r>
              <a:rPr lang="en-US" dirty="0"/>
              <a:t>for straightforward sampling designs can be calculated according to the formulas above</a:t>
            </a:r>
          </a:p>
          <a:p>
            <a:pPr lvl="1"/>
            <a:r>
              <a:rPr lang="en-US" dirty="0"/>
              <a:t>For complex sampling designs (and better intuition): use simulation</a:t>
            </a:r>
          </a:p>
          <a:p>
            <a:r>
              <a:rPr lang="en-US" dirty="0"/>
              <a:t>Estimate </a:t>
            </a:r>
            <a:r>
              <a:rPr lang="en-US" dirty="0">
                <a:solidFill>
                  <a:schemeClr val="accent1"/>
                </a:solidFill>
              </a:rPr>
              <a:t>within- and between-cluster variance </a:t>
            </a:r>
            <a:r>
              <a:rPr lang="en-US" dirty="0"/>
              <a:t>of the outcome variable</a:t>
            </a:r>
          </a:p>
          <a:p>
            <a:pPr lvl="1"/>
            <a:r>
              <a:rPr lang="en-US" dirty="0"/>
              <a:t>Check sensitivity of power calculations to different possible ICC values</a:t>
            </a:r>
          </a:p>
          <a:p>
            <a:pPr lvl="1"/>
            <a:endParaRPr lang="en-US" dirty="0"/>
          </a:p>
          <a:p>
            <a:r>
              <a:rPr lang="en-US" b="1" dirty="0"/>
              <a:t>Note: where to find data on outcome variable variance?</a:t>
            </a:r>
          </a:p>
          <a:p>
            <a:pPr lvl="1"/>
            <a:r>
              <a:rPr lang="en-US" dirty="0"/>
              <a:t>J-PAL and IPA </a:t>
            </a:r>
            <a:r>
              <a:rPr lang="en-US" dirty="0" err="1"/>
              <a:t>Dataverses</a:t>
            </a:r>
            <a:r>
              <a:rPr lang="en-US" dirty="0"/>
              <a:t>, World Bank Microdata Catalogue</a:t>
            </a:r>
          </a:p>
          <a:p>
            <a:pPr lvl="1"/>
            <a:r>
              <a:rPr lang="en-US" dirty="0"/>
              <a:t>IPUMS or DHS data (large health and population household surveys)</a:t>
            </a:r>
          </a:p>
          <a:p>
            <a:pPr lvl="1"/>
            <a:r>
              <a:rPr lang="en-US" dirty="0"/>
              <a:t>Own data from program implementation</a:t>
            </a:r>
          </a:p>
          <a:p>
            <a:pPr lvl="1"/>
            <a:r>
              <a:rPr lang="en-US" dirty="0"/>
              <a:t>Also, see </a:t>
            </a:r>
            <a:r>
              <a:rPr lang="en-US" dirty="0">
                <a:hlinkClick r:id="rId3"/>
              </a:rPr>
              <a:t>https://educ265.de-barros.com/resource/data</a:t>
            </a:r>
            <a:endParaRPr lang="en-US" dirty="0"/>
          </a:p>
          <a:p>
            <a:pPr lvl="1"/>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D5671753-311D-42FF-97C9-7D0AA4BAAA86}" type="slidenum">
              <a:rPr lang="en-US" smtClean="0"/>
              <a:pPr/>
              <a:t>76</a:t>
            </a:fld>
            <a:endParaRPr lang="en-US" dirty="0"/>
          </a:p>
        </p:txBody>
      </p:sp>
    </p:spTree>
    <p:extLst>
      <p:ext uri="{BB962C8B-B14F-4D97-AF65-F5344CB8AC3E}">
        <p14:creationId xmlns:p14="http://schemas.microsoft.com/office/powerpoint/2010/main" val="28386328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7E474-1497-39B8-129F-D1DE2F9CA3CD}"/>
            </a:ext>
          </a:extLst>
        </p:cNvPr>
        <p:cNvGrpSpPr/>
        <p:nvPr/>
      </p:nvGrpSpPr>
      <p:grpSpPr>
        <a:xfrm>
          <a:off x="0" y="0"/>
          <a:ext cx="0" cy="0"/>
          <a:chOff x="0" y="0"/>
          <a:chExt cx="0" cy="0"/>
        </a:xfrm>
      </p:grpSpPr>
      <p:sp>
        <p:nvSpPr>
          <p:cNvPr id="76803" name="Rectangle 2">
            <a:extLst>
              <a:ext uri="{FF2B5EF4-FFF2-40B4-BE49-F238E27FC236}">
                <a16:creationId xmlns:a16="http://schemas.microsoft.com/office/drawing/2014/main" id="{8C148B68-4C2F-0AF8-EA66-3A507566B96D}"/>
              </a:ext>
            </a:extLst>
          </p:cNvPr>
          <p:cNvSpPr>
            <a:spLocks noGrp="1" noChangeArrowheads="1"/>
          </p:cNvSpPr>
          <p:nvPr>
            <p:ph type="title"/>
          </p:nvPr>
        </p:nvSpPr>
        <p:spPr/>
        <p:txBody>
          <a:bodyPr/>
          <a:lstStyle/>
          <a:p>
            <a:r>
              <a:rPr lang="en-US" dirty="0"/>
              <a:t>Ex-post power calculations are a bad idea</a:t>
            </a:r>
          </a:p>
        </p:txBody>
      </p:sp>
      <p:sp>
        <p:nvSpPr>
          <p:cNvPr id="24579" name="Rectangle 3">
            <a:extLst>
              <a:ext uri="{FF2B5EF4-FFF2-40B4-BE49-F238E27FC236}">
                <a16:creationId xmlns:a16="http://schemas.microsoft.com/office/drawing/2014/main" id="{D6DA48D8-2307-A83B-B92F-8D597B76F14F}"/>
              </a:ext>
            </a:extLst>
          </p:cNvPr>
          <p:cNvSpPr>
            <a:spLocks noGrp="1" noChangeArrowheads="1"/>
          </p:cNvSpPr>
          <p:nvPr>
            <p:ph idx="1"/>
          </p:nvPr>
        </p:nvSpPr>
        <p:spPr/>
        <p:txBody>
          <a:bodyPr>
            <a:normAutofit lnSpcReduction="10000"/>
          </a:bodyPr>
          <a:lstStyle/>
          <a:p>
            <a:pPr marL="0" indent="0">
              <a:buNone/>
            </a:pPr>
            <a:r>
              <a:rPr lang="en-US" dirty="0">
                <a:solidFill>
                  <a:schemeClr val="accent2"/>
                </a:solidFill>
              </a:rPr>
              <a:t>What should you do after completing your study?</a:t>
            </a:r>
            <a:br>
              <a:rPr lang="en-US" dirty="0">
                <a:solidFill>
                  <a:schemeClr val="accent2"/>
                </a:solidFill>
              </a:rPr>
            </a:br>
            <a:endParaRPr lang="en-US" dirty="0"/>
          </a:p>
          <a:p>
            <a:r>
              <a:rPr lang="en-US" dirty="0">
                <a:solidFill>
                  <a:srgbClr val="E35925"/>
                </a:solidFill>
              </a:rPr>
              <a:t>Just look at your standard errors, </a:t>
            </a:r>
            <a:r>
              <a:rPr lang="en-US" dirty="0"/>
              <a:t>calculate the confidence interval for your effects, maybe report the effects you can rule out</a:t>
            </a:r>
            <a:br>
              <a:rPr lang="en-US" dirty="0"/>
            </a:br>
            <a:endParaRPr lang="en-US" dirty="0"/>
          </a:p>
          <a:p>
            <a:r>
              <a:rPr lang="en-US" dirty="0"/>
              <a:t>If you really want to know the MDE (e.g., to plan your next study): </a:t>
            </a:r>
            <a:br>
              <a:rPr lang="en-US" dirty="0"/>
            </a:br>
            <a:r>
              <a:rPr lang="en-US" dirty="0"/>
              <a:t>Just calculate </a:t>
            </a:r>
            <a:br>
              <a:rPr lang="en-US" dirty="0"/>
            </a:br>
            <a:br>
              <a:rPr lang="en-US" dirty="0"/>
            </a:br>
            <a:r>
              <a:rPr lang="en-US" dirty="0"/>
              <a:t>MDE = 2.8 * the observed standard error</a:t>
            </a:r>
          </a:p>
          <a:p>
            <a:pPr marL="609585" lvl="1" indent="0">
              <a:buNone/>
            </a:pPr>
            <a:endParaRPr lang="en-US" dirty="0"/>
          </a:p>
          <a:p>
            <a:r>
              <a:rPr lang="en-US" b="1" dirty="0"/>
              <a:t>Additional resources on this topic</a:t>
            </a:r>
          </a:p>
          <a:p>
            <a:pPr lvl="1"/>
            <a:r>
              <a:rPr lang="en-US"/>
              <a:t>See </a:t>
            </a:r>
            <a:r>
              <a:rPr lang="en-US" dirty="0">
                <a:hlinkClick r:id="rId3"/>
              </a:rPr>
              <a:t>https://blogs.worldbank.org/impactevaluations/why-ex-post-power-using-estimated-effect-sizes-bad-ex-post-mde-not</a:t>
            </a:r>
            <a:endParaRPr lang="en-US" dirty="0"/>
          </a:p>
          <a:p>
            <a:pPr lvl="1"/>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110ECBC5-4AEA-CD36-EB3B-E9E1410CCC48}"/>
              </a:ext>
            </a:extLst>
          </p:cNvPr>
          <p:cNvSpPr>
            <a:spLocks noGrp="1"/>
          </p:cNvSpPr>
          <p:nvPr>
            <p:ph type="sldNum" sz="quarter" idx="12"/>
          </p:nvPr>
        </p:nvSpPr>
        <p:spPr/>
        <p:txBody>
          <a:bodyPr/>
          <a:lstStyle/>
          <a:p>
            <a:fld id="{D5671753-311D-42FF-97C9-7D0AA4BAAA86}" type="slidenum">
              <a:rPr lang="en-US" smtClean="0"/>
              <a:pPr/>
              <a:t>77</a:t>
            </a:fld>
            <a:endParaRPr lang="en-US" dirty="0"/>
          </a:p>
        </p:txBody>
      </p:sp>
    </p:spTree>
    <p:extLst>
      <p:ext uri="{BB962C8B-B14F-4D97-AF65-F5344CB8AC3E}">
        <p14:creationId xmlns:p14="http://schemas.microsoft.com/office/powerpoint/2010/main" val="41495048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F6E3CD-FDB0-8197-3B92-5FECDD75306E}"/>
              </a:ext>
            </a:extLst>
          </p:cNvPr>
          <p:cNvSpPr>
            <a:spLocks noGrp="1"/>
          </p:cNvSpPr>
          <p:nvPr>
            <p:ph type="ctrTitle"/>
          </p:nvPr>
        </p:nvSpPr>
        <p:spPr/>
        <p:txBody>
          <a:bodyPr/>
          <a:lstStyle/>
          <a:p>
            <a:r>
              <a:rPr lang="en-US" dirty="0"/>
              <a:t>Plan ahead</a:t>
            </a:r>
          </a:p>
        </p:txBody>
      </p:sp>
      <p:sp>
        <p:nvSpPr>
          <p:cNvPr id="11" name="TextBox 10">
            <a:extLst>
              <a:ext uri="{FF2B5EF4-FFF2-40B4-BE49-F238E27FC236}">
                <a16:creationId xmlns:a16="http://schemas.microsoft.com/office/drawing/2014/main" id="{1C63ED76-8D89-71A1-F949-222598830749}"/>
              </a:ext>
            </a:extLst>
          </p:cNvPr>
          <p:cNvSpPr txBox="1"/>
          <p:nvPr/>
        </p:nvSpPr>
        <p:spPr>
          <a:xfrm>
            <a:off x="4744377" y="2451031"/>
            <a:ext cx="2879314" cy="584775"/>
          </a:xfrm>
          <a:prstGeom prst="rect">
            <a:avLst/>
          </a:prstGeom>
          <a:solidFill>
            <a:srgbClr val="8BACCC"/>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244A70"/>
                </a:solidFill>
                <a:effectLst/>
                <a:uLnTx/>
                <a:uFillTx/>
                <a:latin typeface="Fira Sans Condensed" panose="020B0503050000020004" pitchFamily="34" charset="0"/>
                <a:cs typeface="Arial"/>
                <a:sym typeface="Arial"/>
              </a:rPr>
              <a:t>Due on Tuesday</a:t>
            </a:r>
          </a:p>
        </p:txBody>
      </p:sp>
      <p:sp>
        <p:nvSpPr>
          <p:cNvPr id="12" name="TextBox 11">
            <a:extLst>
              <a:ext uri="{FF2B5EF4-FFF2-40B4-BE49-F238E27FC236}">
                <a16:creationId xmlns:a16="http://schemas.microsoft.com/office/drawing/2014/main" id="{75AEF417-0288-EE07-1E6A-4416E47573B0}"/>
              </a:ext>
            </a:extLst>
          </p:cNvPr>
          <p:cNvSpPr txBox="1"/>
          <p:nvPr/>
        </p:nvSpPr>
        <p:spPr>
          <a:xfrm>
            <a:off x="4380625" y="4191090"/>
            <a:ext cx="3430747" cy="584775"/>
          </a:xfrm>
          <a:prstGeom prst="rect">
            <a:avLst/>
          </a:prstGeom>
          <a:solidFill>
            <a:srgbClr val="8BACCC"/>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244A70"/>
                </a:solidFill>
                <a:effectLst/>
                <a:uLnTx/>
                <a:uFillTx/>
                <a:latin typeface="Fira Sans Condensed" panose="020B0503050000020004" pitchFamily="34" charset="0"/>
                <a:cs typeface="Arial"/>
                <a:sym typeface="Arial"/>
              </a:rPr>
              <a:t>Due on Wednesday</a:t>
            </a:r>
          </a:p>
        </p:txBody>
      </p:sp>
      <p:sp>
        <p:nvSpPr>
          <p:cNvPr id="13" name="TextBox 12">
            <a:extLst>
              <a:ext uri="{FF2B5EF4-FFF2-40B4-BE49-F238E27FC236}">
                <a16:creationId xmlns:a16="http://schemas.microsoft.com/office/drawing/2014/main" id="{83D5BA90-BB41-70F8-5DD2-897ECF140167}"/>
              </a:ext>
            </a:extLst>
          </p:cNvPr>
          <p:cNvSpPr txBox="1"/>
          <p:nvPr/>
        </p:nvSpPr>
        <p:spPr>
          <a:xfrm>
            <a:off x="3974134" y="3225374"/>
            <a:ext cx="4419800" cy="769441"/>
          </a:xfrm>
          <a:prstGeom prst="rect">
            <a:avLst/>
          </a:prstGeom>
          <a:solidFill>
            <a:srgbClr val="244A70"/>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400" b="1" i="0" u="none" strike="noStrike" kern="0" cap="none" spc="0" normalizeH="0" baseline="0" noProof="0" dirty="0">
                <a:ln>
                  <a:noFill/>
                </a:ln>
                <a:solidFill>
                  <a:srgbClr val="FFFFFF"/>
                </a:solidFill>
                <a:effectLst/>
                <a:uLnTx/>
                <a:uFillTx/>
                <a:latin typeface="Fira Sans Condensed" panose="020B0503050000020004" pitchFamily="34" charset="0"/>
                <a:cs typeface="Arial"/>
                <a:sym typeface="Arial"/>
              </a:rPr>
              <a:t>Reading reactions</a:t>
            </a:r>
          </a:p>
        </p:txBody>
      </p:sp>
      <p:sp>
        <p:nvSpPr>
          <p:cNvPr id="14" name="TextBox 13">
            <a:extLst>
              <a:ext uri="{FF2B5EF4-FFF2-40B4-BE49-F238E27FC236}">
                <a16:creationId xmlns:a16="http://schemas.microsoft.com/office/drawing/2014/main" id="{9777E720-93C8-48B2-4554-FEA651061BEB}"/>
              </a:ext>
            </a:extLst>
          </p:cNvPr>
          <p:cNvSpPr txBox="1"/>
          <p:nvPr/>
        </p:nvSpPr>
        <p:spPr>
          <a:xfrm>
            <a:off x="5291127" y="1492528"/>
            <a:ext cx="1609736" cy="769441"/>
          </a:xfrm>
          <a:prstGeom prst="rect">
            <a:avLst/>
          </a:prstGeom>
          <a:solidFill>
            <a:srgbClr val="244A70"/>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400" b="1" i="0" u="none" strike="noStrike" kern="0" cap="none" spc="0" normalizeH="0" baseline="0" noProof="0" dirty="0">
                <a:ln>
                  <a:noFill/>
                </a:ln>
                <a:solidFill>
                  <a:srgbClr val="FFFFFF"/>
                </a:solidFill>
                <a:effectLst/>
                <a:uLnTx/>
                <a:uFillTx/>
                <a:latin typeface="Fira Sans Condensed" panose="020B0503050000020004" pitchFamily="34" charset="0"/>
                <a:cs typeface="Arial"/>
                <a:sym typeface="Arial"/>
              </a:rPr>
              <a:t>DAM 2</a:t>
            </a:r>
          </a:p>
        </p:txBody>
      </p:sp>
      <p:sp>
        <p:nvSpPr>
          <p:cNvPr id="6" name="Slide Number Placeholder 3">
            <a:extLst>
              <a:ext uri="{FF2B5EF4-FFF2-40B4-BE49-F238E27FC236}">
                <a16:creationId xmlns:a16="http://schemas.microsoft.com/office/drawing/2014/main" id="{D1C98FAD-C2CB-A150-319E-1F2BB570141B}"/>
              </a:ext>
            </a:extLst>
          </p:cNvPr>
          <p:cNvSpPr txBox="1">
            <a:spLocks/>
          </p:cNvSpPr>
          <p:nvPr/>
        </p:nvSpPr>
        <p:spPr>
          <a:xfrm>
            <a:off x="10446059" y="6446570"/>
            <a:ext cx="1136341" cy="222323"/>
          </a:xfrm>
          <a:prstGeom prst="rect">
            <a:avLst/>
          </a:prstGeom>
        </p:spPr>
        <p:txBody>
          <a:bodyPr vert="horz" lIns="91440" tIns="45720" rIns="91440" bIns="45720" rtlCol="0" anchor="t"/>
          <a:lstStyle>
            <a:defPPr>
              <a:defRPr lang="en-US"/>
            </a:defPPr>
            <a:lvl1pPr marL="0" algn="r" defTabSz="914400" rtl="0" eaLnBrk="1" latinLnBrk="0" hangingPunct="1">
              <a:defRPr sz="1100" kern="1200">
                <a:solidFill>
                  <a:schemeClr val="tx1">
                    <a:lumMod val="50000"/>
                    <a:lumOff val="50000"/>
                  </a:schemeClr>
                </a:solidFill>
                <a:latin typeface="Fira Sans Condensed Black" panose="020B0A03050000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5671753-311D-42FF-97C9-7D0AA4BAAA86}" type="slidenum">
              <a:rPr kumimoji="0" lang="en-US" sz="1100" b="0" i="0" u="none" strike="noStrike" kern="1200" cap="none" spc="0" normalizeH="0" baseline="0" noProof="0" smtClean="0">
                <a:ln>
                  <a:noFill/>
                </a:ln>
                <a:solidFill>
                  <a:srgbClr val="000000">
                    <a:lumMod val="50000"/>
                    <a:lumOff val="50000"/>
                  </a:srgbClr>
                </a:solidFill>
                <a:effectLst/>
                <a:uLnTx/>
                <a:uFillTx/>
                <a:latin typeface="Fira Sans Condensed Black" panose="020B0A030500000200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100" b="0" i="0" u="none" strike="noStrike" kern="1200" cap="none" spc="0" normalizeH="0" baseline="0" noProof="0" dirty="0">
              <a:ln>
                <a:noFill/>
              </a:ln>
              <a:solidFill>
                <a:srgbClr val="000000">
                  <a:lumMod val="50000"/>
                  <a:lumOff val="50000"/>
                </a:srgbClr>
              </a:solidFill>
              <a:effectLst/>
              <a:uLnTx/>
              <a:uFillTx/>
              <a:latin typeface="Fira Sans Condensed Black" panose="020B0A03050000020004" pitchFamily="34" charset="0"/>
              <a:ea typeface="+mn-ea"/>
              <a:cs typeface="+mn-cs"/>
            </a:endParaRPr>
          </a:p>
        </p:txBody>
      </p:sp>
      <p:sp>
        <p:nvSpPr>
          <p:cNvPr id="3" name="TextBox 2">
            <a:extLst>
              <a:ext uri="{FF2B5EF4-FFF2-40B4-BE49-F238E27FC236}">
                <a16:creationId xmlns:a16="http://schemas.microsoft.com/office/drawing/2014/main" id="{B906B5C7-FD97-E30D-6210-EBCC66983EE0}"/>
              </a:ext>
            </a:extLst>
          </p:cNvPr>
          <p:cNvSpPr txBox="1"/>
          <p:nvPr/>
        </p:nvSpPr>
        <p:spPr>
          <a:xfrm>
            <a:off x="4595424" y="6014542"/>
            <a:ext cx="3001143" cy="584775"/>
          </a:xfrm>
          <a:prstGeom prst="rect">
            <a:avLst/>
          </a:prstGeom>
          <a:solidFill>
            <a:srgbClr val="8BACCC"/>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244A70"/>
                </a:solidFill>
                <a:effectLst/>
                <a:uLnTx/>
                <a:uFillTx/>
                <a:latin typeface="Fira Sans Condensed" panose="020B0503050000020004" pitchFamily="34" charset="0"/>
                <a:cs typeface="Arial"/>
                <a:sym typeface="Arial"/>
              </a:rPr>
              <a:t>Due on March 03</a:t>
            </a:r>
          </a:p>
        </p:txBody>
      </p:sp>
      <p:sp>
        <p:nvSpPr>
          <p:cNvPr id="4" name="TextBox 3">
            <a:extLst>
              <a:ext uri="{FF2B5EF4-FFF2-40B4-BE49-F238E27FC236}">
                <a16:creationId xmlns:a16="http://schemas.microsoft.com/office/drawing/2014/main" id="{6B1DFFAE-4B92-CB50-6B9A-6EE671A7BCA9}"/>
              </a:ext>
            </a:extLst>
          </p:cNvPr>
          <p:cNvSpPr txBox="1"/>
          <p:nvPr/>
        </p:nvSpPr>
        <p:spPr>
          <a:xfrm>
            <a:off x="4655538" y="5048826"/>
            <a:ext cx="2880917" cy="769441"/>
          </a:xfrm>
          <a:prstGeom prst="rect">
            <a:avLst/>
          </a:prstGeom>
          <a:solidFill>
            <a:srgbClr val="244A70"/>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400" b="1" i="0" u="none" strike="noStrike" kern="0" cap="none" spc="0" normalizeH="0" baseline="0" noProof="0" dirty="0">
                <a:ln>
                  <a:noFill/>
                </a:ln>
                <a:solidFill>
                  <a:srgbClr val="FFFFFF"/>
                </a:solidFill>
                <a:effectLst/>
                <a:uLnTx/>
                <a:uFillTx/>
                <a:latin typeface="Fira Sans Condensed" panose="020B0503050000020004" pitchFamily="34" charset="0"/>
                <a:cs typeface="Arial"/>
                <a:sym typeface="Arial"/>
              </a:rPr>
              <a:t>Milestone 2</a:t>
            </a:r>
          </a:p>
        </p:txBody>
      </p:sp>
    </p:spTree>
    <p:extLst>
      <p:ext uri="{BB962C8B-B14F-4D97-AF65-F5344CB8AC3E}">
        <p14:creationId xmlns:p14="http://schemas.microsoft.com/office/powerpoint/2010/main" val="21371473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8" name="Rectangle 2"/>
          <p:cNvSpPr>
            <a:spLocks noGrp="1"/>
          </p:cNvSpPr>
          <p:nvPr>
            <p:ph type="title"/>
          </p:nvPr>
        </p:nvSpPr>
        <p:spPr/>
        <p:txBody>
          <a:bodyPr/>
          <a:lstStyle/>
          <a:p>
            <a:r>
              <a:rPr lang="en-US" dirty="0" err="1"/>
              <a:t>Balsakhi</a:t>
            </a:r>
            <a:r>
              <a:rPr lang="en-US" dirty="0"/>
              <a:t> </a:t>
            </a:r>
            <a:r>
              <a:rPr lang="en-US" dirty="0" err="1"/>
              <a:t>endline</a:t>
            </a:r>
            <a:r>
              <a:rPr lang="en-US" dirty="0"/>
              <a:t> data: normalized combined test scores in treatment and comparison groups.</a:t>
            </a:r>
          </a:p>
        </p:txBody>
      </p:sp>
      <p:pic>
        <p:nvPicPr>
          <p:cNvPr id="13" name="Content Placeholder 12">
            <a:extLst>
              <a:ext uri="{FF2B5EF4-FFF2-40B4-BE49-F238E27FC236}">
                <a16:creationId xmlns:a16="http://schemas.microsoft.com/office/drawing/2014/main" id="{2DC7A45B-0714-5A47-B2C3-17297F659BFD}"/>
              </a:ext>
            </a:extLst>
          </p:cNvPr>
          <p:cNvPicPr>
            <a:picLocks noGrp="1" noChangeAspect="1"/>
          </p:cNvPicPr>
          <p:nvPr>
            <p:ph idx="1"/>
          </p:nvPr>
        </p:nvPicPr>
        <p:blipFill rotWithShape="1">
          <a:blip r:embed="rId4"/>
          <a:srcRect t="1639" b="3376"/>
          <a:stretch/>
        </p:blipFill>
        <p:spPr>
          <a:xfrm>
            <a:off x="1695796" y="1446414"/>
            <a:ext cx="8858824" cy="4476351"/>
          </a:xfrm>
        </p:spPr>
      </p:pic>
      <p:sp>
        <p:nvSpPr>
          <p:cNvPr id="14" name="Text Placeholder 13">
            <a:extLst>
              <a:ext uri="{FF2B5EF4-FFF2-40B4-BE49-F238E27FC236}">
                <a16:creationId xmlns:a16="http://schemas.microsoft.com/office/drawing/2014/main" id="{CA32218F-D77F-924A-8F9C-06E7B733F6D4}"/>
              </a:ext>
            </a:extLst>
          </p:cNvPr>
          <p:cNvSpPr>
            <a:spLocks noGrp="1"/>
          </p:cNvSpPr>
          <p:nvPr>
            <p:ph type="body" sz="quarter" idx="10"/>
          </p:nvPr>
        </p:nvSpPr>
        <p:spPr/>
        <p:txBody>
          <a:bodyPr/>
          <a:lstStyle/>
          <a:p>
            <a:r>
              <a:rPr lang="en-US" dirty="0"/>
              <a:t>The average score in the treatment group is 0.27 higher.</a:t>
            </a:r>
          </a:p>
        </p:txBody>
      </p:sp>
      <p:sp>
        <p:nvSpPr>
          <p:cNvPr id="15" name="TextBox 14">
            <a:extLst>
              <a:ext uri="{FF2B5EF4-FFF2-40B4-BE49-F238E27FC236}">
                <a16:creationId xmlns:a16="http://schemas.microsoft.com/office/drawing/2014/main" id="{15EFD72D-0DF4-0842-AAFF-55C8EC771F10}"/>
              </a:ext>
            </a:extLst>
          </p:cNvPr>
          <p:cNvSpPr txBox="1"/>
          <p:nvPr/>
        </p:nvSpPr>
        <p:spPr>
          <a:xfrm>
            <a:off x="6201295" y="1572768"/>
            <a:ext cx="2606804" cy="369332"/>
          </a:xfrm>
          <a:prstGeom prst="rect">
            <a:avLst/>
          </a:prstGeom>
          <a:noFill/>
        </p:spPr>
        <p:txBody>
          <a:bodyPr wrap="none" rtlCol="0">
            <a:spAutoFit/>
          </a:bodyPr>
          <a:lstStyle/>
          <a:p>
            <a:r>
              <a:rPr lang="en-US" dirty="0">
                <a:latin typeface="Fira Sans Condensed Black" panose="020B0A03050000020004" pitchFamily="34" charset="0"/>
              </a:rPr>
              <a:t>Average scores in </a:t>
            </a:r>
            <a:r>
              <a:rPr lang="en-US" dirty="0">
                <a:solidFill>
                  <a:schemeClr val="accent1"/>
                </a:solidFill>
                <a:latin typeface="Fira Sans Condensed Black" panose="020B0A03050000020004" pitchFamily="34" charset="0"/>
              </a:rPr>
              <a:t>C</a:t>
            </a:r>
            <a:r>
              <a:rPr lang="en-US" dirty="0">
                <a:latin typeface="Fira Sans Condensed Black" panose="020B0A03050000020004" pitchFamily="34" charset="0"/>
              </a:rPr>
              <a:t> and </a:t>
            </a:r>
            <a:r>
              <a:rPr lang="en-US" dirty="0">
                <a:solidFill>
                  <a:schemeClr val="accent5"/>
                </a:solidFill>
                <a:latin typeface="Fira Sans Condensed Black" panose="020B0A03050000020004" pitchFamily="34" charset="0"/>
              </a:rPr>
              <a:t>T</a:t>
            </a:r>
          </a:p>
        </p:txBody>
      </p:sp>
      <p:cxnSp>
        <p:nvCxnSpPr>
          <p:cNvPr id="17" name="Straight Arrow Connector 16">
            <a:extLst>
              <a:ext uri="{FF2B5EF4-FFF2-40B4-BE49-F238E27FC236}">
                <a16:creationId xmlns:a16="http://schemas.microsoft.com/office/drawing/2014/main" id="{BC820889-34E1-1140-B534-8C13768B8E38}"/>
              </a:ext>
            </a:extLst>
          </p:cNvPr>
          <p:cNvCxnSpPr/>
          <p:nvPr/>
        </p:nvCxnSpPr>
        <p:spPr>
          <a:xfrm flipH="1" flipV="1">
            <a:off x="5353396" y="1572768"/>
            <a:ext cx="748146" cy="206156"/>
          </a:xfrm>
          <a:prstGeom prst="straightConnector1">
            <a:avLst/>
          </a:prstGeom>
          <a:ln w="6350">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DAD2B59D-E809-FA4F-9D2D-854716BF453F}"/>
              </a:ext>
            </a:extLst>
          </p:cNvPr>
          <p:cNvCxnSpPr/>
          <p:nvPr/>
        </p:nvCxnSpPr>
        <p:spPr>
          <a:xfrm flipH="1">
            <a:off x="5636029" y="1778924"/>
            <a:ext cx="448887" cy="255509"/>
          </a:xfrm>
          <a:prstGeom prst="straightConnector1">
            <a:avLst/>
          </a:prstGeom>
          <a:ln w="6350">
            <a:solidFill>
              <a:schemeClr val="accent5"/>
            </a:solidFill>
            <a:tailEnd type="triangle"/>
          </a:ln>
          <a:effectLst/>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999092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Estimating the true treatment effect </a:t>
            </a:r>
            <a:br>
              <a:rPr lang="en-US" dirty="0"/>
            </a:br>
            <a:r>
              <a:rPr lang="en-US" dirty="0"/>
              <a:t>with an experimental sample </a:t>
            </a:r>
          </a:p>
        </p:txBody>
      </p:sp>
      <p:sp>
        <p:nvSpPr>
          <p:cNvPr id="31" name="Text Placeholder 30">
            <a:extLst>
              <a:ext uri="{FF2B5EF4-FFF2-40B4-BE49-F238E27FC236}">
                <a16:creationId xmlns:a16="http://schemas.microsoft.com/office/drawing/2014/main" id="{3470E152-7C22-744B-B4F0-B43B8A92724F}"/>
              </a:ext>
            </a:extLst>
          </p:cNvPr>
          <p:cNvSpPr>
            <a:spLocks noGrp="1"/>
          </p:cNvSpPr>
          <p:nvPr>
            <p:ph type="body" sz="quarter" idx="10"/>
          </p:nvPr>
        </p:nvSpPr>
        <p:spPr/>
        <p:txBody>
          <a:bodyPr/>
          <a:lstStyle/>
          <a:p>
            <a:r>
              <a:rPr lang="en-US" dirty="0"/>
              <a:t>Chance variation from sampling implies that the estimated effect is not always exactly equal to the treatment effect. How do we address that?</a:t>
            </a:r>
          </a:p>
        </p:txBody>
      </p:sp>
      <p:sp>
        <p:nvSpPr>
          <p:cNvPr id="212" name="TextBox 145"/>
          <p:cNvSpPr txBox="1">
            <a:spLocks noChangeArrowheads="1"/>
          </p:cNvSpPr>
          <p:nvPr/>
        </p:nvSpPr>
        <p:spPr bwMode="auto">
          <a:xfrm>
            <a:off x="1263192" y="3859092"/>
            <a:ext cx="2991561" cy="1015663"/>
          </a:xfrm>
          <a:prstGeom prst="rect">
            <a:avLst/>
          </a:prstGeom>
          <a:noFill/>
          <a:ln w="9525">
            <a:noFill/>
            <a:miter lim="800000"/>
            <a:headEnd/>
            <a:tailEnd/>
          </a:ln>
        </p:spPr>
        <p:txBody>
          <a:bodyPr wrap="square">
            <a:spAutoFit/>
          </a:bodyPr>
          <a:lstStyle/>
          <a:p>
            <a:r>
              <a:rPr lang="en-US" sz="2000" dirty="0">
                <a:latin typeface="Fira Sans Condensed Black" panose="020B0A03050000020004" pitchFamily="34" charset="0"/>
              </a:rPr>
              <a:t>Estimates of the treatment effect from different samples </a:t>
            </a:r>
          </a:p>
        </p:txBody>
      </p:sp>
      <p:sp>
        <p:nvSpPr>
          <p:cNvPr id="213" name="TextBox 145"/>
          <p:cNvSpPr txBox="1">
            <a:spLocks noChangeArrowheads="1"/>
          </p:cNvSpPr>
          <p:nvPr/>
        </p:nvSpPr>
        <p:spPr bwMode="auto">
          <a:xfrm>
            <a:off x="628475" y="2425419"/>
            <a:ext cx="3538172" cy="1015663"/>
          </a:xfrm>
          <a:prstGeom prst="rect">
            <a:avLst/>
          </a:prstGeom>
          <a:noFill/>
          <a:ln w="9525">
            <a:noFill/>
            <a:miter lim="800000"/>
            <a:headEnd/>
            <a:tailEnd/>
          </a:ln>
        </p:spPr>
        <p:txBody>
          <a:bodyPr wrap="square">
            <a:spAutoFit/>
          </a:bodyPr>
          <a:lstStyle/>
          <a:p>
            <a:r>
              <a:rPr lang="en-US" sz="2000" b="1" dirty="0">
                <a:latin typeface="Fira Sans Condensed Black" panose="020B0A03050000020004" pitchFamily="34" charset="0"/>
              </a:rPr>
              <a:t>The true treatment effect: </a:t>
            </a:r>
            <a:r>
              <a:rPr lang="en-US" sz="2000" dirty="0">
                <a:latin typeface="Fira Sans Condensed Black" panose="020B0A03050000020004" pitchFamily="34" charset="0"/>
              </a:rPr>
              <a:t>difference in outcome with and without the program.</a:t>
            </a:r>
          </a:p>
        </p:txBody>
      </p:sp>
      <p:grpSp>
        <p:nvGrpSpPr>
          <p:cNvPr id="6" name="Group 5">
            <a:extLst>
              <a:ext uri="{FF2B5EF4-FFF2-40B4-BE49-F238E27FC236}">
                <a16:creationId xmlns:a16="http://schemas.microsoft.com/office/drawing/2014/main" id="{4964F648-F76D-DF46-8434-CA2AC2EFEFDB}"/>
              </a:ext>
            </a:extLst>
          </p:cNvPr>
          <p:cNvGrpSpPr/>
          <p:nvPr/>
        </p:nvGrpSpPr>
        <p:grpSpPr>
          <a:xfrm>
            <a:off x="4527167" y="1884021"/>
            <a:ext cx="2889871" cy="2889871"/>
            <a:chOff x="4527167" y="1884021"/>
            <a:chExt cx="2889871" cy="2889871"/>
          </a:xfrm>
        </p:grpSpPr>
        <p:sp>
          <p:nvSpPr>
            <p:cNvPr id="72" name="Oval 71"/>
            <p:cNvSpPr>
              <a:spLocks noChangeAspect="1"/>
            </p:cNvSpPr>
            <p:nvPr/>
          </p:nvSpPr>
          <p:spPr>
            <a:xfrm>
              <a:off x="4527167" y="1884021"/>
              <a:ext cx="2889871" cy="2889871"/>
            </a:xfrm>
            <a:prstGeom prst="ellipse">
              <a:avLst/>
            </a:prstGeom>
            <a:solidFill>
              <a:schemeClr val="accent1"/>
            </a:solidFill>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latin typeface="Fira Sans Condensed Black" panose="020B0A03050000020004" pitchFamily="34" charset="0"/>
              </a:endParaRPr>
            </a:p>
          </p:txBody>
        </p:sp>
        <p:sp>
          <p:nvSpPr>
            <p:cNvPr id="73" name="Donut 72"/>
            <p:cNvSpPr>
              <a:spLocks noChangeAspect="1"/>
            </p:cNvSpPr>
            <p:nvPr/>
          </p:nvSpPr>
          <p:spPr>
            <a:xfrm>
              <a:off x="4784439" y="2163040"/>
              <a:ext cx="2339422" cy="2339422"/>
            </a:xfrm>
            <a:prstGeom prst="donut">
              <a:avLst>
                <a:gd name="adj" fmla="val 8826"/>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000000"/>
                </a:solidFill>
                <a:latin typeface="Fira Sans Condensed Black" panose="020B0A03050000020004" pitchFamily="34" charset="0"/>
              </a:endParaRPr>
            </a:p>
          </p:txBody>
        </p:sp>
        <p:sp>
          <p:nvSpPr>
            <p:cNvPr id="74" name="Donut 73"/>
            <p:cNvSpPr>
              <a:spLocks noChangeAspect="1"/>
            </p:cNvSpPr>
            <p:nvPr/>
          </p:nvSpPr>
          <p:spPr>
            <a:xfrm>
              <a:off x="5265675" y="2621729"/>
              <a:ext cx="1376129" cy="1376130"/>
            </a:xfrm>
            <a:prstGeom prst="donut">
              <a:avLst>
                <a:gd name="adj" fmla="val 16215"/>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000000"/>
                </a:solidFill>
                <a:latin typeface="Fira Sans Condensed Black" panose="020B0A03050000020004" pitchFamily="34" charset="0"/>
              </a:endParaRPr>
            </a:p>
          </p:txBody>
        </p:sp>
        <p:sp>
          <p:nvSpPr>
            <p:cNvPr id="75" name="Oval 74"/>
            <p:cNvSpPr>
              <a:spLocks noChangeAspect="1"/>
            </p:cNvSpPr>
            <p:nvPr/>
          </p:nvSpPr>
          <p:spPr>
            <a:xfrm>
              <a:off x="5764035" y="3110022"/>
              <a:ext cx="412846" cy="412847"/>
            </a:xfrm>
            <a:prstGeom prst="ellipse">
              <a:avLst/>
            </a:prstGeom>
            <a:solidFill>
              <a:schemeClr val="bg1"/>
            </a:solidFill>
            <a:ln w="1905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latin typeface="Fira Sans Condensed Black" panose="020B0A03050000020004" pitchFamily="34" charset="0"/>
              </a:endParaRPr>
            </a:p>
          </p:txBody>
        </p:sp>
      </p:grpSp>
      <p:sp>
        <p:nvSpPr>
          <p:cNvPr id="77" name="Oval 76"/>
          <p:cNvSpPr>
            <a:spLocks noChangeAspect="1"/>
          </p:cNvSpPr>
          <p:nvPr/>
        </p:nvSpPr>
        <p:spPr>
          <a:xfrm>
            <a:off x="5339927" y="3425707"/>
            <a:ext cx="229355" cy="229355"/>
          </a:xfrm>
          <a:prstGeom prst="ellipse">
            <a:avLst/>
          </a:prstGeom>
          <a:ln w="19050">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000000"/>
              </a:solidFill>
              <a:latin typeface="Fira Sans Condensed Black" panose="020B0A03050000020004" pitchFamily="34" charset="0"/>
            </a:endParaRPr>
          </a:p>
        </p:txBody>
      </p:sp>
      <p:sp>
        <p:nvSpPr>
          <p:cNvPr id="78" name="Oval 77"/>
          <p:cNvSpPr>
            <a:spLocks noChangeAspect="1"/>
          </p:cNvSpPr>
          <p:nvPr/>
        </p:nvSpPr>
        <p:spPr>
          <a:xfrm>
            <a:off x="6326637" y="3900695"/>
            <a:ext cx="229355" cy="229355"/>
          </a:xfrm>
          <a:prstGeom prst="ellipse">
            <a:avLst/>
          </a:prstGeom>
          <a:ln w="19050">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000000"/>
              </a:solidFill>
              <a:latin typeface="Fira Sans Condensed Black" panose="020B0A03050000020004" pitchFamily="34" charset="0"/>
            </a:endParaRPr>
          </a:p>
        </p:txBody>
      </p:sp>
      <p:cxnSp>
        <p:nvCxnSpPr>
          <p:cNvPr id="4" name="Straight Arrow Connector 3"/>
          <p:cNvCxnSpPr>
            <a:cxnSpLocks/>
          </p:cNvCxnSpPr>
          <p:nvPr/>
        </p:nvCxnSpPr>
        <p:spPr>
          <a:xfrm>
            <a:off x="4185501" y="3311197"/>
            <a:ext cx="1834450" cy="0"/>
          </a:xfrm>
          <a:prstGeom prst="straightConnector1">
            <a:avLst/>
          </a:prstGeom>
          <a:ln w="31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cxnSpLocks/>
            <a:stCxn id="212" idx="3"/>
            <a:endCxn id="77" idx="2"/>
          </p:cNvCxnSpPr>
          <p:nvPr/>
        </p:nvCxnSpPr>
        <p:spPr>
          <a:xfrm flipV="1">
            <a:off x="4254753" y="3540385"/>
            <a:ext cx="1085174" cy="826539"/>
          </a:xfrm>
          <a:prstGeom prst="straightConnector1">
            <a:avLst/>
          </a:prstGeom>
          <a:ln w="31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cxnSpLocks/>
            <a:stCxn id="212" idx="3"/>
            <a:endCxn id="78" idx="2"/>
          </p:cNvCxnSpPr>
          <p:nvPr/>
        </p:nvCxnSpPr>
        <p:spPr>
          <a:xfrm flipV="1">
            <a:off x="4254753" y="4015373"/>
            <a:ext cx="2071884" cy="351551"/>
          </a:xfrm>
          <a:prstGeom prst="straightConnector1">
            <a:avLst/>
          </a:prstGeom>
          <a:ln w="31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EA030D7B-AE5C-3B4A-81C8-03D00F2FE6BF}"/>
              </a:ext>
            </a:extLst>
          </p:cNvPr>
          <p:cNvSpPr/>
          <p:nvPr/>
        </p:nvSpPr>
        <p:spPr>
          <a:xfrm>
            <a:off x="9021450" y="4358205"/>
            <a:ext cx="2423160" cy="807684"/>
          </a:xfrm>
          <a:prstGeom prst="rect">
            <a:avLst/>
          </a:prstGeom>
          <a:noFill/>
          <a:ln w="19050"/>
        </p:spPr>
        <p:style>
          <a:lnRef idx="2">
            <a:schemeClr val="accent1"/>
          </a:lnRef>
          <a:fillRef idx="1">
            <a:schemeClr val="lt1"/>
          </a:fillRef>
          <a:effectRef idx="0">
            <a:schemeClr val="accent1"/>
          </a:effectRef>
          <a:fontRef idx="minor">
            <a:schemeClr val="dk1"/>
          </a:fontRef>
        </p:style>
        <p:txBody>
          <a:bodyPr lIns="182880" tIns="91440" rIns="182880" bIns="91440" rtlCol="0" anchor="ctr"/>
          <a:lstStyle/>
          <a:p>
            <a:r>
              <a:rPr lang="en-ZA" sz="2000" b="1" dirty="0">
                <a:solidFill>
                  <a:schemeClr val="tx1"/>
                </a:solidFill>
                <a:latin typeface="Fira Sans Condensed Black" panose="020B0A03050000020004" pitchFamily="34" charset="0"/>
              </a:rPr>
              <a:t>Estimated effect</a:t>
            </a:r>
          </a:p>
        </p:txBody>
      </p:sp>
      <p:sp>
        <p:nvSpPr>
          <p:cNvPr id="26" name="Rectangle 25">
            <a:extLst>
              <a:ext uri="{FF2B5EF4-FFF2-40B4-BE49-F238E27FC236}">
                <a16:creationId xmlns:a16="http://schemas.microsoft.com/office/drawing/2014/main" id="{0F77CA84-1791-F849-80B2-EDF54F9E08D6}"/>
              </a:ext>
            </a:extLst>
          </p:cNvPr>
          <p:cNvSpPr/>
          <p:nvPr/>
        </p:nvSpPr>
        <p:spPr>
          <a:xfrm>
            <a:off x="9021450" y="2912883"/>
            <a:ext cx="2423160" cy="1074654"/>
          </a:xfrm>
          <a:prstGeom prst="rect">
            <a:avLst/>
          </a:prstGeom>
          <a:noFill/>
          <a:ln w="19050">
            <a:solidFill>
              <a:schemeClr val="accent2"/>
            </a:solidFill>
          </a:ln>
        </p:spPr>
        <p:style>
          <a:lnRef idx="2">
            <a:schemeClr val="accent1"/>
          </a:lnRef>
          <a:fillRef idx="1">
            <a:schemeClr val="lt1"/>
          </a:fillRef>
          <a:effectRef idx="0">
            <a:schemeClr val="accent1"/>
          </a:effectRef>
          <a:fontRef idx="minor">
            <a:schemeClr val="dk1"/>
          </a:fontRef>
        </p:style>
        <p:txBody>
          <a:bodyPr lIns="182880" tIns="91440" rIns="182880" bIns="91440" rtlCol="0" anchor="ctr"/>
          <a:lstStyle/>
          <a:p>
            <a:r>
              <a:rPr lang="en-ZA" sz="2000" dirty="0">
                <a:solidFill>
                  <a:schemeClr val="tx1"/>
                </a:solidFill>
                <a:latin typeface="Fira Sans Condensed Black" panose="020B0A03050000020004" pitchFamily="34" charset="0"/>
              </a:rPr>
              <a:t>Average in control group</a:t>
            </a:r>
          </a:p>
        </p:txBody>
      </p:sp>
      <p:sp>
        <p:nvSpPr>
          <p:cNvPr id="27" name="Rectangle 26">
            <a:extLst>
              <a:ext uri="{FF2B5EF4-FFF2-40B4-BE49-F238E27FC236}">
                <a16:creationId xmlns:a16="http://schemas.microsoft.com/office/drawing/2014/main" id="{FC61463F-FCBE-5A4E-B77E-E3AC74BE66CB}"/>
              </a:ext>
            </a:extLst>
          </p:cNvPr>
          <p:cNvSpPr/>
          <p:nvPr/>
        </p:nvSpPr>
        <p:spPr>
          <a:xfrm>
            <a:off x="9021450" y="1869525"/>
            <a:ext cx="2423160" cy="854819"/>
          </a:xfrm>
          <a:prstGeom prst="rect">
            <a:avLst/>
          </a:prstGeom>
          <a:noFill/>
          <a:ln w="19050">
            <a:solidFill>
              <a:schemeClr val="accent2"/>
            </a:solidFill>
          </a:ln>
        </p:spPr>
        <p:style>
          <a:lnRef idx="2">
            <a:schemeClr val="accent1"/>
          </a:lnRef>
          <a:fillRef idx="1">
            <a:schemeClr val="lt1"/>
          </a:fillRef>
          <a:effectRef idx="0">
            <a:schemeClr val="accent1"/>
          </a:effectRef>
          <a:fontRef idx="minor">
            <a:schemeClr val="dk1"/>
          </a:fontRef>
        </p:style>
        <p:txBody>
          <a:bodyPr lIns="182880" tIns="91440" rIns="182880" bIns="91440" rtlCol="0" anchor="ctr"/>
          <a:lstStyle/>
          <a:p>
            <a:r>
              <a:rPr lang="en-ZA" sz="2000" dirty="0">
                <a:solidFill>
                  <a:schemeClr val="tx1"/>
                </a:solidFill>
                <a:latin typeface="Fira Sans Condensed Black" panose="020B0A03050000020004" pitchFamily="34" charset="0"/>
              </a:rPr>
              <a:t>Average in treatment group</a:t>
            </a:r>
          </a:p>
        </p:txBody>
      </p:sp>
      <p:cxnSp>
        <p:nvCxnSpPr>
          <p:cNvPr id="52" name="Straight Connector 51">
            <a:extLst>
              <a:ext uri="{FF2B5EF4-FFF2-40B4-BE49-F238E27FC236}">
                <a16:creationId xmlns:a16="http://schemas.microsoft.com/office/drawing/2014/main" id="{066219EA-D6D2-104C-B368-8599C3222187}"/>
              </a:ext>
            </a:extLst>
          </p:cNvPr>
          <p:cNvCxnSpPr>
            <a:cxnSpLocks/>
          </p:cNvCxnSpPr>
          <p:nvPr/>
        </p:nvCxnSpPr>
        <p:spPr>
          <a:xfrm>
            <a:off x="8399282" y="4194928"/>
            <a:ext cx="3054285" cy="0"/>
          </a:xfrm>
          <a:prstGeom prst="line">
            <a:avLst/>
          </a:prstGeom>
          <a:ln w="38100">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54" name="Equal 53">
            <a:extLst>
              <a:ext uri="{FF2B5EF4-FFF2-40B4-BE49-F238E27FC236}">
                <a16:creationId xmlns:a16="http://schemas.microsoft.com/office/drawing/2014/main" id="{0D399EE1-F018-FB46-B86A-F42B374719A4}"/>
              </a:ext>
            </a:extLst>
          </p:cNvPr>
          <p:cNvSpPr/>
          <p:nvPr/>
        </p:nvSpPr>
        <p:spPr>
          <a:xfrm>
            <a:off x="8342723" y="4571999"/>
            <a:ext cx="546755" cy="433634"/>
          </a:xfrm>
          <a:prstGeom prst="mathEqual">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Fira Sans Condensed Black" panose="020B0A03050000020004" pitchFamily="34" charset="0"/>
            </a:endParaRPr>
          </a:p>
        </p:txBody>
      </p:sp>
      <p:sp>
        <p:nvSpPr>
          <p:cNvPr id="55" name="Minus 54">
            <a:extLst>
              <a:ext uri="{FF2B5EF4-FFF2-40B4-BE49-F238E27FC236}">
                <a16:creationId xmlns:a16="http://schemas.microsoft.com/office/drawing/2014/main" id="{CDC9E286-13DC-BC40-A563-F4ECEB95FFE8}"/>
              </a:ext>
            </a:extLst>
          </p:cNvPr>
          <p:cNvSpPr/>
          <p:nvPr/>
        </p:nvSpPr>
        <p:spPr>
          <a:xfrm>
            <a:off x="8342722" y="3223966"/>
            <a:ext cx="537328" cy="490194"/>
          </a:xfrm>
          <a:prstGeom prst="mathMinus">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ira Sans Condensed Black" panose="020B0A03050000020004" pitchFamily="34" charset="0"/>
            </a:endParaRPr>
          </a:p>
        </p:txBody>
      </p:sp>
    </p:spTree>
    <p:extLst>
      <p:ext uri="{BB962C8B-B14F-4D97-AF65-F5344CB8AC3E}">
        <p14:creationId xmlns:p14="http://schemas.microsoft.com/office/powerpoint/2010/main" val="243691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p:bldP spid="213" grpId="0"/>
      <p:bldP spid="77" grpId="0" animBg="1"/>
      <p:bldP spid="78" grpId="0" animBg="1"/>
      <p:bldP spid="25" grpId="0" animBg="1"/>
      <p:bldP spid="26" grpId="0" animBg="1"/>
      <p:bldP spid="27" grpId="0" animBg="1"/>
      <p:bldP spid="54" grpId="0" animBg="1"/>
      <p:bldP spid="5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04262-3ABE-604C-9A4F-F060A791EB04}"/>
              </a:ext>
            </a:extLst>
          </p:cNvPr>
          <p:cNvSpPr>
            <a:spLocks noGrp="1"/>
          </p:cNvSpPr>
          <p:nvPr>
            <p:ph type="title"/>
          </p:nvPr>
        </p:nvSpPr>
        <p:spPr/>
        <p:txBody>
          <a:bodyPr/>
          <a:lstStyle/>
          <a:p>
            <a:r>
              <a:rPr lang="en-US" dirty="0"/>
              <a:t>Estimating the treatment effect from a sample</a:t>
            </a:r>
          </a:p>
        </p:txBody>
      </p:sp>
      <p:sp>
        <p:nvSpPr>
          <p:cNvPr id="4" name="Slide Number Placeholder 3">
            <a:extLst>
              <a:ext uri="{FF2B5EF4-FFF2-40B4-BE49-F238E27FC236}">
                <a16:creationId xmlns:a16="http://schemas.microsoft.com/office/drawing/2014/main" id="{5E63130D-2B41-044E-A97E-24F91AA46AA1}"/>
              </a:ext>
            </a:extLst>
          </p:cNvPr>
          <p:cNvSpPr>
            <a:spLocks noGrp="1"/>
          </p:cNvSpPr>
          <p:nvPr>
            <p:ph type="sldNum" sz="quarter" idx="4"/>
          </p:nvPr>
        </p:nvSpPr>
        <p:spPr/>
        <p:txBody>
          <a:bodyPr/>
          <a:lstStyle/>
          <a:p>
            <a:fld id="{2ECB1696-1F23-9849-960D-916B9EF0C8D4}" type="slidenum">
              <a:rPr lang="en-US" smtClean="0"/>
              <a:pPr/>
              <a:t>9</a:t>
            </a:fld>
            <a:endParaRPr lang="en-US" dirty="0"/>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3C1F6937-266C-224C-9270-052CB0FE7416}"/>
                  </a:ext>
                </a:extLst>
              </p:cNvPr>
              <p:cNvGraphicFramePr>
                <a:graphicFrameLocks noGrp="1"/>
              </p:cNvGraphicFramePr>
              <p:nvPr>
                <p:extLst>
                  <p:ext uri="{D42A27DB-BD31-4B8C-83A1-F6EECF244321}">
                    <p14:modId xmlns:p14="http://schemas.microsoft.com/office/powerpoint/2010/main" val="25573780"/>
                  </p:ext>
                </p:extLst>
              </p:nvPr>
            </p:nvGraphicFramePr>
            <p:xfrm>
              <a:off x="700911" y="1483594"/>
              <a:ext cx="10792750" cy="2139281"/>
            </p:xfrm>
            <a:graphic>
              <a:graphicData uri="http://schemas.openxmlformats.org/drawingml/2006/table">
                <a:tbl>
                  <a:tblPr firstRow="1" bandRow="1">
                    <a:tableStyleId>{5C22544A-7EE6-4342-B048-85BDC9FD1C3A}</a:tableStyleId>
                  </a:tblPr>
                  <a:tblGrid>
                    <a:gridCol w="10792750">
                      <a:extLst>
                        <a:ext uri="{9D8B030D-6E8A-4147-A177-3AD203B41FA5}">
                          <a16:colId xmlns:a16="http://schemas.microsoft.com/office/drawing/2014/main" val="2579712724"/>
                        </a:ext>
                      </a:extLst>
                    </a:gridCol>
                  </a:tblGrid>
                  <a:tr h="549064">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2200" b="1" dirty="0">
                              <a:latin typeface="Fira Sans Condensed Black" panose="020B0A03050000020004" pitchFamily="34" charset="0"/>
                            </a:rPr>
                            <a:t>Estimate of the treatment effect</a:t>
                          </a:r>
                        </a:p>
                      </a:txBody>
                      <a:tcPr marL="182880" marR="182880" anchor="ctr"/>
                    </a:tc>
                    <a:extLst>
                      <a:ext uri="{0D108BD9-81ED-4DB2-BD59-A6C34878D82A}">
                        <a16:rowId xmlns:a16="http://schemas.microsoft.com/office/drawing/2014/main" val="44582349"/>
                      </a:ext>
                    </a:extLst>
                  </a:tr>
                  <a:tr h="1590217">
                    <a:tc>
                      <a:txBody>
                        <a:bodyPr/>
                        <a:lstStyle/>
                        <a:p>
                          <a:pPr marL="342900" lvl="0" indent="-342900">
                            <a:spcAft>
                              <a:spcPts val="1200"/>
                            </a:spcAft>
                            <a:buFont typeface="Arial" panose="020B0604020202020204" pitchFamily="34" charset="0"/>
                            <a:buChar char="•"/>
                          </a:pPr>
                          <a:r>
                            <a:rPr lang="en-US" sz="2200" dirty="0">
                              <a:latin typeface="Fira Sans Condensed Black" panose="020B0A03050000020004" pitchFamily="34" charset="0"/>
                            </a:rPr>
                            <a:t>The best estimator of the treatment effect is the difference in the average outcomes in a randomly selected treatment and comparison group.</a:t>
                          </a:r>
                        </a:p>
                        <a:p>
                          <a:pPr marL="342900" lvl="0" indent="-342900">
                            <a:spcAft>
                              <a:spcPts val="600"/>
                            </a:spcAft>
                            <a:buFont typeface="Arial" panose="020B0604020202020204" pitchFamily="34" charset="0"/>
                            <a:buChar char="•"/>
                          </a:pPr>
                          <a:r>
                            <a:rPr lang="en-US" sz="2200" dirty="0">
                              <a:latin typeface="Fira Sans Condensed" panose="020B0503050000020004" pitchFamily="34" charset="0"/>
                            </a:rPr>
                            <a:t>A treatment effect </a:t>
                          </a:r>
                          <a:r>
                            <a:rPr lang="en-US" sz="2200" i="1" dirty="0">
                              <a:latin typeface="Fira Sans Condensed" panose="020B0503050000020004" pitchFamily="34" charset="0"/>
                            </a:rPr>
                            <a:t>estimate</a:t>
                          </a:r>
                          <a:r>
                            <a:rPr lang="en-US" sz="2200" dirty="0">
                              <a:latin typeface="Fira Sans Condensed" panose="020B0503050000020004" pitchFamily="34" charset="0"/>
                            </a:rPr>
                            <a:t> is often denoted</a:t>
                          </a:r>
                          <a:r>
                            <a:rPr lang="el-GR" sz="2200" dirty="0">
                              <a:latin typeface="Fira Sans Condensed" panose="020B0503050000020004" pitchFamily="34" charset="0"/>
                            </a:rPr>
                            <a:t> </a:t>
                          </a:r>
                          <a14:m>
                            <m:oMath xmlns:m="http://schemas.openxmlformats.org/officeDocument/2006/math">
                              <m:acc>
                                <m:accPr>
                                  <m:chr m:val="̂"/>
                                  <m:ctrlPr>
                                    <a:rPr lang="en-US" sz="2200" i="1" smtClean="0">
                                      <a:latin typeface="Cambria Math" panose="02040503050406030204" pitchFamily="18" charset="0"/>
                                    </a:rPr>
                                  </m:ctrlPr>
                                </m:accPr>
                                <m:e>
                                  <m:r>
                                    <a:rPr lang="el-GR" sz="2200" i="1">
                                      <a:latin typeface="Cambria Math" panose="02040503050406030204" pitchFamily="18" charset="0"/>
                                    </a:rPr>
                                    <m:t>𝛽</m:t>
                                  </m:r>
                                </m:e>
                              </m:acc>
                            </m:oMath>
                          </a14:m>
                          <a:r>
                            <a:rPr lang="en-US" sz="2200" dirty="0">
                              <a:latin typeface="Fira Sans Condensed" panose="020B0503050000020004" pitchFamily="34" charset="0"/>
                            </a:rPr>
                            <a:t> (</a:t>
                          </a:r>
                          <a:r>
                            <a:rPr lang="en-US" sz="2200" b="0" dirty="0">
                              <a:latin typeface="Fira Sans Condensed" panose="020B0503050000020004" pitchFamily="34" charset="0"/>
                            </a:rPr>
                            <a:t>where </a:t>
                          </a:r>
                          <a14:m>
                            <m:oMath xmlns:m="http://schemas.openxmlformats.org/officeDocument/2006/math">
                              <m:r>
                                <a:rPr lang="el-GR" sz="2200" i="1" smtClean="0">
                                  <a:latin typeface="Cambria Math" panose="02040503050406030204" pitchFamily="18" charset="0"/>
                                </a:rPr>
                                <m:t>𝛽</m:t>
                              </m:r>
                            </m:oMath>
                          </a14:m>
                          <a:r>
                            <a:rPr lang="en-US" sz="2200" b="0" dirty="0">
                              <a:latin typeface="Fira Sans Condensed" panose="020B0503050000020004" pitchFamily="34" charset="0"/>
                            </a:rPr>
                            <a:t> is the true effect)</a:t>
                          </a:r>
                          <a:r>
                            <a:rPr lang="el-GR" sz="2200" dirty="0">
                              <a:latin typeface="Fira Sans Condensed" panose="020B0503050000020004" pitchFamily="34" charset="0"/>
                            </a:rPr>
                            <a:t>. </a:t>
                          </a:r>
                          <a:endParaRPr lang="en-US" sz="2200" dirty="0">
                            <a:latin typeface="Fira Sans Condensed" panose="020B0503050000020004" pitchFamily="34" charset="0"/>
                          </a:endParaRPr>
                        </a:p>
                      </a:txBody>
                      <a:tcPr marL="182880" marR="182880" marT="91440" marB="91440"/>
                    </a:tc>
                    <a:extLst>
                      <a:ext uri="{0D108BD9-81ED-4DB2-BD59-A6C34878D82A}">
                        <a16:rowId xmlns:a16="http://schemas.microsoft.com/office/drawing/2014/main" val="1698390171"/>
                      </a:ext>
                    </a:extLst>
                  </a:tr>
                </a:tbl>
              </a:graphicData>
            </a:graphic>
          </p:graphicFrame>
        </mc:Choice>
        <mc:Fallback xmlns="">
          <p:graphicFrame>
            <p:nvGraphicFramePr>
              <p:cNvPr id="5" name="Table 4">
                <a:extLst>
                  <a:ext uri="{FF2B5EF4-FFF2-40B4-BE49-F238E27FC236}">
                    <a16:creationId xmlns:a16="http://schemas.microsoft.com/office/drawing/2014/main" id="{3C1F6937-266C-224C-9270-052CB0FE7416}"/>
                  </a:ext>
                </a:extLst>
              </p:cNvPr>
              <p:cNvGraphicFramePr>
                <a:graphicFrameLocks noGrp="1"/>
              </p:cNvGraphicFramePr>
              <p:nvPr>
                <p:extLst>
                  <p:ext uri="{D42A27DB-BD31-4B8C-83A1-F6EECF244321}">
                    <p14:modId xmlns:p14="http://schemas.microsoft.com/office/powerpoint/2010/main" val="25573780"/>
                  </p:ext>
                </p:extLst>
              </p:nvPr>
            </p:nvGraphicFramePr>
            <p:xfrm>
              <a:off x="700911" y="1483594"/>
              <a:ext cx="10792750" cy="2139281"/>
            </p:xfrm>
            <a:graphic>
              <a:graphicData uri="http://schemas.openxmlformats.org/drawingml/2006/table">
                <a:tbl>
                  <a:tblPr firstRow="1" bandRow="1">
                    <a:tableStyleId>{5C22544A-7EE6-4342-B048-85BDC9FD1C3A}</a:tableStyleId>
                  </a:tblPr>
                  <a:tblGrid>
                    <a:gridCol w="10792750">
                      <a:extLst>
                        <a:ext uri="{9D8B030D-6E8A-4147-A177-3AD203B41FA5}">
                          <a16:colId xmlns:a16="http://schemas.microsoft.com/office/drawing/2014/main" val="2579712724"/>
                        </a:ext>
                      </a:extLst>
                    </a:gridCol>
                  </a:tblGrid>
                  <a:tr h="549064">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2200" b="1" dirty="0">
                              <a:latin typeface="Fira Sans Condensed Black" panose="020B0A03050000020004" pitchFamily="34" charset="0"/>
                            </a:rPr>
                            <a:t>Estimate of the treatment effect</a:t>
                          </a:r>
                        </a:p>
                      </a:txBody>
                      <a:tcPr marL="182880" marR="182880" anchor="ctr"/>
                    </a:tc>
                    <a:extLst>
                      <a:ext uri="{0D108BD9-81ED-4DB2-BD59-A6C34878D82A}">
                        <a16:rowId xmlns:a16="http://schemas.microsoft.com/office/drawing/2014/main" val="44582349"/>
                      </a:ext>
                    </a:extLst>
                  </a:tr>
                  <a:tr h="1590217">
                    <a:tc>
                      <a:txBody>
                        <a:bodyPr/>
                        <a:lstStyle/>
                        <a:p>
                          <a:endParaRPr lang="en-US"/>
                        </a:p>
                      </a:txBody>
                      <a:tcPr marL="182880" marR="182880" marT="91440" marB="91440">
                        <a:blipFill>
                          <a:blip r:embed="rId3"/>
                          <a:stretch>
                            <a:fillRect l="-56" t="-34733" r="-226" b="-763"/>
                          </a:stretch>
                        </a:blipFill>
                      </a:tcPr>
                    </a:tc>
                    <a:extLst>
                      <a:ext uri="{0D108BD9-81ED-4DB2-BD59-A6C34878D82A}">
                        <a16:rowId xmlns:a16="http://schemas.microsoft.com/office/drawing/2014/main" val="1698390171"/>
                      </a:ext>
                    </a:extLst>
                  </a:tr>
                </a:tbl>
              </a:graphicData>
            </a:graphic>
          </p:graphicFrame>
        </mc:Fallback>
      </mc:AlternateContent>
      <p:grpSp>
        <p:nvGrpSpPr>
          <p:cNvPr id="10" name="Group 9">
            <a:extLst>
              <a:ext uri="{FF2B5EF4-FFF2-40B4-BE49-F238E27FC236}">
                <a16:creationId xmlns:a16="http://schemas.microsoft.com/office/drawing/2014/main" id="{DC52A90A-7D6C-AD44-84EC-874C28138D46}"/>
              </a:ext>
            </a:extLst>
          </p:cNvPr>
          <p:cNvGrpSpPr/>
          <p:nvPr/>
        </p:nvGrpSpPr>
        <p:grpSpPr>
          <a:xfrm>
            <a:off x="631595" y="4100659"/>
            <a:ext cx="5203599" cy="1621413"/>
            <a:chOff x="631595" y="4100659"/>
            <a:chExt cx="5203599" cy="1621413"/>
          </a:xfrm>
        </p:grpSpPr>
        <p:sp>
          <p:nvSpPr>
            <p:cNvPr id="19" name="Rectangle 18">
              <a:extLst>
                <a:ext uri="{FF2B5EF4-FFF2-40B4-BE49-F238E27FC236}">
                  <a16:creationId xmlns:a16="http://schemas.microsoft.com/office/drawing/2014/main" id="{A01D067A-1948-984B-BD03-8A62EAE0A1CD}"/>
                </a:ext>
              </a:extLst>
            </p:cNvPr>
            <p:cNvSpPr/>
            <p:nvPr/>
          </p:nvSpPr>
          <p:spPr>
            <a:xfrm>
              <a:off x="3601040" y="4732257"/>
              <a:ext cx="2234154" cy="989815"/>
            </a:xfrm>
            <a:prstGeom prst="rect">
              <a:avLst/>
            </a:prstGeom>
            <a:noFill/>
            <a:ln w="19050">
              <a:solidFill>
                <a:schemeClr val="accent2"/>
              </a:solidFill>
            </a:ln>
          </p:spPr>
          <p:style>
            <a:lnRef idx="2">
              <a:schemeClr val="accent1"/>
            </a:lnRef>
            <a:fillRef idx="1">
              <a:schemeClr val="lt1"/>
            </a:fillRef>
            <a:effectRef idx="0">
              <a:schemeClr val="accent1"/>
            </a:effectRef>
            <a:fontRef idx="minor">
              <a:schemeClr val="dk1"/>
            </a:fontRef>
          </p:style>
          <p:txBody>
            <a:bodyPr lIns="182880" tIns="91440" rIns="182880" bIns="91440" rtlCol="0" anchor="ctr"/>
            <a:lstStyle/>
            <a:p>
              <a:r>
                <a:rPr lang="en-ZA" dirty="0">
                  <a:solidFill>
                    <a:schemeClr val="tx1"/>
                  </a:solidFill>
                  <a:latin typeface="Fira Sans Condensed Black" panose="020B0A03050000020004" pitchFamily="34" charset="0"/>
                </a:rPr>
                <a:t>Average in control group</a:t>
              </a:r>
            </a:p>
          </p:txBody>
        </p:sp>
        <p:sp>
          <p:nvSpPr>
            <p:cNvPr id="20" name="Rectangle 19">
              <a:extLst>
                <a:ext uri="{FF2B5EF4-FFF2-40B4-BE49-F238E27FC236}">
                  <a16:creationId xmlns:a16="http://schemas.microsoft.com/office/drawing/2014/main" id="{56004708-A3E8-0C46-BB88-6D10D5F6558F}"/>
                </a:ext>
              </a:extLst>
            </p:cNvPr>
            <p:cNvSpPr/>
            <p:nvPr/>
          </p:nvSpPr>
          <p:spPr>
            <a:xfrm>
              <a:off x="725863" y="4735273"/>
              <a:ext cx="2224728" cy="986797"/>
            </a:xfrm>
            <a:prstGeom prst="rect">
              <a:avLst/>
            </a:prstGeom>
            <a:noFill/>
            <a:ln w="19050">
              <a:solidFill>
                <a:schemeClr val="accent2"/>
              </a:solidFill>
            </a:ln>
          </p:spPr>
          <p:style>
            <a:lnRef idx="2">
              <a:schemeClr val="accent1"/>
            </a:lnRef>
            <a:fillRef idx="1">
              <a:schemeClr val="lt1"/>
            </a:fillRef>
            <a:effectRef idx="0">
              <a:schemeClr val="accent1"/>
            </a:effectRef>
            <a:fontRef idx="minor">
              <a:schemeClr val="dk1"/>
            </a:fontRef>
          </p:style>
          <p:txBody>
            <a:bodyPr lIns="182880" tIns="91440" rIns="182880" bIns="91440" rtlCol="0" anchor="ctr"/>
            <a:lstStyle/>
            <a:p>
              <a:r>
                <a:rPr lang="en-ZA" dirty="0">
                  <a:solidFill>
                    <a:schemeClr val="tx1"/>
                  </a:solidFill>
                  <a:latin typeface="Fira Sans Condensed Black" panose="020B0A03050000020004" pitchFamily="34" charset="0"/>
                </a:rPr>
                <a:t>Average in treatment group</a:t>
              </a:r>
            </a:p>
          </p:txBody>
        </p:sp>
        <p:sp>
          <p:nvSpPr>
            <p:cNvPr id="22" name="Minus 21">
              <a:extLst>
                <a:ext uri="{FF2B5EF4-FFF2-40B4-BE49-F238E27FC236}">
                  <a16:creationId xmlns:a16="http://schemas.microsoft.com/office/drawing/2014/main" id="{57E6C21F-D545-2149-8709-9E25DE79CCE7}"/>
                </a:ext>
              </a:extLst>
            </p:cNvPr>
            <p:cNvSpPr/>
            <p:nvPr/>
          </p:nvSpPr>
          <p:spPr>
            <a:xfrm>
              <a:off x="3007150" y="4967924"/>
              <a:ext cx="537328" cy="490194"/>
            </a:xfrm>
            <a:prstGeom prst="mathMinus">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ira Sans Condensed Black" panose="020B0A03050000020004" pitchFamily="34" charset="0"/>
              </a:endParaRPr>
            </a:p>
          </p:txBody>
        </p:sp>
        <p:sp>
          <p:nvSpPr>
            <p:cNvPr id="7" name="TextBox 6">
              <a:extLst>
                <a:ext uri="{FF2B5EF4-FFF2-40B4-BE49-F238E27FC236}">
                  <a16:creationId xmlns:a16="http://schemas.microsoft.com/office/drawing/2014/main" id="{4A994B17-E6C1-E745-8002-2FFFFA98F24B}"/>
                </a:ext>
              </a:extLst>
            </p:cNvPr>
            <p:cNvSpPr txBox="1"/>
            <p:nvPr/>
          </p:nvSpPr>
          <p:spPr>
            <a:xfrm>
              <a:off x="631595" y="4100659"/>
              <a:ext cx="3431356" cy="430887"/>
            </a:xfrm>
            <a:prstGeom prst="rect">
              <a:avLst/>
            </a:prstGeom>
            <a:noFill/>
          </p:spPr>
          <p:txBody>
            <a:bodyPr wrap="square" rtlCol="0">
              <a:spAutoFit/>
            </a:bodyPr>
            <a:lstStyle/>
            <a:p>
              <a:r>
                <a:rPr lang="en-US" sz="2200" b="1" dirty="0">
                  <a:latin typeface="Fira Sans Condensed Black" panose="020B0A03050000020004" pitchFamily="34" charset="0"/>
                </a:rPr>
                <a:t>Method 1: Differencing</a:t>
              </a:r>
            </a:p>
          </p:txBody>
        </p:sp>
      </p:grpSp>
      <p:sp>
        <p:nvSpPr>
          <p:cNvPr id="23" name="TextBox 22">
            <a:extLst>
              <a:ext uri="{FF2B5EF4-FFF2-40B4-BE49-F238E27FC236}">
                <a16:creationId xmlns:a16="http://schemas.microsoft.com/office/drawing/2014/main" id="{E98D7005-6CB8-9745-BE7D-0675C4BB2CB0}"/>
              </a:ext>
            </a:extLst>
          </p:cNvPr>
          <p:cNvSpPr txBox="1"/>
          <p:nvPr/>
        </p:nvSpPr>
        <p:spPr>
          <a:xfrm>
            <a:off x="6755092" y="4157220"/>
            <a:ext cx="4321403" cy="1415772"/>
          </a:xfrm>
          <a:prstGeom prst="rect">
            <a:avLst/>
          </a:prstGeom>
          <a:noFill/>
        </p:spPr>
        <p:txBody>
          <a:bodyPr wrap="square" rtlCol="0">
            <a:spAutoFit/>
          </a:bodyPr>
          <a:lstStyle/>
          <a:p>
            <a:pPr marL="7938">
              <a:spcAft>
                <a:spcPts val="1200"/>
              </a:spcAft>
            </a:pPr>
            <a:r>
              <a:rPr lang="en-US" sz="2200" b="1" dirty="0">
                <a:latin typeface="Fira Sans Condensed Black" panose="020B0A03050000020004" pitchFamily="34" charset="0"/>
              </a:rPr>
              <a:t>Method 2: Regression</a:t>
            </a:r>
          </a:p>
          <a:p>
            <a:pPr marL="7938">
              <a:buNone/>
            </a:pPr>
            <a:r>
              <a:rPr lang="en-US" dirty="0">
                <a:latin typeface="Fira Sans Condensed Black" panose="020B0A03050000020004" pitchFamily="34" charset="0"/>
              </a:rPr>
              <a:t>Use OLS to regress the outcome variable on the variable indicating treatment (equal to 1 if treated, equal to 0 if not treated)</a:t>
            </a:r>
          </a:p>
        </p:txBody>
      </p:sp>
    </p:spTree>
    <p:extLst>
      <p:ext uri="{BB962C8B-B14F-4D97-AF65-F5344CB8AC3E}">
        <p14:creationId xmlns:p14="http://schemas.microsoft.com/office/powerpoint/2010/main" val="242636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tags/tag1.xml><?xml version="1.0" encoding="utf-8"?>
<p:tagLst xmlns:a="http://schemas.openxmlformats.org/drawingml/2006/main" xmlns:r="http://schemas.openxmlformats.org/officeDocument/2006/relationships" xmlns:p="http://schemas.openxmlformats.org/presentationml/2006/main">
  <p:tag name="NOPREFERENCE" val="False"/>
</p:tagLst>
</file>

<file path=ppt/tags/tag10.xml><?xml version="1.0" encoding="utf-8"?>
<p:tagLst xmlns:a="http://schemas.openxmlformats.org/drawingml/2006/main" xmlns:r="http://schemas.openxmlformats.org/officeDocument/2006/relationships" xmlns:p="http://schemas.openxmlformats.org/presentationml/2006/main">
  <p:tag name="NOPREFERENCE" val="False"/>
</p:tagLst>
</file>

<file path=ppt/tags/tag11.xml><?xml version="1.0" encoding="utf-8"?>
<p:tagLst xmlns:a="http://schemas.openxmlformats.org/drawingml/2006/main" xmlns:r="http://schemas.openxmlformats.org/officeDocument/2006/relationships" xmlns:p="http://schemas.openxmlformats.org/presentationml/2006/main">
  <p:tag name="NOPREFERENCE" val="False"/>
</p:tagLst>
</file>

<file path=ppt/tags/tag12.xml><?xml version="1.0" encoding="utf-8"?>
<p:tagLst xmlns:a="http://schemas.openxmlformats.org/drawingml/2006/main" xmlns:r="http://schemas.openxmlformats.org/officeDocument/2006/relationships" xmlns:p="http://schemas.openxmlformats.org/presentationml/2006/main">
  <p:tag name="NOPREFERENCE" val="False"/>
</p:tagLst>
</file>

<file path=ppt/tags/tag13.xml><?xml version="1.0" encoding="utf-8"?>
<p:tagLst xmlns:a="http://schemas.openxmlformats.org/drawingml/2006/main" xmlns:r="http://schemas.openxmlformats.org/officeDocument/2006/relationships" xmlns:p="http://schemas.openxmlformats.org/presentationml/2006/main">
  <p:tag name="NOPREFERENCE" val="False"/>
</p:tagLst>
</file>

<file path=ppt/tags/tag14.xml><?xml version="1.0" encoding="utf-8"?>
<p:tagLst xmlns:a="http://schemas.openxmlformats.org/drawingml/2006/main" xmlns:r="http://schemas.openxmlformats.org/officeDocument/2006/relationships" xmlns:p="http://schemas.openxmlformats.org/presentationml/2006/main">
  <p:tag name="NOPREFERENCE" val="False"/>
</p:tagLst>
</file>

<file path=ppt/tags/tag15.xml><?xml version="1.0" encoding="utf-8"?>
<p:tagLst xmlns:a="http://schemas.openxmlformats.org/drawingml/2006/main" xmlns:r="http://schemas.openxmlformats.org/officeDocument/2006/relationships" xmlns:p="http://schemas.openxmlformats.org/presentationml/2006/main">
  <p:tag name="NOPREFERENCE" val="False"/>
</p:tagLst>
</file>

<file path=ppt/tags/tag16.xml><?xml version="1.0" encoding="utf-8"?>
<p:tagLst xmlns:a="http://schemas.openxmlformats.org/drawingml/2006/main" xmlns:r="http://schemas.openxmlformats.org/officeDocument/2006/relationships" xmlns:p="http://schemas.openxmlformats.org/presentationml/2006/main">
  <p:tag name="NOPREFERENCE" val="False"/>
</p:tagLst>
</file>

<file path=ppt/tags/tag17.xml><?xml version="1.0" encoding="utf-8"?>
<p:tagLst xmlns:a="http://schemas.openxmlformats.org/drawingml/2006/main" xmlns:r="http://schemas.openxmlformats.org/officeDocument/2006/relationships" xmlns:p="http://schemas.openxmlformats.org/presentationml/2006/main">
  <p:tag name="NOPREFERENCE" val="False"/>
</p:tagLst>
</file>

<file path=ppt/tags/tag18.xml><?xml version="1.0" encoding="utf-8"?>
<p:tagLst xmlns:a="http://schemas.openxmlformats.org/drawingml/2006/main" xmlns:r="http://schemas.openxmlformats.org/officeDocument/2006/relationships" xmlns:p="http://schemas.openxmlformats.org/presentationml/2006/main">
  <p:tag name="__PE_POLL_EMBED_ID" val="4b41871e-c871-48d4-980d-7a2fb36710eb"/>
</p:tagLst>
</file>

<file path=ppt/tags/tag19.xml><?xml version="1.0" encoding="utf-8"?>
<p:tagLst xmlns:a="http://schemas.openxmlformats.org/drawingml/2006/main" xmlns:r="http://schemas.openxmlformats.org/officeDocument/2006/relationships" xmlns:p="http://schemas.openxmlformats.org/presentationml/2006/main">
  <p:tag name="__PE_POLL_EMBED_ID" val="e1da79f1-151a-4c2f-859a-bc6fbb1d5567"/>
</p:tagLst>
</file>

<file path=ppt/tags/tag2.xml><?xml version="1.0" encoding="utf-8"?>
<p:tagLst xmlns:a="http://schemas.openxmlformats.org/drawingml/2006/main" xmlns:r="http://schemas.openxmlformats.org/officeDocument/2006/relationships" xmlns:p="http://schemas.openxmlformats.org/presentationml/2006/main">
  <p:tag name="NOPREFERENCE" val="False"/>
  <p:tag name="SLIDEGUID" val="6E191096E0AE468D993107D28DE1E88A"/>
  <p:tag name="SLIDEID" val="6E191096E0AE468D993107D28DE1E88A"/>
  <p:tag name="SLIDEORDER" val="1"/>
  <p:tag name="SLIDETYPE" val="Q"/>
  <p:tag name="DEMOGRAPHIC" val="False"/>
  <p:tag name="SPEEDSCORING" val="False"/>
  <p:tag name="CORRECTPOINTVALUE" val="1"/>
  <p:tag name="INCORRECTPOINTVALUE" val="0"/>
  <p:tag name="ZEROBASED" val="False"/>
  <p:tag name="QUESTIONALIAS" val="Let’s suppose our intervention targets health outcomes of children through information on  hand-washing. What is the most appropriate level for randomization?  "/>
  <p:tag name="VALUEFORMAT" val="0%"/>
  <p:tag name="ANSWERSALIAS" val="Child level|smicln|Household level|smicln|Classroom level|smicln|School level|smicln|Village level|smicln|Don’t know"/>
  <p:tag name="CHARTCOLORINDICES" val="10,3,11,14,13,23,46,9,5,16,10,3"/>
  <p:tag name="VALUES" val="No Value|smicln|No Value|smicln|No Value|smicln|No Value|smicln|No Value|smicln|No Value"/>
  <p:tag name="TYPE" val="MultiChoiceSlide"/>
  <p:tag name="TPQUESTIONXML" val="﻿&lt;?xml version=&quot;1.0&quot; encoding=&quot;utf-8&quot;?&gt;&#10;&lt;questionlist&gt;&#10;    &lt;properties&gt;&#10;        &lt;guid&gt;9D2EAE1FFD9B493CB28529BC546E3C20&lt;/guid&gt;&#10;        &lt;description /&gt;&#10;        &lt;date&gt;3/26/2013 12:07:31 P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DAD65F9AEB204AA28A843A89B6105407&lt;/guid&gt;&#10;            &lt;repollguid&gt;024DCB3A8E724E0598B0B7F0B5F81F92&lt;/repollguid&gt;&#10;            &lt;sourceid&gt;7AF781D3E6314831AEA597D049606A08&lt;/sourceid&gt;&#10;            &lt;questiontext&gt;If we took a random sample from the South of the city (bottom of the screen), and one from the North (top of the screen), in expectation, the difference in income will be statistically insignificant.&lt;/questiontext&gt;&#10;            &lt;showresults&gt;True&lt;/showresults&gt;&#10;            &lt;responsegrid&gt;0&lt;/responsegrid&gt;&#10;            &lt;countdowntimer&gt;False&lt;/countdowntimer&gt;&#10;            &lt;correctvalue&gt;1&lt;/correctvalue&gt;&#10;            &lt;incorrectvalue&gt;0&lt;/incorrectvalue&gt;&#10;            &lt;responselimit&gt;1&lt;/responselimit&gt;&#10;            &lt;bulletstyle&gt;2&lt;/bulletstyle&gt;&#10;            &lt;answers&gt;&#10;                &lt;answer&gt;&#10;                    &lt;guid&gt;CF7B0937C94943439E5A5BC96AC4E2C4&lt;/guid&gt;&#10;                    &lt;answertext&gt;True&lt;/answertext&gt;&#10;                    &lt;valuetype&gt;0&lt;/valuetype&gt;&#10;                &lt;/answer&gt;&#10;                &lt;answer&gt;&#10;                    &lt;guid&gt;3CA285F31F324D82907B5072CC4D0967&lt;/guid&gt;&#10;                    &lt;answertext&gt;False&lt;/answertext&gt;&#10;                    &lt;valuetype&gt;0&lt;/valuetype&gt;&#10;                &lt;/answer&gt;&#10;                &lt;answer&gt;&#10;                    &lt;guid&gt;215878E320054A8283194907A2DDB517&lt;/guid&gt;&#10;                    &lt;answertext&gt;Don’t know&lt;/answertext&gt;&#10;                    &lt;valuetype&gt;0&lt;/valuetype&gt;&#10;                &lt;/answer&gt;&#10;                &lt;answer&gt;&#10;                    &lt;guid&gt;77EB190BA74B4B13833DFCCDFD186E2A&lt;/guid&gt;&#10;                    &lt;answertext&gt;It depends&lt;/answertext&gt;&#10;                    &lt;valuetype&gt;0&lt;/valuetype&gt;&#10;                &lt;/answer&gt;&#10;            &lt;/answers&gt;&#10;        &lt;/multichoice&gt;&#10;    &lt;/questions&gt;&#10;&lt;/questionlist&gt;"/>
  <p:tag name="RESULTS" val="If we took a random sample from the South of the city (bottom of the screen), and one from the North (top of the screen), in expectation, the difference in income will be statistically insignificant.[;crlf;]18[;]22[;]18[;]False[;]0[;][;crlf;]3.5[;]4[;]0.687184270936277[;]0.472222222222222[;crlf;]0[;]0[;]True1[;]True[;][;crlf;]2[;]0[;]False2[;]False[;][;crlf;]5[;]0[;]Don’t know3[;]Don’t know[;][;crlf;]11[;]0[;]It depends4[;]It depends[;]"/>
  <p:tag name="HASRESULTS" val="True"/>
  <p:tag name="LIVECHARTING" val="False"/>
  <p:tag name="AUTOOPENPOLL" val="True"/>
  <p:tag name="AUTOFORMATCHART" val="True"/>
</p:tagLst>
</file>

<file path=ppt/tags/tag20.xml><?xml version="1.0" encoding="utf-8"?>
<p:tagLst xmlns:a="http://schemas.openxmlformats.org/drawingml/2006/main" xmlns:r="http://schemas.openxmlformats.org/officeDocument/2006/relationships" xmlns:p="http://schemas.openxmlformats.org/presentationml/2006/main">
  <p:tag name="__PE_POLL_EMBED_ID" val="ee7318f3-4ec6-4421-833a-de0a09a78af2"/>
</p:tagLst>
</file>

<file path=ppt/tags/tag21.xml><?xml version="1.0" encoding="utf-8"?>
<p:tagLst xmlns:a="http://schemas.openxmlformats.org/drawingml/2006/main" xmlns:r="http://schemas.openxmlformats.org/officeDocument/2006/relationships" xmlns:p="http://schemas.openxmlformats.org/presentationml/2006/main">
  <p:tag name="NOPREFERENCE" val="False"/>
</p:tagLst>
</file>

<file path=ppt/tags/tag3.xml><?xml version="1.0" encoding="utf-8"?>
<p:tagLst xmlns:a="http://schemas.openxmlformats.org/drawingml/2006/main" xmlns:r="http://schemas.openxmlformats.org/officeDocument/2006/relationships" xmlns:p="http://schemas.openxmlformats.org/presentationml/2006/main">
  <p:tag name="ANSWERBULLETS" val="1"/>
  <p:tag name="OLDNUMANSWERS" val="6"/>
  <p:tag name="TEXTLENGTH" val="81"/>
  <p:tag name="FONTSIZE" val="32"/>
  <p:tag name="BULLETTYPE" val="ppBulletAlphaUCPeriod"/>
  <p:tag name="ANSWERTEXT" val="Child level&#10;Household level&#10;Classroom level&#10;School level&#10;Village level&#10;Don’t know"/>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__PE_POLL_EMBED_ID" val="6541df41-7d54-4e62-97f3-e9f3f5537f89"/>
</p:tagLst>
</file>

<file path=ppt/tags/tag5.xml><?xml version="1.0" encoding="utf-8"?>
<p:tagLst xmlns:a="http://schemas.openxmlformats.org/drawingml/2006/main" xmlns:r="http://schemas.openxmlformats.org/officeDocument/2006/relationships" xmlns:p="http://schemas.openxmlformats.org/presentationml/2006/main">
  <p:tag name="__PE_POLL_EMBED_ID" val="3f93df4c-fdf5-4f04-87fd-067f8e245c9e"/>
</p:tagLst>
</file>

<file path=ppt/tags/tag6.xml><?xml version="1.0" encoding="utf-8"?>
<p:tagLst xmlns:a="http://schemas.openxmlformats.org/drawingml/2006/main" xmlns:r="http://schemas.openxmlformats.org/officeDocument/2006/relationships" xmlns:p="http://schemas.openxmlformats.org/presentationml/2006/main">
  <p:tag name="__PE_POLL_EMBED_ID" val="62a72fbf-a31f-4163-a7a8-44cd2d5e62d1"/>
</p:tagLst>
</file>

<file path=ppt/tags/tag7.xml><?xml version="1.0" encoding="utf-8"?>
<p:tagLst xmlns:a="http://schemas.openxmlformats.org/drawingml/2006/main" xmlns:r="http://schemas.openxmlformats.org/officeDocument/2006/relationships" xmlns:p="http://schemas.openxmlformats.org/presentationml/2006/main">
  <p:tag name="NOPREFERENCE" val="False"/>
</p:tagLst>
</file>

<file path=ppt/tags/tag8.xml><?xml version="1.0" encoding="utf-8"?>
<p:tagLst xmlns:a="http://schemas.openxmlformats.org/drawingml/2006/main" xmlns:r="http://schemas.openxmlformats.org/officeDocument/2006/relationships" xmlns:p="http://schemas.openxmlformats.org/presentationml/2006/main">
  <p:tag name="NOPREFERENCE" val="False"/>
</p:tagLst>
</file>

<file path=ppt/tags/tag9.xml><?xml version="1.0" encoding="utf-8"?>
<p:tagLst xmlns:a="http://schemas.openxmlformats.org/drawingml/2006/main" xmlns:r="http://schemas.openxmlformats.org/officeDocument/2006/relationships" xmlns:p="http://schemas.openxmlformats.org/presentationml/2006/main">
  <p:tag name="NOPREFERENCE" val="False"/>
</p:tagLst>
</file>

<file path=ppt/theme/theme1.xml><?xml version="1.0" encoding="utf-8"?>
<a:theme xmlns:a="http://schemas.openxmlformats.org/drawingml/2006/main" name="J-PAL Widescreen">
  <a:themeElements>
    <a:clrScheme name="J-PAL Color Palette">
      <a:dk1>
        <a:srgbClr val="000000"/>
      </a:dk1>
      <a:lt1>
        <a:srgbClr val="FFFFFF"/>
      </a:lt1>
      <a:dk2>
        <a:srgbClr val="919191"/>
      </a:dk2>
      <a:lt2>
        <a:srgbClr val="CACACA"/>
      </a:lt2>
      <a:accent1>
        <a:srgbClr val="E35925"/>
      </a:accent1>
      <a:accent2>
        <a:srgbClr val="2FAA9F"/>
      </a:accent2>
      <a:accent3>
        <a:srgbClr val="F4C300"/>
      </a:accent3>
      <a:accent4>
        <a:srgbClr val="4A9C65"/>
      </a:accent4>
      <a:accent5>
        <a:srgbClr val="2D616E"/>
      </a:accent5>
      <a:accent6>
        <a:srgbClr val="646464"/>
      </a:accent6>
      <a:hlink>
        <a:srgbClr val="2FAA9F"/>
      </a:hlink>
      <a:folHlink>
        <a:srgbClr val="E3591B"/>
      </a:folHlink>
    </a:clrScheme>
    <a:fontScheme name="Perception">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6350"/>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J-PAL Widescreen" id="{691A19DA-2DBA-8A43-9BD7-C4BE1F9082DC}" vid="{0D18E1DE-6654-AB41-B174-7515DFF183E2}"/>
    </a:ext>
  </a:extLst>
</a:theme>
</file>

<file path=ppt/theme/theme2.xml><?xml version="1.0" encoding="utf-8"?>
<a:theme xmlns:a="http://schemas.openxmlformats.org/drawingml/2006/main" name="1_J-PAL Widescreen">
  <a:themeElements>
    <a:clrScheme name="J-PAL Color Palette">
      <a:dk1>
        <a:srgbClr val="000000"/>
      </a:dk1>
      <a:lt1>
        <a:srgbClr val="FFFFFF"/>
      </a:lt1>
      <a:dk2>
        <a:srgbClr val="919191"/>
      </a:dk2>
      <a:lt2>
        <a:srgbClr val="CACACA"/>
      </a:lt2>
      <a:accent1>
        <a:srgbClr val="E35925"/>
      </a:accent1>
      <a:accent2>
        <a:srgbClr val="2FAA9F"/>
      </a:accent2>
      <a:accent3>
        <a:srgbClr val="F4C300"/>
      </a:accent3>
      <a:accent4>
        <a:srgbClr val="4A9C65"/>
      </a:accent4>
      <a:accent5>
        <a:srgbClr val="2D616E"/>
      </a:accent5>
      <a:accent6>
        <a:srgbClr val="646464"/>
      </a:accent6>
      <a:hlink>
        <a:srgbClr val="2FAA9F"/>
      </a:hlink>
      <a:folHlink>
        <a:srgbClr val="E359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J-PAL Widescreen</Template>
  <TotalTime>3181</TotalTime>
  <Words>5398</Words>
  <Application>Microsoft Office PowerPoint</Application>
  <PresentationFormat>Widescreen</PresentationFormat>
  <Paragraphs>670</Paragraphs>
  <Slides>79</Slides>
  <Notes>70</Notes>
  <HiddenSlides>3</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79</vt:i4>
      </vt:variant>
    </vt:vector>
  </HeadingPairs>
  <TitlesOfParts>
    <vt:vector size="93" baseType="lpstr">
      <vt:lpstr>Arial</vt:lpstr>
      <vt:lpstr>Calibri</vt:lpstr>
      <vt:lpstr>Cambria Math</vt:lpstr>
      <vt:lpstr>Century Gothic</vt:lpstr>
      <vt:lpstr>Fira Sans Condensed</vt:lpstr>
      <vt:lpstr>Fira Sans Condensed Black</vt:lpstr>
      <vt:lpstr>Fira Sans Condensed Light</vt:lpstr>
      <vt:lpstr>Montserrat</vt:lpstr>
      <vt:lpstr>Times</vt:lpstr>
      <vt:lpstr>Times New Roman</vt:lpstr>
      <vt:lpstr>Verdana</vt:lpstr>
      <vt:lpstr>Wingdings</vt:lpstr>
      <vt:lpstr>J-PAL Widescreen</vt:lpstr>
      <vt:lpstr>1_J-PAL Widescreen</vt:lpstr>
      <vt:lpstr>Sample size calculations and clustered data</vt:lpstr>
      <vt:lpstr>Announcement: Summary of final changes to the course</vt:lpstr>
      <vt:lpstr>Q&amp;A</vt:lpstr>
      <vt:lpstr>PowerPoint Presentation</vt:lpstr>
      <vt:lpstr>Acknowledgment</vt:lpstr>
      <vt:lpstr>PowerPoint Presentation</vt:lpstr>
      <vt:lpstr>PowerPoint Presentation</vt:lpstr>
      <vt:lpstr>Estimating the true treatment effect  with an experimental sample </vt:lpstr>
      <vt:lpstr>Estimating the treatment effect from a sample</vt:lpstr>
      <vt:lpstr>Sampling variation and the treatment effect estimate</vt:lpstr>
      <vt:lpstr>Exercise: Sampling variation and the distribution of the treatment effect estimate</vt:lpstr>
      <vt:lpstr>PowerPoint Presentation</vt:lpstr>
      <vt:lpstr>Case study: Evaluating the effect of a remedial education program in urban Indian schools on student learning</vt:lpstr>
      <vt:lpstr>Example: The distribution of standardized school test scores in urban Indian schools</vt:lpstr>
      <vt:lpstr>Different random samples from the same population lead to different treatment effect estimates</vt:lpstr>
      <vt:lpstr>Estimated impact from one experiment</vt:lpstr>
      <vt:lpstr>Three experiments, three estimated impacts</vt:lpstr>
      <vt:lpstr>Six experiments, six estimated impacts</vt:lpstr>
      <vt:lpstr>Many experiments: a distribution of estimates</vt:lpstr>
      <vt:lpstr>Many experiments: a distribution of estimates</vt:lpstr>
      <vt:lpstr>Many experiments: a distribution of estimates</vt:lpstr>
      <vt:lpstr>Many experiments: a distribution of estimates</vt:lpstr>
      <vt:lpstr>Distribution of estimates if the true effect is β </vt:lpstr>
      <vt:lpstr>Intuition: How does sample size affect the treatment effect distribution?</vt:lpstr>
      <vt:lpstr>Intuition: How does sample size affect the treatment effect distribution?</vt:lpstr>
      <vt:lpstr>Intuition: How does variation in the underlying population affect the treatment effect distribution?</vt:lpstr>
      <vt:lpstr>Intuition: How does variation in the underlying population affect the treatment effect distribution?</vt:lpstr>
      <vt:lpstr>Intuition: How does the sample split into treatment and control affect the treatment effect distribution?</vt:lpstr>
      <vt:lpstr>If treatment and control group are more representative, effect estimates from different samples vary less</vt:lpstr>
      <vt:lpstr>If treatment and control group are more representative, the effect distribution is more concentrated</vt:lpstr>
      <vt:lpstr>PowerPoint Presentation</vt:lpstr>
      <vt:lpstr>Problem: We only see one estimate, from the experiment at hand. What do we conclude?</vt:lpstr>
      <vt:lpstr>Hypothesis testing</vt:lpstr>
      <vt:lpstr>Distribution of estimates if the true effect is zero</vt:lpstr>
      <vt:lpstr>Distribution of estimates if the true effect is zero</vt:lpstr>
      <vt:lpstr>Definition: Significance level</vt:lpstr>
      <vt:lpstr>PowerPoint Presentation</vt:lpstr>
      <vt:lpstr>Is β ̂ statistically significantly different from zero  at the 5% level?</vt:lpstr>
      <vt:lpstr>Is β ̂ statistically significantly different from zero  at the 5% level?</vt:lpstr>
      <vt:lpstr>Is β ̂ statistically significantly different from zero  at the 5% level?</vt:lpstr>
      <vt:lpstr>Critical values for β ̂ </vt:lpstr>
      <vt:lpstr>Critical values for β ̂</vt:lpstr>
      <vt:lpstr>Suppose you increase the sample size. For the same treatment estimate β ̂, is it more or less likely that the null is rejected?</vt:lpstr>
      <vt:lpstr>PowerPoint Presentation</vt:lpstr>
      <vt:lpstr>PowerPoint Presentation</vt:lpstr>
      <vt:lpstr>PowerPoint Presentation</vt:lpstr>
      <vt:lpstr>Hypothesis testing: Summary and conclusions</vt:lpstr>
      <vt:lpstr>PowerPoint Presentation</vt:lpstr>
      <vt:lpstr>Definition: Type II error and statistical power</vt:lpstr>
      <vt:lpstr>PowerPoint Presentation</vt:lpstr>
      <vt:lpstr>If the true effect was β…  </vt:lpstr>
      <vt:lpstr>… how often would we reject the null hypothesis?</vt:lpstr>
      <vt:lpstr>Power is greater with a larger (true) treatment effect</vt:lpstr>
      <vt:lpstr>Power is greater with a larger (true) treatment effect</vt:lpstr>
      <vt:lpstr>Power: Main ingredients</vt:lpstr>
      <vt:lpstr>Power: Main ingredients</vt:lpstr>
      <vt:lpstr>Power: Main ingredients</vt:lpstr>
      <vt:lpstr>Power: Main ingredients</vt:lpstr>
      <vt:lpstr>Power: Main ingredients</vt:lpstr>
      <vt:lpstr>Minimal Detectable Effect size</vt:lpstr>
      <vt:lpstr>Minimal Detectable Effect size (MDE)</vt:lpstr>
      <vt:lpstr>Minimal Detectable Effect size (MDE)</vt:lpstr>
      <vt:lpstr>Minimal Detectable Effect size (MDE) for a two-sided test</vt:lpstr>
      <vt:lpstr>PowerPoint Presentation</vt:lpstr>
      <vt:lpstr>Alternatively, ask: what’s the N needed to detect a given MDE?</vt:lpstr>
      <vt:lpstr>PowerPoint Presentation</vt:lpstr>
      <vt:lpstr>PowerPoint Presentation</vt:lpstr>
      <vt:lpstr>PowerPoint Presentation</vt:lpstr>
      <vt:lpstr>PowerPoint Presentation</vt:lpstr>
      <vt:lpstr>Definition: Intra-Class Correlation (ICC)</vt:lpstr>
      <vt:lpstr>Intuition: How does the ICC affect power?</vt:lpstr>
      <vt:lpstr>Intuition: How does the ICC affect power?</vt:lpstr>
      <vt:lpstr>Minimal Detectable Effect size (MDE)</vt:lpstr>
      <vt:lpstr>PowerPoint Presentation</vt:lpstr>
      <vt:lpstr>Power calculations step-by-step</vt:lpstr>
      <vt:lpstr>Estimating variance and the intra-cluster correlation (ICC)</vt:lpstr>
      <vt:lpstr>Ex-post power calculations are a bad idea</vt:lpstr>
      <vt:lpstr>Plan ahead</vt:lpstr>
      <vt:lpstr>Balsakhi endline data: normalized combined test scores in treatment and comparison groups.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Choosing the Right Sample Size</dc:title>
  <dc:creator>Elizabeth Bond</dc:creator>
  <cp:lastModifiedBy>Andreas de Barros</cp:lastModifiedBy>
  <cp:revision>207</cp:revision>
  <dcterms:created xsi:type="dcterms:W3CDTF">2019-05-24T17:02:28Z</dcterms:created>
  <dcterms:modified xsi:type="dcterms:W3CDTF">2024-02-15T05:25:13Z</dcterms:modified>
</cp:coreProperties>
</file>